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0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0"/>
  </p:notesMasterIdLst>
  <p:sldIdLst>
    <p:sldId id="263" r:id="rId2"/>
    <p:sldId id="265" r:id="rId3"/>
    <p:sldId id="264" r:id="rId4"/>
    <p:sldId id="261" r:id="rId5"/>
    <p:sldId id="266" r:id="rId6"/>
    <p:sldId id="267" r:id="rId7"/>
    <p:sldId id="307" r:id="rId8"/>
    <p:sldId id="308" r:id="rId9"/>
    <p:sldId id="309" r:id="rId10"/>
    <p:sldId id="393" r:id="rId11"/>
    <p:sldId id="394" r:id="rId12"/>
    <p:sldId id="312" r:id="rId13"/>
    <p:sldId id="325" r:id="rId14"/>
    <p:sldId id="326" r:id="rId15"/>
    <p:sldId id="259" r:id="rId16"/>
    <p:sldId id="395" r:id="rId17"/>
    <p:sldId id="257" r:id="rId18"/>
    <p:sldId id="351" r:id="rId19"/>
    <p:sldId id="334" r:id="rId20"/>
    <p:sldId id="380" r:id="rId21"/>
    <p:sldId id="396" r:id="rId22"/>
    <p:sldId id="397" r:id="rId23"/>
    <p:sldId id="398" r:id="rId24"/>
    <p:sldId id="399" r:id="rId25"/>
    <p:sldId id="400" r:id="rId26"/>
    <p:sldId id="401" r:id="rId27"/>
    <p:sldId id="387" r:id="rId28"/>
    <p:sldId id="388" r:id="rId29"/>
    <p:sldId id="285" r:id="rId30"/>
    <p:sldId id="269" r:id="rId31"/>
    <p:sldId id="270" r:id="rId32"/>
    <p:sldId id="271" r:id="rId33"/>
    <p:sldId id="274" r:id="rId34"/>
    <p:sldId id="275" r:id="rId35"/>
    <p:sldId id="272" r:id="rId36"/>
    <p:sldId id="294" r:id="rId37"/>
    <p:sldId id="273" r:id="rId38"/>
    <p:sldId id="276" r:id="rId39"/>
    <p:sldId id="280" r:id="rId40"/>
    <p:sldId id="281" r:id="rId41"/>
    <p:sldId id="289" r:id="rId42"/>
    <p:sldId id="282" r:id="rId43"/>
    <p:sldId id="284" r:id="rId44"/>
    <p:sldId id="327" r:id="rId45"/>
    <p:sldId id="367" r:id="rId46"/>
    <p:sldId id="328" r:id="rId47"/>
    <p:sldId id="354" r:id="rId48"/>
    <p:sldId id="300" r:id="rId49"/>
    <p:sldId id="332" r:id="rId50"/>
    <p:sldId id="322" r:id="rId51"/>
    <p:sldId id="292" r:id="rId52"/>
    <p:sldId id="389" r:id="rId53"/>
    <p:sldId id="303" r:id="rId54"/>
    <p:sldId id="390" r:id="rId55"/>
    <p:sldId id="391" r:id="rId56"/>
    <p:sldId id="392" r:id="rId57"/>
    <p:sldId id="304" r:id="rId58"/>
    <p:sldId id="379" r:id="rId59"/>
    <p:sldId id="330" r:id="rId60"/>
    <p:sldId id="331" r:id="rId61"/>
    <p:sldId id="305" r:id="rId62"/>
    <p:sldId id="335" r:id="rId63"/>
    <p:sldId id="338" r:id="rId64"/>
    <p:sldId id="344" r:id="rId65"/>
    <p:sldId id="345" r:id="rId66"/>
    <p:sldId id="355" r:id="rId67"/>
    <p:sldId id="356" r:id="rId68"/>
    <p:sldId id="357" r:id="rId69"/>
    <p:sldId id="359" r:id="rId70"/>
    <p:sldId id="360" r:id="rId71"/>
    <p:sldId id="363" r:id="rId72"/>
    <p:sldId id="361" r:id="rId73"/>
    <p:sldId id="362" r:id="rId74"/>
    <p:sldId id="350" r:id="rId75"/>
    <p:sldId id="369" r:id="rId76"/>
    <p:sldId id="352" r:id="rId77"/>
    <p:sldId id="372" r:id="rId78"/>
    <p:sldId id="373" r:id="rId79"/>
    <p:sldId id="368" r:id="rId80"/>
    <p:sldId id="370" r:id="rId81"/>
    <p:sldId id="353" r:id="rId82"/>
    <p:sldId id="376" r:id="rId83"/>
    <p:sldId id="378" r:id="rId84"/>
    <p:sldId id="377" r:id="rId85"/>
    <p:sldId id="349" r:id="rId86"/>
    <p:sldId id="324" r:id="rId87"/>
    <p:sldId id="374" r:id="rId88"/>
    <p:sldId id="348" r:id="rId89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90" Type="http://schemas.openxmlformats.org/officeDocument/2006/relationships/notesMaster" Target="notesMasters/notesMaster1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viewProps" Target="viewProps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88BC9AA-A0F0-4159-B894-5F8FA6E794F1}" type="doc">
      <dgm:prSet loTypeId="urn:microsoft.com/office/officeart/2005/8/layout/gear1" loCatId="relationship" qsTypeId="urn:microsoft.com/office/officeart/2005/8/quickstyle/simple1" qsCatId="simple" csTypeId="urn:microsoft.com/office/officeart/2005/8/colors/accent1_2" csCatId="accent1" phldr="1"/>
      <dgm:spPr/>
    </dgm:pt>
    <dgm:pt modelId="{C025BBE5-4174-40D0-8847-9100F57061DE}">
      <dgm:prSet phldrT="[Texto]"/>
      <dgm:spPr/>
      <dgm:t>
        <a:bodyPr/>
        <a:lstStyle/>
        <a:p>
          <a:r>
            <a:rPr lang="pt-PT" dirty="0" smtClean="0"/>
            <a:t>Mais e melhores projetos</a:t>
          </a:r>
          <a:endParaRPr lang="pt-PT" dirty="0"/>
        </a:p>
      </dgm:t>
    </dgm:pt>
    <dgm:pt modelId="{6D66B74A-4E18-4540-8223-B56068502FA2}" type="parTrans" cxnId="{084927D7-978B-41CD-B932-CAB551819685}">
      <dgm:prSet/>
      <dgm:spPr/>
      <dgm:t>
        <a:bodyPr/>
        <a:lstStyle/>
        <a:p>
          <a:endParaRPr lang="pt-PT"/>
        </a:p>
      </dgm:t>
    </dgm:pt>
    <dgm:pt modelId="{714C786F-FB60-44BE-BA5E-24A3C0E87639}" type="sibTrans" cxnId="{084927D7-978B-41CD-B932-CAB551819685}">
      <dgm:prSet/>
      <dgm:spPr/>
      <dgm:t>
        <a:bodyPr/>
        <a:lstStyle/>
        <a:p>
          <a:endParaRPr lang="pt-PT"/>
        </a:p>
      </dgm:t>
    </dgm:pt>
    <dgm:pt modelId="{86A2088F-03D4-4572-8F3A-42707166D0AB}">
      <dgm:prSet phldrT="[Texto]"/>
      <dgm:spPr/>
      <dgm:t>
        <a:bodyPr/>
        <a:lstStyle/>
        <a:p>
          <a:r>
            <a:rPr lang="pt-PT" dirty="0" smtClean="0"/>
            <a:t>Informar </a:t>
          </a:r>
          <a:endParaRPr lang="pt-PT" dirty="0"/>
        </a:p>
      </dgm:t>
    </dgm:pt>
    <dgm:pt modelId="{2F93F4E5-4229-40EE-BD6A-37249C7C122B}" type="parTrans" cxnId="{1730FBE3-C955-46A5-9A6D-DC90152E284C}">
      <dgm:prSet/>
      <dgm:spPr/>
      <dgm:t>
        <a:bodyPr/>
        <a:lstStyle/>
        <a:p>
          <a:endParaRPr lang="pt-PT"/>
        </a:p>
      </dgm:t>
    </dgm:pt>
    <dgm:pt modelId="{C23B8E52-0DF4-4CEE-A323-9BC5C9C27F6D}" type="sibTrans" cxnId="{1730FBE3-C955-46A5-9A6D-DC90152E284C}">
      <dgm:prSet/>
      <dgm:spPr/>
      <dgm:t>
        <a:bodyPr/>
        <a:lstStyle/>
        <a:p>
          <a:endParaRPr lang="pt-PT"/>
        </a:p>
      </dgm:t>
    </dgm:pt>
    <dgm:pt modelId="{63298130-0AE8-4358-A2F7-09F1D815A18F}">
      <dgm:prSet phldrT="[Texto]"/>
      <dgm:spPr/>
      <dgm:t>
        <a:bodyPr/>
        <a:lstStyle/>
        <a:p>
          <a:r>
            <a:rPr lang="pt-PT" dirty="0" smtClean="0"/>
            <a:t>Reduzir erros</a:t>
          </a:r>
          <a:endParaRPr lang="pt-PT" dirty="0"/>
        </a:p>
      </dgm:t>
    </dgm:pt>
    <dgm:pt modelId="{3C540BC9-3C50-428B-90F0-466701E8B8C5}" type="parTrans" cxnId="{9CAB55FD-9CCB-4B33-8DFF-BDB75120EC17}">
      <dgm:prSet/>
      <dgm:spPr/>
      <dgm:t>
        <a:bodyPr/>
        <a:lstStyle/>
        <a:p>
          <a:endParaRPr lang="pt-PT"/>
        </a:p>
      </dgm:t>
    </dgm:pt>
    <dgm:pt modelId="{713F8D31-FFC2-4ACD-AD7D-0549ED0247BB}" type="sibTrans" cxnId="{9CAB55FD-9CCB-4B33-8DFF-BDB75120EC17}">
      <dgm:prSet/>
      <dgm:spPr/>
      <dgm:t>
        <a:bodyPr/>
        <a:lstStyle/>
        <a:p>
          <a:endParaRPr lang="pt-PT"/>
        </a:p>
      </dgm:t>
    </dgm:pt>
    <dgm:pt modelId="{24F8FB52-3FC5-4CFD-A0F2-5DC8C8537A2F}" type="pres">
      <dgm:prSet presAssocID="{588BC9AA-A0F0-4159-B894-5F8FA6E794F1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C34AC50B-8A50-4A04-8A82-C762A0A871C0}" type="pres">
      <dgm:prSet presAssocID="{C025BBE5-4174-40D0-8847-9100F57061DE}" presName="gear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C022A315-A6D2-42D9-924C-1EE63B4D81B3}" type="pres">
      <dgm:prSet presAssocID="{C025BBE5-4174-40D0-8847-9100F57061DE}" presName="gear1srcNode" presStyleLbl="node1" presStyleIdx="0" presStyleCnt="3"/>
      <dgm:spPr/>
      <dgm:t>
        <a:bodyPr/>
        <a:lstStyle/>
        <a:p>
          <a:endParaRPr lang="pt-PT"/>
        </a:p>
      </dgm:t>
    </dgm:pt>
    <dgm:pt modelId="{999A1C72-3825-43FB-8237-31EF7990722C}" type="pres">
      <dgm:prSet presAssocID="{C025BBE5-4174-40D0-8847-9100F57061DE}" presName="gear1dstNode" presStyleLbl="node1" presStyleIdx="0" presStyleCnt="3"/>
      <dgm:spPr/>
      <dgm:t>
        <a:bodyPr/>
        <a:lstStyle/>
        <a:p>
          <a:endParaRPr lang="pt-PT"/>
        </a:p>
      </dgm:t>
    </dgm:pt>
    <dgm:pt modelId="{0ADFA1B7-914F-4CA8-8AFD-4D5B0C98FBB9}" type="pres">
      <dgm:prSet presAssocID="{86A2088F-03D4-4572-8F3A-42707166D0AB}" presName="gear2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9837EE06-35D8-4CC9-8A1A-D75343AB563C}" type="pres">
      <dgm:prSet presAssocID="{86A2088F-03D4-4572-8F3A-42707166D0AB}" presName="gear2srcNode" presStyleLbl="node1" presStyleIdx="1" presStyleCnt="3"/>
      <dgm:spPr/>
      <dgm:t>
        <a:bodyPr/>
        <a:lstStyle/>
        <a:p>
          <a:endParaRPr lang="pt-PT"/>
        </a:p>
      </dgm:t>
    </dgm:pt>
    <dgm:pt modelId="{0A8F7124-F375-4540-9DFE-E001C3CB489F}" type="pres">
      <dgm:prSet presAssocID="{86A2088F-03D4-4572-8F3A-42707166D0AB}" presName="gear2dstNode" presStyleLbl="node1" presStyleIdx="1" presStyleCnt="3"/>
      <dgm:spPr/>
      <dgm:t>
        <a:bodyPr/>
        <a:lstStyle/>
        <a:p>
          <a:endParaRPr lang="pt-PT"/>
        </a:p>
      </dgm:t>
    </dgm:pt>
    <dgm:pt modelId="{0F13FCAB-F335-4E5A-867A-AF71B0BCDA4D}" type="pres">
      <dgm:prSet presAssocID="{63298130-0AE8-4358-A2F7-09F1D815A18F}" presName="gear3" presStyleLbl="node1" presStyleIdx="2" presStyleCnt="3" custLinFactNeighborX="-1421" custLinFactNeighborY="-1065"/>
      <dgm:spPr/>
      <dgm:t>
        <a:bodyPr/>
        <a:lstStyle/>
        <a:p>
          <a:endParaRPr lang="pt-PT"/>
        </a:p>
      </dgm:t>
    </dgm:pt>
    <dgm:pt modelId="{59CE1F65-B978-4A01-B4B6-DDA278CAA014}" type="pres">
      <dgm:prSet presAssocID="{63298130-0AE8-4358-A2F7-09F1D815A18F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928ED1C5-FE75-4CC5-8D49-0B20A45DEFF1}" type="pres">
      <dgm:prSet presAssocID="{63298130-0AE8-4358-A2F7-09F1D815A18F}" presName="gear3srcNode" presStyleLbl="node1" presStyleIdx="2" presStyleCnt="3"/>
      <dgm:spPr/>
      <dgm:t>
        <a:bodyPr/>
        <a:lstStyle/>
        <a:p>
          <a:endParaRPr lang="pt-PT"/>
        </a:p>
      </dgm:t>
    </dgm:pt>
    <dgm:pt modelId="{1DE24A99-2791-4D36-BAF9-16798E46630B}" type="pres">
      <dgm:prSet presAssocID="{63298130-0AE8-4358-A2F7-09F1D815A18F}" presName="gear3dstNode" presStyleLbl="node1" presStyleIdx="2" presStyleCnt="3"/>
      <dgm:spPr/>
      <dgm:t>
        <a:bodyPr/>
        <a:lstStyle/>
        <a:p>
          <a:endParaRPr lang="pt-PT"/>
        </a:p>
      </dgm:t>
    </dgm:pt>
    <dgm:pt modelId="{881EA759-EDC9-49C8-A9B1-FCB2E798F16C}" type="pres">
      <dgm:prSet presAssocID="{714C786F-FB60-44BE-BA5E-24A3C0E87639}" presName="connector1" presStyleLbl="sibTrans2D1" presStyleIdx="0" presStyleCnt="3"/>
      <dgm:spPr/>
      <dgm:t>
        <a:bodyPr/>
        <a:lstStyle/>
        <a:p>
          <a:endParaRPr lang="pt-PT"/>
        </a:p>
      </dgm:t>
    </dgm:pt>
    <dgm:pt modelId="{B33698A6-44C3-4691-9F71-DE47145743A9}" type="pres">
      <dgm:prSet presAssocID="{C23B8E52-0DF4-4CEE-A323-9BC5C9C27F6D}" presName="connector2" presStyleLbl="sibTrans2D1" presStyleIdx="1" presStyleCnt="3"/>
      <dgm:spPr/>
      <dgm:t>
        <a:bodyPr/>
        <a:lstStyle/>
        <a:p>
          <a:endParaRPr lang="pt-PT"/>
        </a:p>
      </dgm:t>
    </dgm:pt>
    <dgm:pt modelId="{175CEC0F-AD8D-473D-B79F-A8D1C3502462}" type="pres">
      <dgm:prSet presAssocID="{713F8D31-FFC2-4ACD-AD7D-0549ED0247BB}" presName="connector3" presStyleLbl="sibTrans2D1" presStyleIdx="2" presStyleCnt="3"/>
      <dgm:spPr/>
      <dgm:t>
        <a:bodyPr/>
        <a:lstStyle/>
        <a:p>
          <a:endParaRPr lang="pt-PT"/>
        </a:p>
      </dgm:t>
    </dgm:pt>
  </dgm:ptLst>
  <dgm:cxnLst>
    <dgm:cxn modelId="{188346F3-9980-4EE3-8F77-DFB6C72A902E}" type="presOf" srcId="{63298130-0AE8-4358-A2F7-09F1D815A18F}" destId="{1DE24A99-2791-4D36-BAF9-16798E46630B}" srcOrd="3" destOrd="0" presId="urn:microsoft.com/office/officeart/2005/8/layout/gear1"/>
    <dgm:cxn modelId="{736BFAB6-4F38-4379-A671-EB952666B92F}" type="presOf" srcId="{86A2088F-03D4-4572-8F3A-42707166D0AB}" destId="{0A8F7124-F375-4540-9DFE-E001C3CB489F}" srcOrd="2" destOrd="0" presId="urn:microsoft.com/office/officeart/2005/8/layout/gear1"/>
    <dgm:cxn modelId="{A7535DAC-62FE-4323-93E2-FFE73FF47436}" type="presOf" srcId="{714C786F-FB60-44BE-BA5E-24A3C0E87639}" destId="{881EA759-EDC9-49C8-A9B1-FCB2E798F16C}" srcOrd="0" destOrd="0" presId="urn:microsoft.com/office/officeart/2005/8/layout/gear1"/>
    <dgm:cxn modelId="{C041791F-B482-483E-BF70-87D95194FE59}" type="presOf" srcId="{86A2088F-03D4-4572-8F3A-42707166D0AB}" destId="{9837EE06-35D8-4CC9-8A1A-D75343AB563C}" srcOrd="1" destOrd="0" presId="urn:microsoft.com/office/officeart/2005/8/layout/gear1"/>
    <dgm:cxn modelId="{084927D7-978B-41CD-B932-CAB551819685}" srcId="{588BC9AA-A0F0-4159-B894-5F8FA6E794F1}" destId="{C025BBE5-4174-40D0-8847-9100F57061DE}" srcOrd="0" destOrd="0" parTransId="{6D66B74A-4E18-4540-8223-B56068502FA2}" sibTransId="{714C786F-FB60-44BE-BA5E-24A3C0E87639}"/>
    <dgm:cxn modelId="{82A60619-66AA-47E1-84D1-1110A5098BAE}" type="presOf" srcId="{C025BBE5-4174-40D0-8847-9100F57061DE}" destId="{999A1C72-3825-43FB-8237-31EF7990722C}" srcOrd="2" destOrd="0" presId="urn:microsoft.com/office/officeart/2005/8/layout/gear1"/>
    <dgm:cxn modelId="{EB8FBD24-5685-4310-9C12-DAB1950F8E5D}" type="presOf" srcId="{C025BBE5-4174-40D0-8847-9100F57061DE}" destId="{C34AC50B-8A50-4A04-8A82-C762A0A871C0}" srcOrd="0" destOrd="0" presId="urn:microsoft.com/office/officeart/2005/8/layout/gear1"/>
    <dgm:cxn modelId="{D96D00A7-0C77-43C0-A2CA-FC42E78A9196}" type="presOf" srcId="{C025BBE5-4174-40D0-8847-9100F57061DE}" destId="{C022A315-A6D2-42D9-924C-1EE63B4D81B3}" srcOrd="1" destOrd="0" presId="urn:microsoft.com/office/officeart/2005/8/layout/gear1"/>
    <dgm:cxn modelId="{D9AFC2A6-697F-4AAE-AF68-E37A70EF4A44}" type="presOf" srcId="{63298130-0AE8-4358-A2F7-09F1D815A18F}" destId="{59CE1F65-B978-4A01-B4B6-DDA278CAA014}" srcOrd="1" destOrd="0" presId="urn:microsoft.com/office/officeart/2005/8/layout/gear1"/>
    <dgm:cxn modelId="{EF3A338A-E613-4D38-96D0-7D755D09685F}" type="presOf" srcId="{713F8D31-FFC2-4ACD-AD7D-0549ED0247BB}" destId="{175CEC0F-AD8D-473D-B79F-A8D1C3502462}" srcOrd="0" destOrd="0" presId="urn:microsoft.com/office/officeart/2005/8/layout/gear1"/>
    <dgm:cxn modelId="{1730FBE3-C955-46A5-9A6D-DC90152E284C}" srcId="{588BC9AA-A0F0-4159-B894-5F8FA6E794F1}" destId="{86A2088F-03D4-4572-8F3A-42707166D0AB}" srcOrd="1" destOrd="0" parTransId="{2F93F4E5-4229-40EE-BD6A-37249C7C122B}" sibTransId="{C23B8E52-0DF4-4CEE-A323-9BC5C9C27F6D}"/>
    <dgm:cxn modelId="{9CAB55FD-9CCB-4B33-8DFF-BDB75120EC17}" srcId="{588BC9AA-A0F0-4159-B894-5F8FA6E794F1}" destId="{63298130-0AE8-4358-A2F7-09F1D815A18F}" srcOrd="2" destOrd="0" parTransId="{3C540BC9-3C50-428B-90F0-466701E8B8C5}" sibTransId="{713F8D31-FFC2-4ACD-AD7D-0549ED0247BB}"/>
    <dgm:cxn modelId="{DFED0CFD-DAD9-4D8F-AE7E-1D0597D279B7}" type="presOf" srcId="{588BC9AA-A0F0-4159-B894-5F8FA6E794F1}" destId="{24F8FB52-3FC5-4CFD-A0F2-5DC8C8537A2F}" srcOrd="0" destOrd="0" presId="urn:microsoft.com/office/officeart/2005/8/layout/gear1"/>
    <dgm:cxn modelId="{FA14F0F5-39DA-41E7-89CC-D5B2E8E4CA76}" type="presOf" srcId="{C23B8E52-0DF4-4CEE-A323-9BC5C9C27F6D}" destId="{B33698A6-44C3-4691-9F71-DE47145743A9}" srcOrd="0" destOrd="0" presId="urn:microsoft.com/office/officeart/2005/8/layout/gear1"/>
    <dgm:cxn modelId="{E0437BDA-EFA5-4CC2-9ADC-201BCCFAB406}" type="presOf" srcId="{63298130-0AE8-4358-A2F7-09F1D815A18F}" destId="{0F13FCAB-F335-4E5A-867A-AF71B0BCDA4D}" srcOrd="0" destOrd="0" presId="urn:microsoft.com/office/officeart/2005/8/layout/gear1"/>
    <dgm:cxn modelId="{6AF3AEB2-7AFF-4465-B68E-0CE97C986C06}" type="presOf" srcId="{86A2088F-03D4-4572-8F3A-42707166D0AB}" destId="{0ADFA1B7-914F-4CA8-8AFD-4D5B0C98FBB9}" srcOrd="0" destOrd="0" presId="urn:microsoft.com/office/officeart/2005/8/layout/gear1"/>
    <dgm:cxn modelId="{47419833-C220-46A9-8568-DA2BBFB7EA5D}" type="presOf" srcId="{63298130-0AE8-4358-A2F7-09F1D815A18F}" destId="{928ED1C5-FE75-4CC5-8D49-0B20A45DEFF1}" srcOrd="2" destOrd="0" presId="urn:microsoft.com/office/officeart/2005/8/layout/gear1"/>
    <dgm:cxn modelId="{17CFB991-EE30-4C3F-A0EA-2EA30A57D2FF}" type="presParOf" srcId="{24F8FB52-3FC5-4CFD-A0F2-5DC8C8537A2F}" destId="{C34AC50B-8A50-4A04-8A82-C762A0A871C0}" srcOrd="0" destOrd="0" presId="urn:microsoft.com/office/officeart/2005/8/layout/gear1"/>
    <dgm:cxn modelId="{924DEC33-57DF-4A39-975C-F6A268C7451A}" type="presParOf" srcId="{24F8FB52-3FC5-4CFD-A0F2-5DC8C8537A2F}" destId="{C022A315-A6D2-42D9-924C-1EE63B4D81B3}" srcOrd="1" destOrd="0" presId="urn:microsoft.com/office/officeart/2005/8/layout/gear1"/>
    <dgm:cxn modelId="{EB858FAA-BAC0-44C1-95CE-BA5FEFC4324D}" type="presParOf" srcId="{24F8FB52-3FC5-4CFD-A0F2-5DC8C8537A2F}" destId="{999A1C72-3825-43FB-8237-31EF7990722C}" srcOrd="2" destOrd="0" presId="urn:microsoft.com/office/officeart/2005/8/layout/gear1"/>
    <dgm:cxn modelId="{5F90E477-5B69-45F3-8406-31A8AAE74D0C}" type="presParOf" srcId="{24F8FB52-3FC5-4CFD-A0F2-5DC8C8537A2F}" destId="{0ADFA1B7-914F-4CA8-8AFD-4D5B0C98FBB9}" srcOrd="3" destOrd="0" presId="urn:microsoft.com/office/officeart/2005/8/layout/gear1"/>
    <dgm:cxn modelId="{F562797B-22A0-4231-9984-FD275408C32B}" type="presParOf" srcId="{24F8FB52-3FC5-4CFD-A0F2-5DC8C8537A2F}" destId="{9837EE06-35D8-4CC9-8A1A-D75343AB563C}" srcOrd="4" destOrd="0" presId="urn:microsoft.com/office/officeart/2005/8/layout/gear1"/>
    <dgm:cxn modelId="{4D7C464F-D139-4E37-A89F-E0782DF1C47D}" type="presParOf" srcId="{24F8FB52-3FC5-4CFD-A0F2-5DC8C8537A2F}" destId="{0A8F7124-F375-4540-9DFE-E001C3CB489F}" srcOrd="5" destOrd="0" presId="urn:microsoft.com/office/officeart/2005/8/layout/gear1"/>
    <dgm:cxn modelId="{6E141623-CB4C-4571-BA3E-FBC2F3111DC6}" type="presParOf" srcId="{24F8FB52-3FC5-4CFD-A0F2-5DC8C8537A2F}" destId="{0F13FCAB-F335-4E5A-867A-AF71B0BCDA4D}" srcOrd="6" destOrd="0" presId="urn:microsoft.com/office/officeart/2005/8/layout/gear1"/>
    <dgm:cxn modelId="{4E4FBCA5-AA04-464C-B8D4-603CDBFEC324}" type="presParOf" srcId="{24F8FB52-3FC5-4CFD-A0F2-5DC8C8537A2F}" destId="{59CE1F65-B978-4A01-B4B6-DDA278CAA014}" srcOrd="7" destOrd="0" presId="urn:microsoft.com/office/officeart/2005/8/layout/gear1"/>
    <dgm:cxn modelId="{364718DA-3C8A-41A2-A25E-BBC7485EE288}" type="presParOf" srcId="{24F8FB52-3FC5-4CFD-A0F2-5DC8C8537A2F}" destId="{928ED1C5-FE75-4CC5-8D49-0B20A45DEFF1}" srcOrd="8" destOrd="0" presId="urn:microsoft.com/office/officeart/2005/8/layout/gear1"/>
    <dgm:cxn modelId="{7D41BCF1-2C0F-4F31-A75E-11C144CC7110}" type="presParOf" srcId="{24F8FB52-3FC5-4CFD-A0F2-5DC8C8537A2F}" destId="{1DE24A99-2791-4D36-BAF9-16798E46630B}" srcOrd="9" destOrd="0" presId="urn:microsoft.com/office/officeart/2005/8/layout/gear1"/>
    <dgm:cxn modelId="{418D09EB-22BD-4A68-B305-D20CB79B18E7}" type="presParOf" srcId="{24F8FB52-3FC5-4CFD-A0F2-5DC8C8537A2F}" destId="{881EA759-EDC9-49C8-A9B1-FCB2E798F16C}" srcOrd="10" destOrd="0" presId="urn:microsoft.com/office/officeart/2005/8/layout/gear1"/>
    <dgm:cxn modelId="{F9EECBC3-FA7E-4A6E-B2E9-73AD291400D2}" type="presParOf" srcId="{24F8FB52-3FC5-4CFD-A0F2-5DC8C8537A2F}" destId="{B33698A6-44C3-4691-9F71-DE47145743A9}" srcOrd="11" destOrd="0" presId="urn:microsoft.com/office/officeart/2005/8/layout/gear1"/>
    <dgm:cxn modelId="{562B4B26-2736-4606-A435-FE15349CD351}" type="presParOf" srcId="{24F8FB52-3FC5-4CFD-A0F2-5DC8C8537A2F}" destId="{175CEC0F-AD8D-473D-B79F-A8D1C3502462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0ABEB55-D43E-4BC3-88A9-E579AF971F1D}" type="doc">
      <dgm:prSet loTypeId="urn:microsoft.com/office/officeart/2009/3/layout/RandomtoResultProcess" loCatId="process" qsTypeId="urn:microsoft.com/office/officeart/2005/8/quickstyle/3d4" qsCatId="3D" csTypeId="urn:microsoft.com/office/officeart/2005/8/colors/accent1_2" csCatId="accent1" phldr="1"/>
      <dgm:spPr/>
      <dgm:t>
        <a:bodyPr/>
        <a:lstStyle/>
        <a:p>
          <a:endParaRPr lang="pt-PT"/>
        </a:p>
      </dgm:t>
    </dgm:pt>
    <dgm:pt modelId="{A552A108-070F-4E51-A390-84A3A909FA7A}">
      <dgm:prSet phldrT="[Texto]" custT="1"/>
      <dgm:spPr/>
      <dgm:t>
        <a:bodyPr/>
        <a:lstStyle/>
        <a:p>
          <a:r>
            <a:rPr lang="pt-PT" sz="2400" dirty="0" smtClean="0">
              <a:solidFill>
                <a:schemeClr val="bg1"/>
              </a:solidFill>
            </a:rPr>
            <a:t>Candidatura</a:t>
          </a:r>
          <a:endParaRPr lang="pt-PT" sz="2400" dirty="0">
            <a:solidFill>
              <a:schemeClr val="bg1"/>
            </a:solidFill>
          </a:endParaRPr>
        </a:p>
      </dgm:t>
    </dgm:pt>
    <dgm:pt modelId="{88A3E22F-6A6C-4F30-ACB9-06E4753EC67F}" type="parTrans" cxnId="{B7945E7F-7E0C-4540-8F23-C92308EE2CE3}">
      <dgm:prSet/>
      <dgm:spPr/>
      <dgm:t>
        <a:bodyPr/>
        <a:lstStyle/>
        <a:p>
          <a:endParaRPr lang="pt-PT"/>
        </a:p>
      </dgm:t>
    </dgm:pt>
    <dgm:pt modelId="{F4B5D521-B2B5-4A2D-B9BF-4B6C387DCC7A}" type="sibTrans" cxnId="{B7945E7F-7E0C-4540-8F23-C92308EE2CE3}">
      <dgm:prSet/>
      <dgm:spPr/>
      <dgm:t>
        <a:bodyPr/>
        <a:lstStyle/>
        <a:p>
          <a:endParaRPr lang="pt-PT"/>
        </a:p>
      </dgm:t>
    </dgm:pt>
    <dgm:pt modelId="{08189936-DE74-4D2B-BEA7-ABD4B885F8BF}">
      <dgm:prSet phldrT="[Texto]" custT="1"/>
      <dgm:spPr/>
      <dgm:t>
        <a:bodyPr/>
        <a:lstStyle/>
        <a:p>
          <a:r>
            <a:rPr lang="pt-PT" sz="2400" dirty="0" smtClean="0">
              <a:solidFill>
                <a:schemeClr val="bg1"/>
              </a:solidFill>
            </a:rPr>
            <a:t>Declarações/Pagamentos</a:t>
          </a:r>
          <a:endParaRPr lang="pt-PT" sz="2400" dirty="0">
            <a:solidFill>
              <a:schemeClr val="bg1"/>
            </a:solidFill>
          </a:endParaRPr>
        </a:p>
      </dgm:t>
    </dgm:pt>
    <dgm:pt modelId="{0DFD7B4C-AE60-4454-82B0-DF5749683F9D}" type="parTrans" cxnId="{9BE6190E-A513-4B37-A466-94769A2C3C4E}">
      <dgm:prSet/>
      <dgm:spPr/>
      <dgm:t>
        <a:bodyPr/>
        <a:lstStyle/>
        <a:p>
          <a:endParaRPr lang="pt-PT"/>
        </a:p>
      </dgm:t>
    </dgm:pt>
    <dgm:pt modelId="{F00B22DA-7CDD-428F-A5B8-656B37EBA907}" type="sibTrans" cxnId="{9BE6190E-A513-4B37-A466-94769A2C3C4E}">
      <dgm:prSet/>
      <dgm:spPr/>
      <dgm:t>
        <a:bodyPr/>
        <a:lstStyle/>
        <a:p>
          <a:endParaRPr lang="pt-PT"/>
        </a:p>
      </dgm:t>
    </dgm:pt>
    <dgm:pt modelId="{237BE8B5-5841-484B-A8AF-7E30843C88F1}">
      <dgm:prSet phldrT="[Texto]" custT="1"/>
      <dgm:spPr/>
      <dgm:t>
        <a:bodyPr/>
        <a:lstStyle/>
        <a:p>
          <a:r>
            <a:rPr lang="pt-PT" sz="2400" dirty="0" smtClean="0">
              <a:solidFill>
                <a:schemeClr val="bg1"/>
              </a:solidFill>
            </a:rPr>
            <a:t>Apoio à execução</a:t>
          </a:r>
          <a:endParaRPr lang="pt-PT" sz="2400" dirty="0">
            <a:solidFill>
              <a:schemeClr val="bg1"/>
            </a:solidFill>
          </a:endParaRPr>
        </a:p>
      </dgm:t>
    </dgm:pt>
    <dgm:pt modelId="{7FDA5E5F-3B7A-4CB4-8E9D-247B30623EFE}" type="parTrans" cxnId="{99552497-8354-42C9-B6D3-4A5AA70F84C6}">
      <dgm:prSet/>
      <dgm:spPr/>
      <dgm:t>
        <a:bodyPr/>
        <a:lstStyle/>
        <a:p>
          <a:endParaRPr lang="pt-PT"/>
        </a:p>
      </dgm:t>
    </dgm:pt>
    <dgm:pt modelId="{E068C731-160B-47BC-9D23-BFBDC3162A40}" type="sibTrans" cxnId="{99552497-8354-42C9-B6D3-4A5AA70F84C6}">
      <dgm:prSet/>
      <dgm:spPr/>
      <dgm:t>
        <a:bodyPr/>
        <a:lstStyle/>
        <a:p>
          <a:endParaRPr lang="pt-PT"/>
        </a:p>
      </dgm:t>
    </dgm:pt>
    <dgm:pt modelId="{55DAAC53-A225-48A8-A53C-9BFFD2EA3F03}">
      <dgm:prSet phldrT="[Texto]" custT="1"/>
      <dgm:spPr/>
      <dgm:t>
        <a:bodyPr/>
        <a:lstStyle/>
        <a:p>
          <a:r>
            <a:rPr lang="pt-PT" sz="2400" dirty="0" smtClean="0">
              <a:solidFill>
                <a:schemeClr val="bg1"/>
              </a:solidFill>
            </a:rPr>
            <a:t>Avaliação</a:t>
          </a:r>
          <a:endParaRPr lang="pt-PT" sz="2400" dirty="0">
            <a:solidFill>
              <a:schemeClr val="bg1"/>
            </a:solidFill>
          </a:endParaRPr>
        </a:p>
      </dgm:t>
    </dgm:pt>
    <dgm:pt modelId="{13474149-A5C6-479B-A809-9972D27167DF}" type="parTrans" cxnId="{B1F9E1A5-1456-41F3-AF14-B73A2EC1FD67}">
      <dgm:prSet/>
      <dgm:spPr/>
      <dgm:t>
        <a:bodyPr/>
        <a:lstStyle/>
        <a:p>
          <a:endParaRPr lang="pt-PT"/>
        </a:p>
      </dgm:t>
    </dgm:pt>
    <dgm:pt modelId="{5DED0C07-F059-44C0-86FE-329DEB317756}" type="sibTrans" cxnId="{B1F9E1A5-1456-41F3-AF14-B73A2EC1FD67}">
      <dgm:prSet/>
      <dgm:spPr/>
      <dgm:t>
        <a:bodyPr/>
        <a:lstStyle/>
        <a:p>
          <a:endParaRPr lang="pt-PT"/>
        </a:p>
      </dgm:t>
    </dgm:pt>
    <dgm:pt modelId="{3074C5AB-1D77-407E-87AB-A85EC16C2DE1}" type="pres">
      <dgm:prSet presAssocID="{C0ABEB55-D43E-4BC3-88A9-E579AF971F1D}" presName="Name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pt-PT"/>
        </a:p>
      </dgm:t>
    </dgm:pt>
    <dgm:pt modelId="{83F4E2F6-8A5F-4E5A-A4A3-FBB718B5856B}" type="pres">
      <dgm:prSet presAssocID="{A552A108-070F-4E51-A390-84A3A909FA7A}" presName="chaos" presStyleCnt="0"/>
      <dgm:spPr/>
    </dgm:pt>
    <dgm:pt modelId="{60F615A8-811C-4801-8176-7A85BF3AF65A}" type="pres">
      <dgm:prSet presAssocID="{A552A108-070F-4E51-A390-84A3A909FA7A}" presName="parTx1" presStyleLbl="revTx" presStyleIdx="0" presStyleCnt="3"/>
      <dgm:spPr/>
      <dgm:t>
        <a:bodyPr/>
        <a:lstStyle/>
        <a:p>
          <a:endParaRPr lang="pt-PT"/>
        </a:p>
      </dgm:t>
    </dgm:pt>
    <dgm:pt modelId="{6354D45F-8673-4B56-BD93-95C043D04355}" type="pres">
      <dgm:prSet presAssocID="{A552A108-070F-4E51-A390-84A3A909FA7A}" presName="c1" presStyleLbl="node1" presStyleIdx="0" presStyleCnt="19"/>
      <dgm:spPr/>
    </dgm:pt>
    <dgm:pt modelId="{25A103BF-D56F-4A1E-B03C-36C177853ED3}" type="pres">
      <dgm:prSet presAssocID="{A552A108-070F-4E51-A390-84A3A909FA7A}" presName="c2" presStyleLbl="node1" presStyleIdx="1" presStyleCnt="19"/>
      <dgm:spPr/>
    </dgm:pt>
    <dgm:pt modelId="{E3B6DB21-285A-439B-9B1B-3AA5E2AFD172}" type="pres">
      <dgm:prSet presAssocID="{A552A108-070F-4E51-A390-84A3A909FA7A}" presName="c3" presStyleLbl="node1" presStyleIdx="2" presStyleCnt="19"/>
      <dgm:spPr/>
    </dgm:pt>
    <dgm:pt modelId="{1B4415E7-50A0-4E82-9994-58F19202E7D7}" type="pres">
      <dgm:prSet presAssocID="{A552A108-070F-4E51-A390-84A3A909FA7A}" presName="c4" presStyleLbl="node1" presStyleIdx="3" presStyleCnt="19"/>
      <dgm:spPr/>
    </dgm:pt>
    <dgm:pt modelId="{CC96EC47-2B23-4549-85E4-1678BA7C722E}" type="pres">
      <dgm:prSet presAssocID="{A552A108-070F-4E51-A390-84A3A909FA7A}" presName="c5" presStyleLbl="node1" presStyleIdx="4" presStyleCnt="19"/>
      <dgm:spPr/>
    </dgm:pt>
    <dgm:pt modelId="{C69B575A-5096-4F8D-B441-BAE72D3CC781}" type="pres">
      <dgm:prSet presAssocID="{A552A108-070F-4E51-A390-84A3A909FA7A}" presName="c6" presStyleLbl="node1" presStyleIdx="5" presStyleCnt="19"/>
      <dgm:spPr/>
    </dgm:pt>
    <dgm:pt modelId="{196DFCC0-436C-4EF0-B296-F9B02771CCCB}" type="pres">
      <dgm:prSet presAssocID="{A552A108-070F-4E51-A390-84A3A909FA7A}" presName="c7" presStyleLbl="node1" presStyleIdx="6" presStyleCnt="19"/>
      <dgm:spPr/>
    </dgm:pt>
    <dgm:pt modelId="{94AC766E-1E48-4D39-A53B-02CE60B5D2C4}" type="pres">
      <dgm:prSet presAssocID="{A552A108-070F-4E51-A390-84A3A909FA7A}" presName="c8" presStyleLbl="node1" presStyleIdx="7" presStyleCnt="19"/>
      <dgm:spPr/>
    </dgm:pt>
    <dgm:pt modelId="{3026EFF2-B434-4978-99F9-7A1C21E83C76}" type="pres">
      <dgm:prSet presAssocID="{A552A108-070F-4E51-A390-84A3A909FA7A}" presName="c9" presStyleLbl="node1" presStyleIdx="8" presStyleCnt="19"/>
      <dgm:spPr/>
    </dgm:pt>
    <dgm:pt modelId="{7F3513F6-7564-4310-A361-3EC39418BFFF}" type="pres">
      <dgm:prSet presAssocID="{A552A108-070F-4E51-A390-84A3A909FA7A}" presName="c10" presStyleLbl="node1" presStyleIdx="9" presStyleCnt="19"/>
      <dgm:spPr/>
    </dgm:pt>
    <dgm:pt modelId="{F40058C6-2900-4D77-92BB-8A0F0680D812}" type="pres">
      <dgm:prSet presAssocID="{A552A108-070F-4E51-A390-84A3A909FA7A}" presName="c11" presStyleLbl="node1" presStyleIdx="10" presStyleCnt="19"/>
      <dgm:spPr/>
    </dgm:pt>
    <dgm:pt modelId="{F42A7D79-2621-4A3F-B6E9-F66A86FC1B7E}" type="pres">
      <dgm:prSet presAssocID="{A552A108-070F-4E51-A390-84A3A909FA7A}" presName="c12" presStyleLbl="node1" presStyleIdx="11" presStyleCnt="19"/>
      <dgm:spPr/>
    </dgm:pt>
    <dgm:pt modelId="{5B9F0DAA-CBA5-40C8-8698-62946EB7AF96}" type="pres">
      <dgm:prSet presAssocID="{A552A108-070F-4E51-A390-84A3A909FA7A}" presName="c13" presStyleLbl="node1" presStyleIdx="12" presStyleCnt="19"/>
      <dgm:spPr/>
    </dgm:pt>
    <dgm:pt modelId="{E109B03D-6214-4773-B7A7-DE3D660D0481}" type="pres">
      <dgm:prSet presAssocID="{A552A108-070F-4E51-A390-84A3A909FA7A}" presName="c14" presStyleLbl="node1" presStyleIdx="13" presStyleCnt="19"/>
      <dgm:spPr/>
    </dgm:pt>
    <dgm:pt modelId="{7293B2D7-92B9-443A-B4BB-C3108497E6C2}" type="pres">
      <dgm:prSet presAssocID="{A552A108-070F-4E51-A390-84A3A909FA7A}" presName="c15" presStyleLbl="node1" presStyleIdx="14" presStyleCnt="19"/>
      <dgm:spPr/>
    </dgm:pt>
    <dgm:pt modelId="{0F1ABEE1-642A-4841-B08D-9322FFF0B55C}" type="pres">
      <dgm:prSet presAssocID="{A552A108-070F-4E51-A390-84A3A909FA7A}" presName="c16" presStyleLbl="node1" presStyleIdx="15" presStyleCnt="19"/>
      <dgm:spPr/>
    </dgm:pt>
    <dgm:pt modelId="{9A82D818-51C1-4A20-8A51-6FCAEE211838}" type="pres">
      <dgm:prSet presAssocID="{A552A108-070F-4E51-A390-84A3A909FA7A}" presName="c17" presStyleLbl="node1" presStyleIdx="16" presStyleCnt="19"/>
      <dgm:spPr/>
    </dgm:pt>
    <dgm:pt modelId="{90AD7C2C-7C78-41E6-B467-5CFE0284786B}" type="pres">
      <dgm:prSet presAssocID="{A552A108-070F-4E51-A390-84A3A909FA7A}" presName="c18" presStyleLbl="node1" presStyleIdx="17" presStyleCnt="19"/>
      <dgm:spPr/>
    </dgm:pt>
    <dgm:pt modelId="{109CA406-67B9-4270-9B86-4D3DB259BB90}" type="pres">
      <dgm:prSet presAssocID="{F4B5D521-B2B5-4A2D-B9BF-4B6C387DCC7A}" presName="chevronComposite1" presStyleCnt="0"/>
      <dgm:spPr/>
    </dgm:pt>
    <dgm:pt modelId="{212C58E0-6D95-46C6-BBF3-29F25C272DB5}" type="pres">
      <dgm:prSet presAssocID="{F4B5D521-B2B5-4A2D-B9BF-4B6C387DCC7A}" presName="chevron1" presStyleLbl="sibTrans2D1" presStyleIdx="0" presStyleCnt="3"/>
      <dgm:spPr/>
    </dgm:pt>
    <dgm:pt modelId="{836FEDD6-5ABC-4887-9778-A67F2659800E}" type="pres">
      <dgm:prSet presAssocID="{F4B5D521-B2B5-4A2D-B9BF-4B6C387DCC7A}" presName="spChevron1" presStyleCnt="0"/>
      <dgm:spPr/>
    </dgm:pt>
    <dgm:pt modelId="{FF54A5BC-C097-40B3-8BE1-D24DEA3BA8E8}" type="pres">
      <dgm:prSet presAssocID="{08189936-DE74-4D2B-BEA7-ABD4B885F8BF}" presName="middle" presStyleCnt="0"/>
      <dgm:spPr/>
    </dgm:pt>
    <dgm:pt modelId="{DC172DC1-48F4-40FD-AD43-2754E1169B4F}" type="pres">
      <dgm:prSet presAssocID="{08189936-DE74-4D2B-BEA7-ABD4B885F8BF}" presName="parTxMid" presStyleLbl="revTx" presStyleIdx="1" presStyleCnt="3"/>
      <dgm:spPr/>
      <dgm:t>
        <a:bodyPr/>
        <a:lstStyle/>
        <a:p>
          <a:endParaRPr lang="pt-PT"/>
        </a:p>
      </dgm:t>
    </dgm:pt>
    <dgm:pt modelId="{D68749DC-459C-43F5-8188-4FB1C4C64720}" type="pres">
      <dgm:prSet presAssocID="{08189936-DE74-4D2B-BEA7-ABD4B885F8BF}" presName="spMid" presStyleCnt="0"/>
      <dgm:spPr/>
    </dgm:pt>
    <dgm:pt modelId="{199131F4-F563-43EF-A88F-AB00414D261B}" type="pres">
      <dgm:prSet presAssocID="{F00B22DA-7CDD-428F-A5B8-656B37EBA907}" presName="chevronComposite1" presStyleCnt="0"/>
      <dgm:spPr/>
    </dgm:pt>
    <dgm:pt modelId="{A8583DF4-3196-445E-9FF5-A938FE847964}" type="pres">
      <dgm:prSet presAssocID="{F00B22DA-7CDD-428F-A5B8-656B37EBA907}" presName="chevron1" presStyleLbl="sibTrans2D1" presStyleIdx="1" presStyleCnt="3"/>
      <dgm:spPr/>
    </dgm:pt>
    <dgm:pt modelId="{1E5F233E-36B2-469A-8096-33B9DB240716}" type="pres">
      <dgm:prSet presAssocID="{F00B22DA-7CDD-428F-A5B8-656B37EBA907}" presName="spChevron1" presStyleCnt="0"/>
      <dgm:spPr/>
    </dgm:pt>
    <dgm:pt modelId="{BB29366B-9405-4EA6-BBDD-6F5B195FE9EB}" type="pres">
      <dgm:prSet presAssocID="{237BE8B5-5841-484B-A8AF-7E30843C88F1}" presName="middle" presStyleCnt="0"/>
      <dgm:spPr/>
    </dgm:pt>
    <dgm:pt modelId="{5562914D-058B-4CE1-BCF3-EED9E2E6D20A}" type="pres">
      <dgm:prSet presAssocID="{237BE8B5-5841-484B-A8AF-7E30843C88F1}" presName="parTxMid" presStyleLbl="revTx" presStyleIdx="2" presStyleCnt="3"/>
      <dgm:spPr/>
      <dgm:t>
        <a:bodyPr/>
        <a:lstStyle/>
        <a:p>
          <a:endParaRPr lang="pt-PT"/>
        </a:p>
      </dgm:t>
    </dgm:pt>
    <dgm:pt modelId="{531B29BD-09B2-44A8-9CB3-B613BFF7BD5E}" type="pres">
      <dgm:prSet presAssocID="{237BE8B5-5841-484B-A8AF-7E30843C88F1}" presName="spMid" presStyleCnt="0"/>
      <dgm:spPr/>
    </dgm:pt>
    <dgm:pt modelId="{384F025E-0BFD-4652-B53A-91D5B901A6EB}" type="pres">
      <dgm:prSet presAssocID="{E068C731-160B-47BC-9D23-BFBDC3162A40}" presName="chevronComposite1" presStyleCnt="0"/>
      <dgm:spPr/>
    </dgm:pt>
    <dgm:pt modelId="{8B778CE0-28F4-449A-AC20-62DE26BB0A42}" type="pres">
      <dgm:prSet presAssocID="{E068C731-160B-47BC-9D23-BFBDC3162A40}" presName="chevron1" presStyleLbl="sibTrans2D1" presStyleIdx="2" presStyleCnt="3"/>
      <dgm:spPr/>
    </dgm:pt>
    <dgm:pt modelId="{951C8ACB-1042-4913-9240-8A92C5880AA1}" type="pres">
      <dgm:prSet presAssocID="{E068C731-160B-47BC-9D23-BFBDC3162A40}" presName="spChevron1" presStyleCnt="0"/>
      <dgm:spPr/>
    </dgm:pt>
    <dgm:pt modelId="{B1FD7B3C-1C97-4716-B4A5-63EAD4572FE7}" type="pres">
      <dgm:prSet presAssocID="{55DAAC53-A225-48A8-A53C-9BFFD2EA3F03}" presName="last" presStyleCnt="0"/>
      <dgm:spPr/>
    </dgm:pt>
    <dgm:pt modelId="{4B49FDEB-102F-4C44-9A4A-761A731EE99C}" type="pres">
      <dgm:prSet presAssocID="{55DAAC53-A225-48A8-A53C-9BFFD2EA3F03}" presName="circleTx" presStyleLbl="node1" presStyleIdx="18" presStyleCnt="19" custScaleX="123960"/>
      <dgm:spPr/>
      <dgm:t>
        <a:bodyPr/>
        <a:lstStyle/>
        <a:p>
          <a:endParaRPr lang="pt-PT"/>
        </a:p>
      </dgm:t>
    </dgm:pt>
    <dgm:pt modelId="{4B117BD4-5690-4C2A-8DA8-37C24090E8AC}" type="pres">
      <dgm:prSet presAssocID="{55DAAC53-A225-48A8-A53C-9BFFD2EA3F03}" presName="spN" presStyleCnt="0"/>
      <dgm:spPr/>
    </dgm:pt>
  </dgm:ptLst>
  <dgm:cxnLst>
    <dgm:cxn modelId="{4C789A47-918E-4BF0-B9B1-B1B7423D1F7F}" type="presOf" srcId="{55DAAC53-A225-48A8-A53C-9BFFD2EA3F03}" destId="{4B49FDEB-102F-4C44-9A4A-761A731EE99C}" srcOrd="0" destOrd="0" presId="urn:microsoft.com/office/officeart/2009/3/layout/RandomtoResultProcess"/>
    <dgm:cxn modelId="{28A19EA0-7B32-470D-A728-9EC4EDB1614D}" type="presOf" srcId="{A552A108-070F-4E51-A390-84A3A909FA7A}" destId="{60F615A8-811C-4801-8176-7A85BF3AF65A}" srcOrd="0" destOrd="0" presId="urn:microsoft.com/office/officeart/2009/3/layout/RandomtoResultProcess"/>
    <dgm:cxn modelId="{B7945E7F-7E0C-4540-8F23-C92308EE2CE3}" srcId="{C0ABEB55-D43E-4BC3-88A9-E579AF971F1D}" destId="{A552A108-070F-4E51-A390-84A3A909FA7A}" srcOrd="0" destOrd="0" parTransId="{88A3E22F-6A6C-4F30-ACB9-06E4753EC67F}" sibTransId="{F4B5D521-B2B5-4A2D-B9BF-4B6C387DCC7A}"/>
    <dgm:cxn modelId="{99552497-8354-42C9-B6D3-4A5AA70F84C6}" srcId="{C0ABEB55-D43E-4BC3-88A9-E579AF971F1D}" destId="{237BE8B5-5841-484B-A8AF-7E30843C88F1}" srcOrd="2" destOrd="0" parTransId="{7FDA5E5F-3B7A-4CB4-8E9D-247B30623EFE}" sibTransId="{E068C731-160B-47BC-9D23-BFBDC3162A40}"/>
    <dgm:cxn modelId="{9BE6190E-A513-4B37-A466-94769A2C3C4E}" srcId="{C0ABEB55-D43E-4BC3-88A9-E579AF971F1D}" destId="{08189936-DE74-4D2B-BEA7-ABD4B885F8BF}" srcOrd="1" destOrd="0" parTransId="{0DFD7B4C-AE60-4454-82B0-DF5749683F9D}" sibTransId="{F00B22DA-7CDD-428F-A5B8-656B37EBA907}"/>
    <dgm:cxn modelId="{B1F9E1A5-1456-41F3-AF14-B73A2EC1FD67}" srcId="{C0ABEB55-D43E-4BC3-88A9-E579AF971F1D}" destId="{55DAAC53-A225-48A8-A53C-9BFFD2EA3F03}" srcOrd="3" destOrd="0" parTransId="{13474149-A5C6-479B-A809-9972D27167DF}" sibTransId="{5DED0C07-F059-44C0-86FE-329DEB317756}"/>
    <dgm:cxn modelId="{0D11C507-C51F-4543-B782-C0ED55B5AD07}" type="presOf" srcId="{237BE8B5-5841-484B-A8AF-7E30843C88F1}" destId="{5562914D-058B-4CE1-BCF3-EED9E2E6D20A}" srcOrd="0" destOrd="0" presId="urn:microsoft.com/office/officeart/2009/3/layout/RandomtoResultProcess"/>
    <dgm:cxn modelId="{7799F26E-DC21-47D9-BE9A-CC0BFDB710D9}" type="presOf" srcId="{08189936-DE74-4D2B-BEA7-ABD4B885F8BF}" destId="{DC172DC1-48F4-40FD-AD43-2754E1169B4F}" srcOrd="0" destOrd="0" presId="urn:microsoft.com/office/officeart/2009/3/layout/RandomtoResultProcess"/>
    <dgm:cxn modelId="{9861EEB4-8374-47EB-84D8-760A9FC35A00}" type="presOf" srcId="{C0ABEB55-D43E-4BC3-88A9-E579AF971F1D}" destId="{3074C5AB-1D77-407E-87AB-A85EC16C2DE1}" srcOrd="0" destOrd="0" presId="urn:microsoft.com/office/officeart/2009/3/layout/RandomtoResultProcess"/>
    <dgm:cxn modelId="{2983FBBF-8BDD-45DB-8ECC-27C14B90306F}" type="presParOf" srcId="{3074C5AB-1D77-407E-87AB-A85EC16C2DE1}" destId="{83F4E2F6-8A5F-4E5A-A4A3-FBB718B5856B}" srcOrd="0" destOrd="0" presId="urn:microsoft.com/office/officeart/2009/3/layout/RandomtoResultProcess"/>
    <dgm:cxn modelId="{09F3DEAF-93B6-4522-9ED6-5031C8C501B3}" type="presParOf" srcId="{83F4E2F6-8A5F-4E5A-A4A3-FBB718B5856B}" destId="{60F615A8-811C-4801-8176-7A85BF3AF65A}" srcOrd="0" destOrd="0" presId="urn:microsoft.com/office/officeart/2009/3/layout/RandomtoResultProcess"/>
    <dgm:cxn modelId="{30170DD5-F26D-4953-97A9-F0B0F10ACA2A}" type="presParOf" srcId="{83F4E2F6-8A5F-4E5A-A4A3-FBB718B5856B}" destId="{6354D45F-8673-4B56-BD93-95C043D04355}" srcOrd="1" destOrd="0" presId="urn:microsoft.com/office/officeart/2009/3/layout/RandomtoResultProcess"/>
    <dgm:cxn modelId="{36262544-264A-46AD-B5A3-6C2A2B2FC479}" type="presParOf" srcId="{83F4E2F6-8A5F-4E5A-A4A3-FBB718B5856B}" destId="{25A103BF-D56F-4A1E-B03C-36C177853ED3}" srcOrd="2" destOrd="0" presId="urn:microsoft.com/office/officeart/2009/3/layout/RandomtoResultProcess"/>
    <dgm:cxn modelId="{D7CB9800-7626-42C6-ADAA-CAFC2C5EDDE9}" type="presParOf" srcId="{83F4E2F6-8A5F-4E5A-A4A3-FBB718B5856B}" destId="{E3B6DB21-285A-439B-9B1B-3AA5E2AFD172}" srcOrd="3" destOrd="0" presId="urn:microsoft.com/office/officeart/2009/3/layout/RandomtoResultProcess"/>
    <dgm:cxn modelId="{401FB4CD-B179-465B-974B-3FE2CFCAE8F0}" type="presParOf" srcId="{83F4E2F6-8A5F-4E5A-A4A3-FBB718B5856B}" destId="{1B4415E7-50A0-4E82-9994-58F19202E7D7}" srcOrd="4" destOrd="0" presId="urn:microsoft.com/office/officeart/2009/3/layout/RandomtoResultProcess"/>
    <dgm:cxn modelId="{6F89A854-8D03-43E3-96D0-C8FD53A213D7}" type="presParOf" srcId="{83F4E2F6-8A5F-4E5A-A4A3-FBB718B5856B}" destId="{CC96EC47-2B23-4549-85E4-1678BA7C722E}" srcOrd="5" destOrd="0" presId="urn:microsoft.com/office/officeart/2009/3/layout/RandomtoResultProcess"/>
    <dgm:cxn modelId="{757A7247-F66B-499E-8627-4649D9F23617}" type="presParOf" srcId="{83F4E2F6-8A5F-4E5A-A4A3-FBB718B5856B}" destId="{C69B575A-5096-4F8D-B441-BAE72D3CC781}" srcOrd="6" destOrd="0" presId="urn:microsoft.com/office/officeart/2009/3/layout/RandomtoResultProcess"/>
    <dgm:cxn modelId="{BADD83AA-8E2F-4D8C-9F30-D7FE4C702937}" type="presParOf" srcId="{83F4E2F6-8A5F-4E5A-A4A3-FBB718B5856B}" destId="{196DFCC0-436C-4EF0-B296-F9B02771CCCB}" srcOrd="7" destOrd="0" presId="urn:microsoft.com/office/officeart/2009/3/layout/RandomtoResultProcess"/>
    <dgm:cxn modelId="{4695EB22-2587-4167-8C0E-F8937D52F5F1}" type="presParOf" srcId="{83F4E2F6-8A5F-4E5A-A4A3-FBB718B5856B}" destId="{94AC766E-1E48-4D39-A53B-02CE60B5D2C4}" srcOrd="8" destOrd="0" presId="urn:microsoft.com/office/officeart/2009/3/layout/RandomtoResultProcess"/>
    <dgm:cxn modelId="{6361EC82-332B-4A09-8B53-C58295DAF647}" type="presParOf" srcId="{83F4E2F6-8A5F-4E5A-A4A3-FBB718B5856B}" destId="{3026EFF2-B434-4978-99F9-7A1C21E83C76}" srcOrd="9" destOrd="0" presId="urn:microsoft.com/office/officeart/2009/3/layout/RandomtoResultProcess"/>
    <dgm:cxn modelId="{00E4D987-6DCA-4691-BC78-39AC6644B45E}" type="presParOf" srcId="{83F4E2F6-8A5F-4E5A-A4A3-FBB718B5856B}" destId="{7F3513F6-7564-4310-A361-3EC39418BFFF}" srcOrd="10" destOrd="0" presId="urn:microsoft.com/office/officeart/2009/3/layout/RandomtoResultProcess"/>
    <dgm:cxn modelId="{693054EB-F95D-4B09-910C-EBC9CCEDF062}" type="presParOf" srcId="{83F4E2F6-8A5F-4E5A-A4A3-FBB718B5856B}" destId="{F40058C6-2900-4D77-92BB-8A0F0680D812}" srcOrd="11" destOrd="0" presId="urn:microsoft.com/office/officeart/2009/3/layout/RandomtoResultProcess"/>
    <dgm:cxn modelId="{F29779B0-65EC-431A-8C74-920BDB8DA78C}" type="presParOf" srcId="{83F4E2F6-8A5F-4E5A-A4A3-FBB718B5856B}" destId="{F42A7D79-2621-4A3F-B6E9-F66A86FC1B7E}" srcOrd="12" destOrd="0" presId="urn:microsoft.com/office/officeart/2009/3/layout/RandomtoResultProcess"/>
    <dgm:cxn modelId="{F1EE7A1D-322C-4AB4-99C6-4C399772CD32}" type="presParOf" srcId="{83F4E2F6-8A5F-4E5A-A4A3-FBB718B5856B}" destId="{5B9F0DAA-CBA5-40C8-8698-62946EB7AF96}" srcOrd="13" destOrd="0" presId="urn:microsoft.com/office/officeart/2009/3/layout/RandomtoResultProcess"/>
    <dgm:cxn modelId="{3B29FEC8-F885-434E-A569-7C65F8D61E24}" type="presParOf" srcId="{83F4E2F6-8A5F-4E5A-A4A3-FBB718B5856B}" destId="{E109B03D-6214-4773-B7A7-DE3D660D0481}" srcOrd="14" destOrd="0" presId="urn:microsoft.com/office/officeart/2009/3/layout/RandomtoResultProcess"/>
    <dgm:cxn modelId="{1DD32587-2975-4DEB-B6C9-A9C21D980C73}" type="presParOf" srcId="{83F4E2F6-8A5F-4E5A-A4A3-FBB718B5856B}" destId="{7293B2D7-92B9-443A-B4BB-C3108497E6C2}" srcOrd="15" destOrd="0" presId="urn:microsoft.com/office/officeart/2009/3/layout/RandomtoResultProcess"/>
    <dgm:cxn modelId="{17D11274-A8F1-4736-96EB-03436936BE35}" type="presParOf" srcId="{83F4E2F6-8A5F-4E5A-A4A3-FBB718B5856B}" destId="{0F1ABEE1-642A-4841-B08D-9322FFF0B55C}" srcOrd="16" destOrd="0" presId="urn:microsoft.com/office/officeart/2009/3/layout/RandomtoResultProcess"/>
    <dgm:cxn modelId="{F0F5B3DD-411C-4BD9-9DA5-9EA3FE923CD1}" type="presParOf" srcId="{83F4E2F6-8A5F-4E5A-A4A3-FBB718B5856B}" destId="{9A82D818-51C1-4A20-8A51-6FCAEE211838}" srcOrd="17" destOrd="0" presId="urn:microsoft.com/office/officeart/2009/3/layout/RandomtoResultProcess"/>
    <dgm:cxn modelId="{1F04C5BF-9569-4227-A863-6593E7AE441D}" type="presParOf" srcId="{83F4E2F6-8A5F-4E5A-A4A3-FBB718B5856B}" destId="{90AD7C2C-7C78-41E6-B467-5CFE0284786B}" srcOrd="18" destOrd="0" presId="urn:microsoft.com/office/officeart/2009/3/layout/RandomtoResultProcess"/>
    <dgm:cxn modelId="{C82BC135-BDFF-4530-A000-8B16F47EDD1B}" type="presParOf" srcId="{3074C5AB-1D77-407E-87AB-A85EC16C2DE1}" destId="{109CA406-67B9-4270-9B86-4D3DB259BB90}" srcOrd="1" destOrd="0" presId="urn:microsoft.com/office/officeart/2009/3/layout/RandomtoResultProcess"/>
    <dgm:cxn modelId="{43BEE55E-F808-4EF8-8D9C-6875DDEC9F15}" type="presParOf" srcId="{109CA406-67B9-4270-9B86-4D3DB259BB90}" destId="{212C58E0-6D95-46C6-BBF3-29F25C272DB5}" srcOrd="0" destOrd="0" presId="urn:microsoft.com/office/officeart/2009/3/layout/RandomtoResultProcess"/>
    <dgm:cxn modelId="{DAD84B8E-1D53-4118-AC6D-5C139528F4F1}" type="presParOf" srcId="{109CA406-67B9-4270-9B86-4D3DB259BB90}" destId="{836FEDD6-5ABC-4887-9778-A67F2659800E}" srcOrd="1" destOrd="0" presId="urn:microsoft.com/office/officeart/2009/3/layout/RandomtoResultProcess"/>
    <dgm:cxn modelId="{C17D1D8B-C2A4-4772-AB29-57CAB16B0F7F}" type="presParOf" srcId="{3074C5AB-1D77-407E-87AB-A85EC16C2DE1}" destId="{FF54A5BC-C097-40B3-8BE1-D24DEA3BA8E8}" srcOrd="2" destOrd="0" presId="urn:microsoft.com/office/officeart/2009/3/layout/RandomtoResultProcess"/>
    <dgm:cxn modelId="{A4F50B3A-36C8-432C-8C3A-DF453DEBA39F}" type="presParOf" srcId="{FF54A5BC-C097-40B3-8BE1-D24DEA3BA8E8}" destId="{DC172DC1-48F4-40FD-AD43-2754E1169B4F}" srcOrd="0" destOrd="0" presId="urn:microsoft.com/office/officeart/2009/3/layout/RandomtoResultProcess"/>
    <dgm:cxn modelId="{984480E4-E621-401A-86E0-74CF2E4DA741}" type="presParOf" srcId="{FF54A5BC-C097-40B3-8BE1-D24DEA3BA8E8}" destId="{D68749DC-459C-43F5-8188-4FB1C4C64720}" srcOrd="1" destOrd="0" presId="urn:microsoft.com/office/officeart/2009/3/layout/RandomtoResultProcess"/>
    <dgm:cxn modelId="{7A73A36C-6D4B-417F-ABE8-7EDC4E66C713}" type="presParOf" srcId="{3074C5AB-1D77-407E-87AB-A85EC16C2DE1}" destId="{199131F4-F563-43EF-A88F-AB00414D261B}" srcOrd="3" destOrd="0" presId="urn:microsoft.com/office/officeart/2009/3/layout/RandomtoResultProcess"/>
    <dgm:cxn modelId="{A800BDE8-002A-4E43-811E-46856F38AB21}" type="presParOf" srcId="{199131F4-F563-43EF-A88F-AB00414D261B}" destId="{A8583DF4-3196-445E-9FF5-A938FE847964}" srcOrd="0" destOrd="0" presId="urn:microsoft.com/office/officeart/2009/3/layout/RandomtoResultProcess"/>
    <dgm:cxn modelId="{94629DCD-B8B6-4141-80F6-D78D26E0DC06}" type="presParOf" srcId="{199131F4-F563-43EF-A88F-AB00414D261B}" destId="{1E5F233E-36B2-469A-8096-33B9DB240716}" srcOrd="1" destOrd="0" presId="urn:microsoft.com/office/officeart/2009/3/layout/RandomtoResultProcess"/>
    <dgm:cxn modelId="{12893ACD-D6C4-4A54-BE21-0F2460CFD508}" type="presParOf" srcId="{3074C5AB-1D77-407E-87AB-A85EC16C2DE1}" destId="{BB29366B-9405-4EA6-BBDD-6F5B195FE9EB}" srcOrd="4" destOrd="0" presId="urn:microsoft.com/office/officeart/2009/3/layout/RandomtoResultProcess"/>
    <dgm:cxn modelId="{ADB067C2-B8C4-41CB-804F-4C926B679E56}" type="presParOf" srcId="{BB29366B-9405-4EA6-BBDD-6F5B195FE9EB}" destId="{5562914D-058B-4CE1-BCF3-EED9E2E6D20A}" srcOrd="0" destOrd="0" presId="urn:microsoft.com/office/officeart/2009/3/layout/RandomtoResultProcess"/>
    <dgm:cxn modelId="{0A752407-6F92-43E1-844A-9280622F367F}" type="presParOf" srcId="{BB29366B-9405-4EA6-BBDD-6F5B195FE9EB}" destId="{531B29BD-09B2-44A8-9CB3-B613BFF7BD5E}" srcOrd="1" destOrd="0" presId="urn:microsoft.com/office/officeart/2009/3/layout/RandomtoResultProcess"/>
    <dgm:cxn modelId="{02704444-D50A-4CCD-A45E-6291E6E3810E}" type="presParOf" srcId="{3074C5AB-1D77-407E-87AB-A85EC16C2DE1}" destId="{384F025E-0BFD-4652-B53A-91D5B901A6EB}" srcOrd="5" destOrd="0" presId="urn:microsoft.com/office/officeart/2009/3/layout/RandomtoResultProcess"/>
    <dgm:cxn modelId="{DF82D6E6-426D-43D3-9557-3E9DEC9B176B}" type="presParOf" srcId="{384F025E-0BFD-4652-B53A-91D5B901A6EB}" destId="{8B778CE0-28F4-449A-AC20-62DE26BB0A42}" srcOrd="0" destOrd="0" presId="urn:microsoft.com/office/officeart/2009/3/layout/RandomtoResultProcess"/>
    <dgm:cxn modelId="{BA37937B-C23F-42F0-8E14-7CEC7A0F12A7}" type="presParOf" srcId="{384F025E-0BFD-4652-B53A-91D5B901A6EB}" destId="{951C8ACB-1042-4913-9240-8A92C5880AA1}" srcOrd="1" destOrd="0" presId="urn:microsoft.com/office/officeart/2009/3/layout/RandomtoResultProcess"/>
    <dgm:cxn modelId="{4D22B255-4C19-4268-AEEF-8348998EB75F}" type="presParOf" srcId="{3074C5AB-1D77-407E-87AB-A85EC16C2DE1}" destId="{B1FD7B3C-1C97-4716-B4A5-63EAD4572FE7}" srcOrd="6" destOrd="0" presId="urn:microsoft.com/office/officeart/2009/3/layout/RandomtoResultProcess"/>
    <dgm:cxn modelId="{7CDECD1A-EF1B-4F5F-90B6-0C32D2CEC723}" type="presParOf" srcId="{B1FD7B3C-1C97-4716-B4A5-63EAD4572FE7}" destId="{4B49FDEB-102F-4C44-9A4A-761A731EE99C}" srcOrd="0" destOrd="0" presId="urn:microsoft.com/office/officeart/2009/3/layout/RandomtoResultProcess"/>
    <dgm:cxn modelId="{471FC030-3F9B-4140-89BE-2C96C38405C9}" type="presParOf" srcId="{B1FD7B3C-1C97-4716-B4A5-63EAD4572FE7}" destId="{4B117BD4-5690-4C2A-8DA8-37C24090E8AC}" srcOrd="1" destOrd="0" presId="urn:microsoft.com/office/officeart/2009/3/layout/RandomtoResultProcess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C841801-EE46-412D-A30E-EBF9A5BC7EDC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PT"/>
        </a:p>
      </dgm:t>
    </dgm:pt>
    <dgm:pt modelId="{1410A5C1-1048-478A-8061-FD9314BA9EE2}" type="pres">
      <dgm:prSet presAssocID="{4C841801-EE46-412D-A30E-EBF9A5BC7ED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t-PT"/>
        </a:p>
      </dgm:t>
    </dgm:pt>
  </dgm:ptLst>
  <dgm:cxnLst>
    <dgm:cxn modelId="{CE85EA77-1D1E-43CE-BE90-7BA4DB35C7B1}" type="presOf" srcId="{4C841801-EE46-412D-A30E-EBF9A5BC7EDC}" destId="{1410A5C1-1048-478A-8061-FD9314BA9EE2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B3581BE-DF65-4929-878B-BC828AC03B70}" type="doc">
      <dgm:prSet loTypeId="urn:microsoft.com/office/officeart/2005/8/layout/hProcess3" loCatId="process" qsTypeId="urn:microsoft.com/office/officeart/2005/8/quickstyle/simple3" qsCatId="simple" csTypeId="urn:microsoft.com/office/officeart/2005/8/colors/accent1_2" csCatId="accent1" phldr="1"/>
      <dgm:spPr/>
    </dgm:pt>
    <dgm:pt modelId="{05E45D75-1094-4108-9D42-7EC7362AB966}">
      <dgm:prSet phldrT="[Texto]" custT="1"/>
      <dgm:spPr/>
      <dgm:t>
        <a:bodyPr/>
        <a:lstStyle/>
        <a:p>
          <a:r>
            <a:rPr lang="pt-PT" sz="1400" dirty="0" smtClean="0"/>
            <a:t>Visitas análise</a:t>
          </a:r>
          <a:endParaRPr lang="pt-PT" sz="1400" dirty="0"/>
        </a:p>
      </dgm:t>
    </dgm:pt>
    <dgm:pt modelId="{35D75750-BDBF-415A-A56E-F8765D420251}" type="parTrans" cxnId="{25D162B1-3500-41C9-AAE2-64A0AD5F40CE}">
      <dgm:prSet/>
      <dgm:spPr/>
      <dgm:t>
        <a:bodyPr/>
        <a:lstStyle/>
        <a:p>
          <a:endParaRPr lang="pt-PT" sz="1400">
            <a:solidFill>
              <a:schemeClr val="bg1"/>
            </a:solidFill>
          </a:endParaRPr>
        </a:p>
      </dgm:t>
    </dgm:pt>
    <dgm:pt modelId="{537DDC18-8361-45FB-B292-11B83644DD97}" type="sibTrans" cxnId="{25D162B1-3500-41C9-AAE2-64A0AD5F40CE}">
      <dgm:prSet/>
      <dgm:spPr/>
      <dgm:t>
        <a:bodyPr/>
        <a:lstStyle/>
        <a:p>
          <a:endParaRPr lang="pt-PT" sz="1400">
            <a:solidFill>
              <a:schemeClr val="bg1"/>
            </a:solidFill>
          </a:endParaRPr>
        </a:p>
      </dgm:t>
    </dgm:pt>
    <dgm:pt modelId="{786532F4-19FB-4EE1-8B6E-996B675DCB67}">
      <dgm:prSet phldrT="[Texto]" custT="1"/>
      <dgm:spPr/>
      <dgm:t>
        <a:bodyPr/>
        <a:lstStyle/>
        <a:p>
          <a:r>
            <a:rPr lang="pt-PT" sz="1400" dirty="0" smtClean="0"/>
            <a:t>financeira</a:t>
          </a:r>
          <a:endParaRPr lang="pt-PT" sz="1400" dirty="0"/>
        </a:p>
      </dgm:t>
    </dgm:pt>
    <dgm:pt modelId="{C2B77E80-144F-4E8E-8B63-F50204467ED2}" type="parTrans" cxnId="{D067EF36-8A63-47DD-8096-1D9997BF3B0C}">
      <dgm:prSet/>
      <dgm:spPr/>
      <dgm:t>
        <a:bodyPr/>
        <a:lstStyle/>
        <a:p>
          <a:endParaRPr lang="pt-PT" sz="1400">
            <a:solidFill>
              <a:schemeClr val="bg1"/>
            </a:solidFill>
          </a:endParaRPr>
        </a:p>
      </dgm:t>
    </dgm:pt>
    <dgm:pt modelId="{A99D8293-1470-4459-9A79-49297F704F06}" type="sibTrans" cxnId="{D067EF36-8A63-47DD-8096-1D9997BF3B0C}">
      <dgm:prSet/>
      <dgm:spPr/>
      <dgm:t>
        <a:bodyPr/>
        <a:lstStyle/>
        <a:p>
          <a:endParaRPr lang="pt-PT" sz="1400">
            <a:solidFill>
              <a:schemeClr val="bg1"/>
            </a:solidFill>
          </a:endParaRPr>
        </a:p>
      </dgm:t>
    </dgm:pt>
    <dgm:pt modelId="{52FB5D43-54C7-48C5-9E4C-67224960E03E}" type="pres">
      <dgm:prSet presAssocID="{AB3581BE-DF65-4929-878B-BC828AC03B70}" presName="Name0" presStyleCnt="0">
        <dgm:presLayoutVars>
          <dgm:dir/>
          <dgm:animLvl val="lvl"/>
          <dgm:resizeHandles val="exact"/>
        </dgm:presLayoutVars>
      </dgm:prSet>
      <dgm:spPr/>
    </dgm:pt>
    <dgm:pt modelId="{4461E198-7BB7-42EE-AB80-6665A1378F5C}" type="pres">
      <dgm:prSet presAssocID="{AB3581BE-DF65-4929-878B-BC828AC03B70}" presName="dummy" presStyleCnt="0"/>
      <dgm:spPr/>
    </dgm:pt>
    <dgm:pt modelId="{FCABB87B-68A3-4C3D-BA1F-17D2CD83D3C4}" type="pres">
      <dgm:prSet presAssocID="{AB3581BE-DF65-4929-878B-BC828AC03B70}" presName="linH" presStyleCnt="0"/>
      <dgm:spPr/>
    </dgm:pt>
    <dgm:pt modelId="{58DB3511-0671-47AA-9352-D15DC3FC9BD7}" type="pres">
      <dgm:prSet presAssocID="{AB3581BE-DF65-4929-878B-BC828AC03B70}" presName="padding1" presStyleCnt="0"/>
      <dgm:spPr/>
    </dgm:pt>
    <dgm:pt modelId="{4FC3E3E3-32BC-4836-AC9F-C678212B7DE0}" type="pres">
      <dgm:prSet presAssocID="{05E45D75-1094-4108-9D42-7EC7362AB966}" presName="linV" presStyleCnt="0"/>
      <dgm:spPr/>
    </dgm:pt>
    <dgm:pt modelId="{6A3B6B83-CBD2-4326-B46E-0F822D31ADA0}" type="pres">
      <dgm:prSet presAssocID="{05E45D75-1094-4108-9D42-7EC7362AB966}" presName="spVertical1" presStyleCnt="0"/>
      <dgm:spPr/>
    </dgm:pt>
    <dgm:pt modelId="{418D6498-E051-460C-86E0-3F7226322367}" type="pres">
      <dgm:prSet presAssocID="{05E45D75-1094-4108-9D42-7EC7362AB966}" presName="parTx" presStyleLbl="revTx" presStyleIdx="0" presStyleCnt="2" custScaleX="14717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75E95762-F053-4597-A6DB-8C3EB158C8A5}" type="pres">
      <dgm:prSet presAssocID="{05E45D75-1094-4108-9D42-7EC7362AB966}" presName="spVertical2" presStyleCnt="0"/>
      <dgm:spPr/>
    </dgm:pt>
    <dgm:pt modelId="{D5D11577-D432-4151-9E1E-873F2C497DD7}" type="pres">
      <dgm:prSet presAssocID="{05E45D75-1094-4108-9D42-7EC7362AB966}" presName="spVertical3" presStyleCnt="0"/>
      <dgm:spPr/>
    </dgm:pt>
    <dgm:pt modelId="{5D638C7F-AA94-4B1C-8F46-CCB49D92F279}" type="pres">
      <dgm:prSet presAssocID="{537DDC18-8361-45FB-B292-11B83644DD97}" presName="space" presStyleCnt="0"/>
      <dgm:spPr/>
    </dgm:pt>
    <dgm:pt modelId="{4DB83197-F572-488F-A3BF-9D7B5F039418}" type="pres">
      <dgm:prSet presAssocID="{786532F4-19FB-4EE1-8B6E-996B675DCB67}" presName="linV" presStyleCnt="0"/>
      <dgm:spPr/>
    </dgm:pt>
    <dgm:pt modelId="{1B484FEC-6532-4D63-A028-8C68D28BA797}" type="pres">
      <dgm:prSet presAssocID="{786532F4-19FB-4EE1-8B6E-996B675DCB67}" presName="spVertical1" presStyleCnt="0"/>
      <dgm:spPr/>
    </dgm:pt>
    <dgm:pt modelId="{972BA8D6-2028-484E-A848-C1908C16215D}" type="pres">
      <dgm:prSet presAssocID="{786532F4-19FB-4EE1-8B6E-996B675DCB67}" presName="parTx" presStyleLbl="revTx" presStyleIdx="1" presStyleCnt="2" custScaleX="17708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9B3492C4-D451-4C8B-88BA-59E0DE676027}" type="pres">
      <dgm:prSet presAssocID="{786532F4-19FB-4EE1-8B6E-996B675DCB67}" presName="spVertical2" presStyleCnt="0"/>
      <dgm:spPr/>
    </dgm:pt>
    <dgm:pt modelId="{1E6DA2EB-B419-4065-BD1C-B02B97844FDF}" type="pres">
      <dgm:prSet presAssocID="{786532F4-19FB-4EE1-8B6E-996B675DCB67}" presName="spVertical3" presStyleCnt="0"/>
      <dgm:spPr/>
    </dgm:pt>
    <dgm:pt modelId="{19EA3EB5-60F8-4415-8677-1A078805036F}" type="pres">
      <dgm:prSet presAssocID="{AB3581BE-DF65-4929-878B-BC828AC03B70}" presName="padding2" presStyleCnt="0"/>
      <dgm:spPr/>
    </dgm:pt>
    <dgm:pt modelId="{6FC903F8-7608-4BAC-9375-3ACEB6F7BDDF}" type="pres">
      <dgm:prSet presAssocID="{AB3581BE-DF65-4929-878B-BC828AC03B70}" presName="negArrow" presStyleCnt="0"/>
      <dgm:spPr/>
    </dgm:pt>
    <dgm:pt modelId="{A79559A5-97DC-4800-B4C2-A41F51942AE3}" type="pres">
      <dgm:prSet presAssocID="{AB3581BE-DF65-4929-878B-BC828AC03B70}" presName="backgroundArrow" presStyleLbl="node1" presStyleIdx="0" presStyleCnt="1" custLinFactNeighborY="-2600"/>
      <dgm:spPr/>
    </dgm:pt>
  </dgm:ptLst>
  <dgm:cxnLst>
    <dgm:cxn modelId="{191CD0AD-A144-4E55-A622-4B880A1CD838}" type="presOf" srcId="{786532F4-19FB-4EE1-8B6E-996B675DCB67}" destId="{972BA8D6-2028-484E-A848-C1908C16215D}" srcOrd="0" destOrd="0" presId="urn:microsoft.com/office/officeart/2005/8/layout/hProcess3"/>
    <dgm:cxn modelId="{7E48AD7F-E427-486E-A048-EDCF842FA41A}" type="presOf" srcId="{AB3581BE-DF65-4929-878B-BC828AC03B70}" destId="{52FB5D43-54C7-48C5-9E4C-67224960E03E}" srcOrd="0" destOrd="0" presId="urn:microsoft.com/office/officeart/2005/8/layout/hProcess3"/>
    <dgm:cxn modelId="{25D162B1-3500-41C9-AAE2-64A0AD5F40CE}" srcId="{AB3581BE-DF65-4929-878B-BC828AC03B70}" destId="{05E45D75-1094-4108-9D42-7EC7362AB966}" srcOrd="0" destOrd="0" parTransId="{35D75750-BDBF-415A-A56E-F8765D420251}" sibTransId="{537DDC18-8361-45FB-B292-11B83644DD97}"/>
    <dgm:cxn modelId="{D067EF36-8A63-47DD-8096-1D9997BF3B0C}" srcId="{AB3581BE-DF65-4929-878B-BC828AC03B70}" destId="{786532F4-19FB-4EE1-8B6E-996B675DCB67}" srcOrd="1" destOrd="0" parTransId="{C2B77E80-144F-4E8E-8B63-F50204467ED2}" sibTransId="{A99D8293-1470-4459-9A79-49297F704F06}"/>
    <dgm:cxn modelId="{EC4638A0-181F-4261-9E22-354EC1DD22E7}" type="presOf" srcId="{05E45D75-1094-4108-9D42-7EC7362AB966}" destId="{418D6498-E051-460C-86E0-3F7226322367}" srcOrd="0" destOrd="0" presId="urn:microsoft.com/office/officeart/2005/8/layout/hProcess3"/>
    <dgm:cxn modelId="{C17CFF76-20D9-4A68-A3B3-AA8E7213E63B}" type="presParOf" srcId="{52FB5D43-54C7-48C5-9E4C-67224960E03E}" destId="{4461E198-7BB7-42EE-AB80-6665A1378F5C}" srcOrd="0" destOrd="0" presId="urn:microsoft.com/office/officeart/2005/8/layout/hProcess3"/>
    <dgm:cxn modelId="{033AC254-8B5A-4446-9CBA-031F374E9EE7}" type="presParOf" srcId="{52FB5D43-54C7-48C5-9E4C-67224960E03E}" destId="{FCABB87B-68A3-4C3D-BA1F-17D2CD83D3C4}" srcOrd="1" destOrd="0" presId="urn:microsoft.com/office/officeart/2005/8/layout/hProcess3"/>
    <dgm:cxn modelId="{2A02035E-BA81-4C4F-9E20-DF1F4284312C}" type="presParOf" srcId="{FCABB87B-68A3-4C3D-BA1F-17D2CD83D3C4}" destId="{58DB3511-0671-47AA-9352-D15DC3FC9BD7}" srcOrd="0" destOrd="0" presId="urn:microsoft.com/office/officeart/2005/8/layout/hProcess3"/>
    <dgm:cxn modelId="{06372AE2-D913-441C-80DC-B6DD5B5D0C7D}" type="presParOf" srcId="{FCABB87B-68A3-4C3D-BA1F-17D2CD83D3C4}" destId="{4FC3E3E3-32BC-4836-AC9F-C678212B7DE0}" srcOrd="1" destOrd="0" presId="urn:microsoft.com/office/officeart/2005/8/layout/hProcess3"/>
    <dgm:cxn modelId="{78725044-E01C-494D-BBED-495F2BF058A8}" type="presParOf" srcId="{4FC3E3E3-32BC-4836-AC9F-C678212B7DE0}" destId="{6A3B6B83-CBD2-4326-B46E-0F822D31ADA0}" srcOrd="0" destOrd="0" presId="urn:microsoft.com/office/officeart/2005/8/layout/hProcess3"/>
    <dgm:cxn modelId="{83D2F09A-1F53-4A31-AE36-092512284492}" type="presParOf" srcId="{4FC3E3E3-32BC-4836-AC9F-C678212B7DE0}" destId="{418D6498-E051-460C-86E0-3F7226322367}" srcOrd="1" destOrd="0" presId="urn:microsoft.com/office/officeart/2005/8/layout/hProcess3"/>
    <dgm:cxn modelId="{989D786E-179B-4FC3-9613-738ACF87A9CC}" type="presParOf" srcId="{4FC3E3E3-32BC-4836-AC9F-C678212B7DE0}" destId="{75E95762-F053-4597-A6DB-8C3EB158C8A5}" srcOrd="2" destOrd="0" presId="urn:microsoft.com/office/officeart/2005/8/layout/hProcess3"/>
    <dgm:cxn modelId="{944A1003-612E-4C68-B2A3-F6245EBAE058}" type="presParOf" srcId="{4FC3E3E3-32BC-4836-AC9F-C678212B7DE0}" destId="{D5D11577-D432-4151-9E1E-873F2C497DD7}" srcOrd="3" destOrd="0" presId="urn:microsoft.com/office/officeart/2005/8/layout/hProcess3"/>
    <dgm:cxn modelId="{F27AE73A-A4B1-454E-BB0A-09748C549EE5}" type="presParOf" srcId="{FCABB87B-68A3-4C3D-BA1F-17D2CD83D3C4}" destId="{5D638C7F-AA94-4B1C-8F46-CCB49D92F279}" srcOrd="2" destOrd="0" presId="urn:microsoft.com/office/officeart/2005/8/layout/hProcess3"/>
    <dgm:cxn modelId="{1A56A167-62B0-4D77-B158-88CFE1A8D80A}" type="presParOf" srcId="{FCABB87B-68A3-4C3D-BA1F-17D2CD83D3C4}" destId="{4DB83197-F572-488F-A3BF-9D7B5F039418}" srcOrd="3" destOrd="0" presId="urn:microsoft.com/office/officeart/2005/8/layout/hProcess3"/>
    <dgm:cxn modelId="{EF1C21DC-AB49-42C3-9EF5-4A31A8067F82}" type="presParOf" srcId="{4DB83197-F572-488F-A3BF-9D7B5F039418}" destId="{1B484FEC-6532-4D63-A028-8C68D28BA797}" srcOrd="0" destOrd="0" presId="urn:microsoft.com/office/officeart/2005/8/layout/hProcess3"/>
    <dgm:cxn modelId="{142B81A7-A8F6-407C-806B-58BD99E5B236}" type="presParOf" srcId="{4DB83197-F572-488F-A3BF-9D7B5F039418}" destId="{972BA8D6-2028-484E-A848-C1908C16215D}" srcOrd="1" destOrd="0" presId="urn:microsoft.com/office/officeart/2005/8/layout/hProcess3"/>
    <dgm:cxn modelId="{DE41D31F-234C-415F-8C38-03C63E2A07F1}" type="presParOf" srcId="{4DB83197-F572-488F-A3BF-9D7B5F039418}" destId="{9B3492C4-D451-4C8B-88BA-59E0DE676027}" srcOrd="2" destOrd="0" presId="urn:microsoft.com/office/officeart/2005/8/layout/hProcess3"/>
    <dgm:cxn modelId="{70BA53D8-0C09-4DCF-AC13-16669AACA71D}" type="presParOf" srcId="{4DB83197-F572-488F-A3BF-9D7B5F039418}" destId="{1E6DA2EB-B419-4065-BD1C-B02B97844FDF}" srcOrd="3" destOrd="0" presId="urn:microsoft.com/office/officeart/2005/8/layout/hProcess3"/>
    <dgm:cxn modelId="{DB11E78D-6A36-4F7B-9A08-0FF00B9552F0}" type="presParOf" srcId="{FCABB87B-68A3-4C3D-BA1F-17D2CD83D3C4}" destId="{19EA3EB5-60F8-4415-8677-1A078805036F}" srcOrd="4" destOrd="0" presId="urn:microsoft.com/office/officeart/2005/8/layout/hProcess3"/>
    <dgm:cxn modelId="{272BCEFE-051B-416A-915C-0A5368366F7E}" type="presParOf" srcId="{FCABB87B-68A3-4C3D-BA1F-17D2CD83D3C4}" destId="{6FC903F8-7608-4BAC-9375-3ACEB6F7BDDF}" srcOrd="5" destOrd="0" presId="urn:microsoft.com/office/officeart/2005/8/layout/hProcess3"/>
    <dgm:cxn modelId="{6253FD84-E3C1-477D-92E6-04C0D2FEB185}" type="presParOf" srcId="{FCABB87B-68A3-4C3D-BA1F-17D2CD83D3C4}" destId="{A79559A5-97DC-4800-B4C2-A41F51942AE3}" srcOrd="6" destOrd="0" presId="urn:microsoft.com/office/officeart/2005/8/layout/hProcess3"/>
  </dgm:cxnLst>
  <dgm:bg/>
  <dgm:whole/>
  <dgm:extLst>
    <a:ext uri="http://schemas.microsoft.com/office/drawing/2008/diagram">
      <dsp:dataModelExt xmlns:dsp="http://schemas.microsoft.com/office/drawing/2008/diagram" relId="rId1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0ABEB55-D43E-4BC3-88A9-E579AF971F1D}" type="doc">
      <dgm:prSet loTypeId="urn:microsoft.com/office/officeart/2009/3/layout/RandomtoResultProcess" loCatId="process" qsTypeId="urn:microsoft.com/office/officeart/2005/8/quickstyle/3d4" qsCatId="3D" csTypeId="urn:microsoft.com/office/officeart/2005/8/colors/accent1_2" csCatId="accent1" phldr="1"/>
      <dgm:spPr/>
      <dgm:t>
        <a:bodyPr/>
        <a:lstStyle/>
        <a:p>
          <a:endParaRPr lang="pt-PT"/>
        </a:p>
      </dgm:t>
    </dgm:pt>
    <dgm:pt modelId="{A552A108-070F-4E51-A390-84A3A909FA7A}">
      <dgm:prSet phldrT="[Texto]" custT="1"/>
      <dgm:spPr/>
      <dgm:t>
        <a:bodyPr/>
        <a:lstStyle/>
        <a:p>
          <a:r>
            <a:rPr lang="pt-PT" sz="1800" dirty="0" smtClean="0">
              <a:solidFill>
                <a:schemeClr val="bg1"/>
              </a:solidFill>
            </a:rPr>
            <a:t>Candidatura</a:t>
          </a:r>
          <a:endParaRPr lang="pt-PT" sz="1800" dirty="0">
            <a:solidFill>
              <a:schemeClr val="bg1"/>
            </a:solidFill>
          </a:endParaRPr>
        </a:p>
      </dgm:t>
    </dgm:pt>
    <dgm:pt modelId="{88A3E22F-6A6C-4F30-ACB9-06E4753EC67F}" type="parTrans" cxnId="{B7945E7F-7E0C-4540-8F23-C92308EE2CE3}">
      <dgm:prSet/>
      <dgm:spPr/>
      <dgm:t>
        <a:bodyPr/>
        <a:lstStyle/>
        <a:p>
          <a:endParaRPr lang="pt-PT" sz="1800"/>
        </a:p>
      </dgm:t>
    </dgm:pt>
    <dgm:pt modelId="{F4B5D521-B2B5-4A2D-B9BF-4B6C387DCC7A}" type="sibTrans" cxnId="{B7945E7F-7E0C-4540-8F23-C92308EE2CE3}">
      <dgm:prSet/>
      <dgm:spPr/>
      <dgm:t>
        <a:bodyPr/>
        <a:lstStyle/>
        <a:p>
          <a:endParaRPr lang="pt-PT" sz="1800"/>
        </a:p>
      </dgm:t>
    </dgm:pt>
    <dgm:pt modelId="{05CB3F53-60B6-41EB-BB95-126C93C37268}">
      <dgm:prSet phldrT="[Texto]" custT="1"/>
      <dgm:spPr/>
      <dgm:t>
        <a:bodyPr/>
        <a:lstStyle/>
        <a:p>
          <a:r>
            <a:rPr lang="pt-PT" sz="1800" dirty="0" smtClean="0">
              <a:solidFill>
                <a:schemeClr val="bg1"/>
              </a:solidFill>
            </a:rPr>
            <a:t>Protocolos</a:t>
          </a:r>
          <a:endParaRPr lang="pt-PT" sz="1800" dirty="0">
            <a:solidFill>
              <a:schemeClr val="bg1"/>
            </a:solidFill>
          </a:endParaRPr>
        </a:p>
      </dgm:t>
    </dgm:pt>
    <dgm:pt modelId="{086C9F08-E37C-404A-BC16-A8C27247CEBD}" type="parTrans" cxnId="{3175B3A6-5F71-43A6-BD47-0C6B626818E8}">
      <dgm:prSet/>
      <dgm:spPr/>
      <dgm:t>
        <a:bodyPr/>
        <a:lstStyle/>
        <a:p>
          <a:endParaRPr lang="pt-PT" sz="1800"/>
        </a:p>
      </dgm:t>
    </dgm:pt>
    <dgm:pt modelId="{2670E7C5-3A58-474A-A333-2D957435B932}" type="sibTrans" cxnId="{3175B3A6-5F71-43A6-BD47-0C6B626818E8}">
      <dgm:prSet/>
      <dgm:spPr/>
      <dgm:t>
        <a:bodyPr/>
        <a:lstStyle/>
        <a:p>
          <a:endParaRPr lang="pt-PT" sz="1800"/>
        </a:p>
      </dgm:t>
    </dgm:pt>
    <dgm:pt modelId="{08189936-DE74-4D2B-BEA7-ABD4B885F8BF}">
      <dgm:prSet phldrT="[Texto]" custT="1"/>
      <dgm:spPr/>
      <dgm:t>
        <a:bodyPr/>
        <a:lstStyle/>
        <a:p>
          <a:r>
            <a:rPr lang="pt-PT" sz="1800" dirty="0" smtClean="0">
              <a:solidFill>
                <a:schemeClr val="bg1"/>
              </a:solidFill>
            </a:rPr>
            <a:t>Pagamentos</a:t>
          </a:r>
          <a:endParaRPr lang="pt-PT" sz="1800" dirty="0">
            <a:solidFill>
              <a:schemeClr val="bg1"/>
            </a:solidFill>
          </a:endParaRPr>
        </a:p>
      </dgm:t>
    </dgm:pt>
    <dgm:pt modelId="{0DFD7B4C-AE60-4454-82B0-DF5749683F9D}" type="parTrans" cxnId="{9BE6190E-A513-4B37-A466-94769A2C3C4E}">
      <dgm:prSet/>
      <dgm:spPr/>
      <dgm:t>
        <a:bodyPr/>
        <a:lstStyle/>
        <a:p>
          <a:endParaRPr lang="pt-PT" sz="1800"/>
        </a:p>
      </dgm:t>
    </dgm:pt>
    <dgm:pt modelId="{F00B22DA-7CDD-428F-A5B8-656B37EBA907}" type="sibTrans" cxnId="{9BE6190E-A513-4B37-A466-94769A2C3C4E}">
      <dgm:prSet/>
      <dgm:spPr/>
      <dgm:t>
        <a:bodyPr/>
        <a:lstStyle/>
        <a:p>
          <a:endParaRPr lang="pt-PT" sz="1800"/>
        </a:p>
      </dgm:t>
    </dgm:pt>
    <dgm:pt modelId="{237BE8B5-5841-484B-A8AF-7E30843C88F1}">
      <dgm:prSet phldrT="[Texto]" custT="1"/>
      <dgm:spPr/>
      <dgm:t>
        <a:bodyPr/>
        <a:lstStyle/>
        <a:p>
          <a:r>
            <a:rPr lang="pt-PT" sz="1800" dirty="0" smtClean="0">
              <a:solidFill>
                <a:schemeClr val="bg1"/>
              </a:solidFill>
            </a:rPr>
            <a:t>Apoio á execução</a:t>
          </a:r>
          <a:endParaRPr lang="pt-PT" sz="1800" dirty="0">
            <a:solidFill>
              <a:schemeClr val="bg1"/>
            </a:solidFill>
          </a:endParaRPr>
        </a:p>
      </dgm:t>
    </dgm:pt>
    <dgm:pt modelId="{7FDA5E5F-3B7A-4CB4-8E9D-247B30623EFE}" type="parTrans" cxnId="{99552497-8354-42C9-B6D3-4A5AA70F84C6}">
      <dgm:prSet/>
      <dgm:spPr/>
      <dgm:t>
        <a:bodyPr/>
        <a:lstStyle/>
        <a:p>
          <a:endParaRPr lang="pt-PT" sz="1800"/>
        </a:p>
      </dgm:t>
    </dgm:pt>
    <dgm:pt modelId="{E068C731-160B-47BC-9D23-BFBDC3162A40}" type="sibTrans" cxnId="{99552497-8354-42C9-B6D3-4A5AA70F84C6}">
      <dgm:prSet/>
      <dgm:spPr/>
      <dgm:t>
        <a:bodyPr/>
        <a:lstStyle/>
        <a:p>
          <a:endParaRPr lang="pt-PT" sz="1800"/>
        </a:p>
      </dgm:t>
    </dgm:pt>
    <dgm:pt modelId="{55DAAC53-A225-48A8-A53C-9BFFD2EA3F03}">
      <dgm:prSet phldrT="[Texto]" custT="1"/>
      <dgm:spPr/>
      <dgm:t>
        <a:bodyPr/>
        <a:lstStyle/>
        <a:p>
          <a:r>
            <a:rPr lang="pt-PT" sz="1800" dirty="0" smtClean="0"/>
            <a:t>Avaliação</a:t>
          </a:r>
          <a:endParaRPr lang="pt-PT" sz="1800" dirty="0"/>
        </a:p>
      </dgm:t>
    </dgm:pt>
    <dgm:pt modelId="{13474149-A5C6-479B-A809-9972D27167DF}" type="parTrans" cxnId="{B1F9E1A5-1456-41F3-AF14-B73A2EC1FD67}">
      <dgm:prSet/>
      <dgm:spPr/>
      <dgm:t>
        <a:bodyPr/>
        <a:lstStyle/>
        <a:p>
          <a:endParaRPr lang="pt-PT" sz="1800"/>
        </a:p>
      </dgm:t>
    </dgm:pt>
    <dgm:pt modelId="{5DED0C07-F059-44C0-86FE-329DEB317756}" type="sibTrans" cxnId="{B1F9E1A5-1456-41F3-AF14-B73A2EC1FD67}">
      <dgm:prSet/>
      <dgm:spPr/>
      <dgm:t>
        <a:bodyPr/>
        <a:lstStyle/>
        <a:p>
          <a:endParaRPr lang="pt-PT" sz="1800"/>
        </a:p>
      </dgm:t>
    </dgm:pt>
    <dgm:pt modelId="{3074C5AB-1D77-407E-87AB-A85EC16C2DE1}" type="pres">
      <dgm:prSet presAssocID="{C0ABEB55-D43E-4BC3-88A9-E579AF971F1D}" presName="Name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pt-PT"/>
        </a:p>
      </dgm:t>
    </dgm:pt>
    <dgm:pt modelId="{83F4E2F6-8A5F-4E5A-A4A3-FBB718B5856B}" type="pres">
      <dgm:prSet presAssocID="{A552A108-070F-4E51-A390-84A3A909FA7A}" presName="chaos" presStyleCnt="0"/>
      <dgm:spPr/>
    </dgm:pt>
    <dgm:pt modelId="{60F615A8-811C-4801-8176-7A85BF3AF65A}" type="pres">
      <dgm:prSet presAssocID="{A552A108-070F-4E51-A390-84A3A909FA7A}" presName="parTx1" presStyleLbl="revTx" presStyleIdx="0" presStyleCnt="4" custScaleX="120006"/>
      <dgm:spPr/>
      <dgm:t>
        <a:bodyPr/>
        <a:lstStyle/>
        <a:p>
          <a:endParaRPr lang="pt-PT"/>
        </a:p>
      </dgm:t>
    </dgm:pt>
    <dgm:pt modelId="{6354D45F-8673-4B56-BD93-95C043D04355}" type="pres">
      <dgm:prSet presAssocID="{A552A108-070F-4E51-A390-84A3A909FA7A}" presName="c1" presStyleLbl="node1" presStyleIdx="0" presStyleCnt="19"/>
      <dgm:spPr/>
    </dgm:pt>
    <dgm:pt modelId="{25A103BF-D56F-4A1E-B03C-36C177853ED3}" type="pres">
      <dgm:prSet presAssocID="{A552A108-070F-4E51-A390-84A3A909FA7A}" presName="c2" presStyleLbl="node1" presStyleIdx="1" presStyleCnt="19"/>
      <dgm:spPr/>
    </dgm:pt>
    <dgm:pt modelId="{E3B6DB21-285A-439B-9B1B-3AA5E2AFD172}" type="pres">
      <dgm:prSet presAssocID="{A552A108-070F-4E51-A390-84A3A909FA7A}" presName="c3" presStyleLbl="node1" presStyleIdx="2" presStyleCnt="19"/>
      <dgm:spPr/>
    </dgm:pt>
    <dgm:pt modelId="{1B4415E7-50A0-4E82-9994-58F19202E7D7}" type="pres">
      <dgm:prSet presAssocID="{A552A108-070F-4E51-A390-84A3A909FA7A}" presName="c4" presStyleLbl="node1" presStyleIdx="3" presStyleCnt="19"/>
      <dgm:spPr/>
    </dgm:pt>
    <dgm:pt modelId="{CC96EC47-2B23-4549-85E4-1678BA7C722E}" type="pres">
      <dgm:prSet presAssocID="{A552A108-070F-4E51-A390-84A3A909FA7A}" presName="c5" presStyleLbl="node1" presStyleIdx="4" presStyleCnt="19"/>
      <dgm:spPr/>
    </dgm:pt>
    <dgm:pt modelId="{C69B575A-5096-4F8D-B441-BAE72D3CC781}" type="pres">
      <dgm:prSet presAssocID="{A552A108-070F-4E51-A390-84A3A909FA7A}" presName="c6" presStyleLbl="node1" presStyleIdx="5" presStyleCnt="19"/>
      <dgm:spPr/>
    </dgm:pt>
    <dgm:pt modelId="{196DFCC0-436C-4EF0-B296-F9B02771CCCB}" type="pres">
      <dgm:prSet presAssocID="{A552A108-070F-4E51-A390-84A3A909FA7A}" presName="c7" presStyleLbl="node1" presStyleIdx="6" presStyleCnt="19"/>
      <dgm:spPr/>
    </dgm:pt>
    <dgm:pt modelId="{94AC766E-1E48-4D39-A53B-02CE60B5D2C4}" type="pres">
      <dgm:prSet presAssocID="{A552A108-070F-4E51-A390-84A3A909FA7A}" presName="c8" presStyleLbl="node1" presStyleIdx="7" presStyleCnt="19"/>
      <dgm:spPr/>
    </dgm:pt>
    <dgm:pt modelId="{3026EFF2-B434-4978-99F9-7A1C21E83C76}" type="pres">
      <dgm:prSet presAssocID="{A552A108-070F-4E51-A390-84A3A909FA7A}" presName="c9" presStyleLbl="node1" presStyleIdx="8" presStyleCnt="19"/>
      <dgm:spPr/>
    </dgm:pt>
    <dgm:pt modelId="{7F3513F6-7564-4310-A361-3EC39418BFFF}" type="pres">
      <dgm:prSet presAssocID="{A552A108-070F-4E51-A390-84A3A909FA7A}" presName="c10" presStyleLbl="node1" presStyleIdx="9" presStyleCnt="19"/>
      <dgm:spPr/>
    </dgm:pt>
    <dgm:pt modelId="{F40058C6-2900-4D77-92BB-8A0F0680D812}" type="pres">
      <dgm:prSet presAssocID="{A552A108-070F-4E51-A390-84A3A909FA7A}" presName="c11" presStyleLbl="node1" presStyleIdx="10" presStyleCnt="19"/>
      <dgm:spPr/>
    </dgm:pt>
    <dgm:pt modelId="{F42A7D79-2621-4A3F-B6E9-F66A86FC1B7E}" type="pres">
      <dgm:prSet presAssocID="{A552A108-070F-4E51-A390-84A3A909FA7A}" presName="c12" presStyleLbl="node1" presStyleIdx="11" presStyleCnt="19"/>
      <dgm:spPr/>
    </dgm:pt>
    <dgm:pt modelId="{5B9F0DAA-CBA5-40C8-8698-62946EB7AF96}" type="pres">
      <dgm:prSet presAssocID="{A552A108-070F-4E51-A390-84A3A909FA7A}" presName="c13" presStyleLbl="node1" presStyleIdx="12" presStyleCnt="19"/>
      <dgm:spPr/>
    </dgm:pt>
    <dgm:pt modelId="{E109B03D-6214-4773-B7A7-DE3D660D0481}" type="pres">
      <dgm:prSet presAssocID="{A552A108-070F-4E51-A390-84A3A909FA7A}" presName="c14" presStyleLbl="node1" presStyleIdx="13" presStyleCnt="19"/>
      <dgm:spPr/>
    </dgm:pt>
    <dgm:pt modelId="{7293B2D7-92B9-443A-B4BB-C3108497E6C2}" type="pres">
      <dgm:prSet presAssocID="{A552A108-070F-4E51-A390-84A3A909FA7A}" presName="c15" presStyleLbl="node1" presStyleIdx="14" presStyleCnt="19"/>
      <dgm:spPr/>
    </dgm:pt>
    <dgm:pt modelId="{0F1ABEE1-642A-4841-B08D-9322FFF0B55C}" type="pres">
      <dgm:prSet presAssocID="{A552A108-070F-4E51-A390-84A3A909FA7A}" presName="c16" presStyleLbl="node1" presStyleIdx="15" presStyleCnt="19"/>
      <dgm:spPr/>
    </dgm:pt>
    <dgm:pt modelId="{9A82D818-51C1-4A20-8A51-6FCAEE211838}" type="pres">
      <dgm:prSet presAssocID="{A552A108-070F-4E51-A390-84A3A909FA7A}" presName="c17" presStyleLbl="node1" presStyleIdx="16" presStyleCnt="19"/>
      <dgm:spPr/>
    </dgm:pt>
    <dgm:pt modelId="{90AD7C2C-7C78-41E6-B467-5CFE0284786B}" type="pres">
      <dgm:prSet presAssocID="{A552A108-070F-4E51-A390-84A3A909FA7A}" presName="c18" presStyleLbl="node1" presStyleIdx="17" presStyleCnt="19"/>
      <dgm:spPr/>
    </dgm:pt>
    <dgm:pt modelId="{109CA406-67B9-4270-9B86-4D3DB259BB90}" type="pres">
      <dgm:prSet presAssocID="{F4B5D521-B2B5-4A2D-B9BF-4B6C387DCC7A}" presName="chevronComposite1" presStyleCnt="0"/>
      <dgm:spPr/>
    </dgm:pt>
    <dgm:pt modelId="{212C58E0-6D95-46C6-BBF3-29F25C272DB5}" type="pres">
      <dgm:prSet presAssocID="{F4B5D521-B2B5-4A2D-B9BF-4B6C387DCC7A}" presName="chevron1" presStyleLbl="sibTrans2D1" presStyleIdx="0" presStyleCnt="4"/>
      <dgm:spPr/>
    </dgm:pt>
    <dgm:pt modelId="{836FEDD6-5ABC-4887-9778-A67F2659800E}" type="pres">
      <dgm:prSet presAssocID="{F4B5D521-B2B5-4A2D-B9BF-4B6C387DCC7A}" presName="spChevron1" presStyleCnt="0"/>
      <dgm:spPr/>
    </dgm:pt>
    <dgm:pt modelId="{565D9C23-8B9B-4A16-82D6-9DD0DA327354}" type="pres">
      <dgm:prSet presAssocID="{05CB3F53-60B6-41EB-BB95-126C93C37268}" presName="middle" presStyleCnt="0"/>
      <dgm:spPr/>
    </dgm:pt>
    <dgm:pt modelId="{5253061C-9608-4A95-B56E-999AE4E7D565}" type="pres">
      <dgm:prSet presAssocID="{05CB3F53-60B6-41EB-BB95-126C93C37268}" presName="parTxMid" presStyleLbl="revTx" presStyleIdx="1" presStyleCnt="4"/>
      <dgm:spPr/>
      <dgm:t>
        <a:bodyPr/>
        <a:lstStyle/>
        <a:p>
          <a:endParaRPr lang="pt-PT"/>
        </a:p>
      </dgm:t>
    </dgm:pt>
    <dgm:pt modelId="{F8633B95-727D-44E5-91AD-47D90B16922F}" type="pres">
      <dgm:prSet presAssocID="{05CB3F53-60B6-41EB-BB95-126C93C37268}" presName="spMid" presStyleCnt="0"/>
      <dgm:spPr/>
    </dgm:pt>
    <dgm:pt modelId="{131A075E-468C-417D-9546-B477ED9A6921}" type="pres">
      <dgm:prSet presAssocID="{2670E7C5-3A58-474A-A333-2D957435B932}" presName="chevronComposite1" presStyleCnt="0"/>
      <dgm:spPr/>
    </dgm:pt>
    <dgm:pt modelId="{BA00781C-76C1-494E-A5A9-2417A0925496}" type="pres">
      <dgm:prSet presAssocID="{2670E7C5-3A58-474A-A333-2D957435B932}" presName="chevron1" presStyleLbl="sibTrans2D1" presStyleIdx="1" presStyleCnt="4"/>
      <dgm:spPr/>
    </dgm:pt>
    <dgm:pt modelId="{E4718656-3B8C-423F-ADF3-C5E9594D08CB}" type="pres">
      <dgm:prSet presAssocID="{2670E7C5-3A58-474A-A333-2D957435B932}" presName="spChevron1" presStyleCnt="0"/>
      <dgm:spPr/>
    </dgm:pt>
    <dgm:pt modelId="{FF54A5BC-C097-40B3-8BE1-D24DEA3BA8E8}" type="pres">
      <dgm:prSet presAssocID="{08189936-DE74-4D2B-BEA7-ABD4B885F8BF}" presName="middle" presStyleCnt="0"/>
      <dgm:spPr/>
    </dgm:pt>
    <dgm:pt modelId="{DC172DC1-48F4-40FD-AD43-2754E1169B4F}" type="pres">
      <dgm:prSet presAssocID="{08189936-DE74-4D2B-BEA7-ABD4B885F8BF}" presName="parTxMid" presStyleLbl="revTx" presStyleIdx="2" presStyleCnt="4" custScaleX="129730"/>
      <dgm:spPr/>
      <dgm:t>
        <a:bodyPr/>
        <a:lstStyle/>
        <a:p>
          <a:endParaRPr lang="pt-PT"/>
        </a:p>
      </dgm:t>
    </dgm:pt>
    <dgm:pt modelId="{D68749DC-459C-43F5-8188-4FB1C4C64720}" type="pres">
      <dgm:prSet presAssocID="{08189936-DE74-4D2B-BEA7-ABD4B885F8BF}" presName="spMid" presStyleCnt="0"/>
      <dgm:spPr/>
    </dgm:pt>
    <dgm:pt modelId="{199131F4-F563-43EF-A88F-AB00414D261B}" type="pres">
      <dgm:prSet presAssocID="{F00B22DA-7CDD-428F-A5B8-656B37EBA907}" presName="chevronComposite1" presStyleCnt="0"/>
      <dgm:spPr/>
    </dgm:pt>
    <dgm:pt modelId="{A8583DF4-3196-445E-9FF5-A938FE847964}" type="pres">
      <dgm:prSet presAssocID="{F00B22DA-7CDD-428F-A5B8-656B37EBA907}" presName="chevron1" presStyleLbl="sibTrans2D1" presStyleIdx="2" presStyleCnt="4"/>
      <dgm:spPr/>
    </dgm:pt>
    <dgm:pt modelId="{1E5F233E-36B2-469A-8096-33B9DB240716}" type="pres">
      <dgm:prSet presAssocID="{F00B22DA-7CDD-428F-A5B8-656B37EBA907}" presName="spChevron1" presStyleCnt="0"/>
      <dgm:spPr/>
    </dgm:pt>
    <dgm:pt modelId="{BB29366B-9405-4EA6-BBDD-6F5B195FE9EB}" type="pres">
      <dgm:prSet presAssocID="{237BE8B5-5841-484B-A8AF-7E30843C88F1}" presName="middle" presStyleCnt="0"/>
      <dgm:spPr/>
    </dgm:pt>
    <dgm:pt modelId="{5562914D-058B-4CE1-BCF3-EED9E2E6D20A}" type="pres">
      <dgm:prSet presAssocID="{237BE8B5-5841-484B-A8AF-7E30843C88F1}" presName="parTxMid" presStyleLbl="revTx" presStyleIdx="3" presStyleCnt="4"/>
      <dgm:spPr/>
      <dgm:t>
        <a:bodyPr/>
        <a:lstStyle/>
        <a:p>
          <a:endParaRPr lang="pt-PT"/>
        </a:p>
      </dgm:t>
    </dgm:pt>
    <dgm:pt modelId="{531B29BD-09B2-44A8-9CB3-B613BFF7BD5E}" type="pres">
      <dgm:prSet presAssocID="{237BE8B5-5841-484B-A8AF-7E30843C88F1}" presName="spMid" presStyleCnt="0"/>
      <dgm:spPr/>
    </dgm:pt>
    <dgm:pt modelId="{384F025E-0BFD-4652-B53A-91D5B901A6EB}" type="pres">
      <dgm:prSet presAssocID="{E068C731-160B-47BC-9D23-BFBDC3162A40}" presName="chevronComposite1" presStyleCnt="0"/>
      <dgm:spPr/>
    </dgm:pt>
    <dgm:pt modelId="{8B778CE0-28F4-449A-AC20-62DE26BB0A42}" type="pres">
      <dgm:prSet presAssocID="{E068C731-160B-47BC-9D23-BFBDC3162A40}" presName="chevron1" presStyleLbl="sibTrans2D1" presStyleIdx="3" presStyleCnt="4"/>
      <dgm:spPr/>
    </dgm:pt>
    <dgm:pt modelId="{951C8ACB-1042-4913-9240-8A92C5880AA1}" type="pres">
      <dgm:prSet presAssocID="{E068C731-160B-47BC-9D23-BFBDC3162A40}" presName="spChevron1" presStyleCnt="0"/>
      <dgm:spPr/>
    </dgm:pt>
    <dgm:pt modelId="{B1FD7B3C-1C97-4716-B4A5-63EAD4572FE7}" type="pres">
      <dgm:prSet presAssocID="{55DAAC53-A225-48A8-A53C-9BFFD2EA3F03}" presName="last" presStyleCnt="0"/>
      <dgm:spPr/>
    </dgm:pt>
    <dgm:pt modelId="{4B49FDEB-102F-4C44-9A4A-761A731EE99C}" type="pres">
      <dgm:prSet presAssocID="{55DAAC53-A225-48A8-A53C-9BFFD2EA3F03}" presName="circleTx" presStyleLbl="node1" presStyleIdx="18" presStyleCnt="19" custScaleX="182474"/>
      <dgm:spPr/>
      <dgm:t>
        <a:bodyPr/>
        <a:lstStyle/>
        <a:p>
          <a:endParaRPr lang="pt-PT"/>
        </a:p>
      </dgm:t>
    </dgm:pt>
    <dgm:pt modelId="{4B117BD4-5690-4C2A-8DA8-37C24090E8AC}" type="pres">
      <dgm:prSet presAssocID="{55DAAC53-A225-48A8-A53C-9BFFD2EA3F03}" presName="spN" presStyleCnt="0"/>
      <dgm:spPr/>
    </dgm:pt>
  </dgm:ptLst>
  <dgm:cxnLst>
    <dgm:cxn modelId="{46C89942-79EA-4A97-ACFE-1A50B15364CD}" type="presOf" srcId="{05CB3F53-60B6-41EB-BB95-126C93C37268}" destId="{5253061C-9608-4A95-B56E-999AE4E7D565}" srcOrd="0" destOrd="0" presId="urn:microsoft.com/office/officeart/2009/3/layout/RandomtoResultProcess"/>
    <dgm:cxn modelId="{28A19EA0-7B32-470D-A728-9EC4EDB1614D}" type="presOf" srcId="{A552A108-070F-4E51-A390-84A3A909FA7A}" destId="{60F615A8-811C-4801-8176-7A85BF3AF65A}" srcOrd="0" destOrd="0" presId="urn:microsoft.com/office/officeart/2009/3/layout/RandomtoResultProcess"/>
    <dgm:cxn modelId="{B7945E7F-7E0C-4540-8F23-C92308EE2CE3}" srcId="{C0ABEB55-D43E-4BC3-88A9-E579AF971F1D}" destId="{A552A108-070F-4E51-A390-84A3A909FA7A}" srcOrd="0" destOrd="0" parTransId="{88A3E22F-6A6C-4F30-ACB9-06E4753EC67F}" sibTransId="{F4B5D521-B2B5-4A2D-B9BF-4B6C387DCC7A}"/>
    <dgm:cxn modelId="{99552497-8354-42C9-B6D3-4A5AA70F84C6}" srcId="{C0ABEB55-D43E-4BC3-88A9-E579AF971F1D}" destId="{237BE8B5-5841-484B-A8AF-7E30843C88F1}" srcOrd="3" destOrd="0" parTransId="{7FDA5E5F-3B7A-4CB4-8E9D-247B30623EFE}" sibTransId="{E068C731-160B-47BC-9D23-BFBDC3162A40}"/>
    <dgm:cxn modelId="{6B2A4B8D-F2A0-4ED0-9675-89C5D854218E}" type="presOf" srcId="{55DAAC53-A225-48A8-A53C-9BFFD2EA3F03}" destId="{4B49FDEB-102F-4C44-9A4A-761A731EE99C}" srcOrd="0" destOrd="0" presId="urn:microsoft.com/office/officeart/2009/3/layout/RandomtoResultProcess"/>
    <dgm:cxn modelId="{9BE6190E-A513-4B37-A466-94769A2C3C4E}" srcId="{C0ABEB55-D43E-4BC3-88A9-E579AF971F1D}" destId="{08189936-DE74-4D2B-BEA7-ABD4B885F8BF}" srcOrd="2" destOrd="0" parTransId="{0DFD7B4C-AE60-4454-82B0-DF5749683F9D}" sibTransId="{F00B22DA-7CDD-428F-A5B8-656B37EBA907}"/>
    <dgm:cxn modelId="{B1F9E1A5-1456-41F3-AF14-B73A2EC1FD67}" srcId="{C0ABEB55-D43E-4BC3-88A9-E579AF971F1D}" destId="{55DAAC53-A225-48A8-A53C-9BFFD2EA3F03}" srcOrd="4" destOrd="0" parTransId="{13474149-A5C6-479B-A809-9972D27167DF}" sibTransId="{5DED0C07-F059-44C0-86FE-329DEB317756}"/>
    <dgm:cxn modelId="{3175B3A6-5F71-43A6-BD47-0C6B626818E8}" srcId="{C0ABEB55-D43E-4BC3-88A9-E579AF971F1D}" destId="{05CB3F53-60B6-41EB-BB95-126C93C37268}" srcOrd="1" destOrd="0" parTransId="{086C9F08-E37C-404A-BC16-A8C27247CEBD}" sibTransId="{2670E7C5-3A58-474A-A333-2D957435B932}"/>
    <dgm:cxn modelId="{0D11C507-C51F-4543-B782-C0ED55B5AD07}" type="presOf" srcId="{237BE8B5-5841-484B-A8AF-7E30843C88F1}" destId="{5562914D-058B-4CE1-BCF3-EED9E2E6D20A}" srcOrd="0" destOrd="0" presId="urn:microsoft.com/office/officeart/2009/3/layout/RandomtoResultProcess"/>
    <dgm:cxn modelId="{7799F26E-DC21-47D9-BE9A-CC0BFDB710D9}" type="presOf" srcId="{08189936-DE74-4D2B-BEA7-ABD4B885F8BF}" destId="{DC172DC1-48F4-40FD-AD43-2754E1169B4F}" srcOrd="0" destOrd="0" presId="urn:microsoft.com/office/officeart/2009/3/layout/RandomtoResultProcess"/>
    <dgm:cxn modelId="{9861EEB4-8374-47EB-84D8-760A9FC35A00}" type="presOf" srcId="{C0ABEB55-D43E-4BC3-88A9-E579AF971F1D}" destId="{3074C5AB-1D77-407E-87AB-A85EC16C2DE1}" srcOrd="0" destOrd="0" presId="urn:microsoft.com/office/officeart/2009/3/layout/RandomtoResultProcess"/>
    <dgm:cxn modelId="{2983FBBF-8BDD-45DB-8ECC-27C14B90306F}" type="presParOf" srcId="{3074C5AB-1D77-407E-87AB-A85EC16C2DE1}" destId="{83F4E2F6-8A5F-4E5A-A4A3-FBB718B5856B}" srcOrd="0" destOrd="0" presId="urn:microsoft.com/office/officeart/2009/3/layout/RandomtoResultProcess"/>
    <dgm:cxn modelId="{09F3DEAF-93B6-4522-9ED6-5031C8C501B3}" type="presParOf" srcId="{83F4E2F6-8A5F-4E5A-A4A3-FBB718B5856B}" destId="{60F615A8-811C-4801-8176-7A85BF3AF65A}" srcOrd="0" destOrd="0" presId="urn:microsoft.com/office/officeart/2009/3/layout/RandomtoResultProcess"/>
    <dgm:cxn modelId="{30170DD5-F26D-4953-97A9-F0B0F10ACA2A}" type="presParOf" srcId="{83F4E2F6-8A5F-4E5A-A4A3-FBB718B5856B}" destId="{6354D45F-8673-4B56-BD93-95C043D04355}" srcOrd="1" destOrd="0" presId="urn:microsoft.com/office/officeart/2009/3/layout/RandomtoResultProcess"/>
    <dgm:cxn modelId="{36262544-264A-46AD-B5A3-6C2A2B2FC479}" type="presParOf" srcId="{83F4E2F6-8A5F-4E5A-A4A3-FBB718B5856B}" destId="{25A103BF-D56F-4A1E-B03C-36C177853ED3}" srcOrd="2" destOrd="0" presId="urn:microsoft.com/office/officeart/2009/3/layout/RandomtoResultProcess"/>
    <dgm:cxn modelId="{D7CB9800-7626-42C6-ADAA-CAFC2C5EDDE9}" type="presParOf" srcId="{83F4E2F6-8A5F-4E5A-A4A3-FBB718B5856B}" destId="{E3B6DB21-285A-439B-9B1B-3AA5E2AFD172}" srcOrd="3" destOrd="0" presId="urn:microsoft.com/office/officeart/2009/3/layout/RandomtoResultProcess"/>
    <dgm:cxn modelId="{401FB4CD-B179-465B-974B-3FE2CFCAE8F0}" type="presParOf" srcId="{83F4E2F6-8A5F-4E5A-A4A3-FBB718B5856B}" destId="{1B4415E7-50A0-4E82-9994-58F19202E7D7}" srcOrd="4" destOrd="0" presId="urn:microsoft.com/office/officeart/2009/3/layout/RandomtoResultProcess"/>
    <dgm:cxn modelId="{6F89A854-8D03-43E3-96D0-C8FD53A213D7}" type="presParOf" srcId="{83F4E2F6-8A5F-4E5A-A4A3-FBB718B5856B}" destId="{CC96EC47-2B23-4549-85E4-1678BA7C722E}" srcOrd="5" destOrd="0" presId="urn:microsoft.com/office/officeart/2009/3/layout/RandomtoResultProcess"/>
    <dgm:cxn modelId="{757A7247-F66B-499E-8627-4649D9F23617}" type="presParOf" srcId="{83F4E2F6-8A5F-4E5A-A4A3-FBB718B5856B}" destId="{C69B575A-5096-4F8D-B441-BAE72D3CC781}" srcOrd="6" destOrd="0" presId="urn:microsoft.com/office/officeart/2009/3/layout/RandomtoResultProcess"/>
    <dgm:cxn modelId="{BADD83AA-8E2F-4D8C-9F30-D7FE4C702937}" type="presParOf" srcId="{83F4E2F6-8A5F-4E5A-A4A3-FBB718B5856B}" destId="{196DFCC0-436C-4EF0-B296-F9B02771CCCB}" srcOrd="7" destOrd="0" presId="urn:microsoft.com/office/officeart/2009/3/layout/RandomtoResultProcess"/>
    <dgm:cxn modelId="{4695EB22-2587-4167-8C0E-F8937D52F5F1}" type="presParOf" srcId="{83F4E2F6-8A5F-4E5A-A4A3-FBB718B5856B}" destId="{94AC766E-1E48-4D39-A53B-02CE60B5D2C4}" srcOrd="8" destOrd="0" presId="urn:microsoft.com/office/officeart/2009/3/layout/RandomtoResultProcess"/>
    <dgm:cxn modelId="{6361EC82-332B-4A09-8B53-C58295DAF647}" type="presParOf" srcId="{83F4E2F6-8A5F-4E5A-A4A3-FBB718B5856B}" destId="{3026EFF2-B434-4978-99F9-7A1C21E83C76}" srcOrd="9" destOrd="0" presId="urn:microsoft.com/office/officeart/2009/3/layout/RandomtoResultProcess"/>
    <dgm:cxn modelId="{00E4D987-6DCA-4691-BC78-39AC6644B45E}" type="presParOf" srcId="{83F4E2F6-8A5F-4E5A-A4A3-FBB718B5856B}" destId="{7F3513F6-7564-4310-A361-3EC39418BFFF}" srcOrd="10" destOrd="0" presId="urn:microsoft.com/office/officeart/2009/3/layout/RandomtoResultProcess"/>
    <dgm:cxn modelId="{693054EB-F95D-4B09-910C-EBC9CCEDF062}" type="presParOf" srcId="{83F4E2F6-8A5F-4E5A-A4A3-FBB718B5856B}" destId="{F40058C6-2900-4D77-92BB-8A0F0680D812}" srcOrd="11" destOrd="0" presId="urn:microsoft.com/office/officeart/2009/3/layout/RandomtoResultProcess"/>
    <dgm:cxn modelId="{F29779B0-65EC-431A-8C74-920BDB8DA78C}" type="presParOf" srcId="{83F4E2F6-8A5F-4E5A-A4A3-FBB718B5856B}" destId="{F42A7D79-2621-4A3F-B6E9-F66A86FC1B7E}" srcOrd="12" destOrd="0" presId="urn:microsoft.com/office/officeart/2009/3/layout/RandomtoResultProcess"/>
    <dgm:cxn modelId="{F1EE7A1D-322C-4AB4-99C6-4C399772CD32}" type="presParOf" srcId="{83F4E2F6-8A5F-4E5A-A4A3-FBB718B5856B}" destId="{5B9F0DAA-CBA5-40C8-8698-62946EB7AF96}" srcOrd="13" destOrd="0" presId="urn:microsoft.com/office/officeart/2009/3/layout/RandomtoResultProcess"/>
    <dgm:cxn modelId="{3B29FEC8-F885-434E-A569-7C65F8D61E24}" type="presParOf" srcId="{83F4E2F6-8A5F-4E5A-A4A3-FBB718B5856B}" destId="{E109B03D-6214-4773-B7A7-DE3D660D0481}" srcOrd="14" destOrd="0" presId="urn:microsoft.com/office/officeart/2009/3/layout/RandomtoResultProcess"/>
    <dgm:cxn modelId="{1DD32587-2975-4DEB-B6C9-A9C21D980C73}" type="presParOf" srcId="{83F4E2F6-8A5F-4E5A-A4A3-FBB718B5856B}" destId="{7293B2D7-92B9-443A-B4BB-C3108497E6C2}" srcOrd="15" destOrd="0" presId="urn:microsoft.com/office/officeart/2009/3/layout/RandomtoResultProcess"/>
    <dgm:cxn modelId="{17D11274-A8F1-4736-96EB-03436936BE35}" type="presParOf" srcId="{83F4E2F6-8A5F-4E5A-A4A3-FBB718B5856B}" destId="{0F1ABEE1-642A-4841-B08D-9322FFF0B55C}" srcOrd="16" destOrd="0" presId="urn:microsoft.com/office/officeart/2009/3/layout/RandomtoResultProcess"/>
    <dgm:cxn modelId="{F0F5B3DD-411C-4BD9-9DA5-9EA3FE923CD1}" type="presParOf" srcId="{83F4E2F6-8A5F-4E5A-A4A3-FBB718B5856B}" destId="{9A82D818-51C1-4A20-8A51-6FCAEE211838}" srcOrd="17" destOrd="0" presId="urn:microsoft.com/office/officeart/2009/3/layout/RandomtoResultProcess"/>
    <dgm:cxn modelId="{1F04C5BF-9569-4227-A863-6593E7AE441D}" type="presParOf" srcId="{83F4E2F6-8A5F-4E5A-A4A3-FBB718B5856B}" destId="{90AD7C2C-7C78-41E6-B467-5CFE0284786B}" srcOrd="18" destOrd="0" presId="urn:microsoft.com/office/officeart/2009/3/layout/RandomtoResultProcess"/>
    <dgm:cxn modelId="{C82BC135-BDFF-4530-A000-8B16F47EDD1B}" type="presParOf" srcId="{3074C5AB-1D77-407E-87AB-A85EC16C2DE1}" destId="{109CA406-67B9-4270-9B86-4D3DB259BB90}" srcOrd="1" destOrd="0" presId="urn:microsoft.com/office/officeart/2009/3/layout/RandomtoResultProcess"/>
    <dgm:cxn modelId="{43BEE55E-F808-4EF8-8D9C-6875DDEC9F15}" type="presParOf" srcId="{109CA406-67B9-4270-9B86-4D3DB259BB90}" destId="{212C58E0-6D95-46C6-BBF3-29F25C272DB5}" srcOrd="0" destOrd="0" presId="urn:microsoft.com/office/officeart/2009/3/layout/RandomtoResultProcess"/>
    <dgm:cxn modelId="{DAD84B8E-1D53-4118-AC6D-5C139528F4F1}" type="presParOf" srcId="{109CA406-67B9-4270-9B86-4D3DB259BB90}" destId="{836FEDD6-5ABC-4887-9778-A67F2659800E}" srcOrd="1" destOrd="0" presId="urn:microsoft.com/office/officeart/2009/3/layout/RandomtoResultProcess"/>
    <dgm:cxn modelId="{7108FD5A-0DE0-48C8-B33E-34326B08C339}" type="presParOf" srcId="{3074C5AB-1D77-407E-87AB-A85EC16C2DE1}" destId="{565D9C23-8B9B-4A16-82D6-9DD0DA327354}" srcOrd="2" destOrd="0" presId="urn:microsoft.com/office/officeart/2009/3/layout/RandomtoResultProcess"/>
    <dgm:cxn modelId="{3AF256D4-4AC6-4E8B-8144-3E271AD84BC9}" type="presParOf" srcId="{565D9C23-8B9B-4A16-82D6-9DD0DA327354}" destId="{5253061C-9608-4A95-B56E-999AE4E7D565}" srcOrd="0" destOrd="0" presId="urn:microsoft.com/office/officeart/2009/3/layout/RandomtoResultProcess"/>
    <dgm:cxn modelId="{BF69BF33-B0CD-4CAF-992F-09D4C55B7857}" type="presParOf" srcId="{565D9C23-8B9B-4A16-82D6-9DD0DA327354}" destId="{F8633B95-727D-44E5-91AD-47D90B16922F}" srcOrd="1" destOrd="0" presId="urn:microsoft.com/office/officeart/2009/3/layout/RandomtoResultProcess"/>
    <dgm:cxn modelId="{EF18F993-8057-486E-BE34-0A36B3736318}" type="presParOf" srcId="{3074C5AB-1D77-407E-87AB-A85EC16C2DE1}" destId="{131A075E-468C-417D-9546-B477ED9A6921}" srcOrd="3" destOrd="0" presId="urn:microsoft.com/office/officeart/2009/3/layout/RandomtoResultProcess"/>
    <dgm:cxn modelId="{99087CAE-DBAD-46E8-B1F5-2E04C0CD22A8}" type="presParOf" srcId="{131A075E-468C-417D-9546-B477ED9A6921}" destId="{BA00781C-76C1-494E-A5A9-2417A0925496}" srcOrd="0" destOrd="0" presId="urn:microsoft.com/office/officeart/2009/3/layout/RandomtoResultProcess"/>
    <dgm:cxn modelId="{AC6D8D5A-0221-4055-90A6-F4818316E2CD}" type="presParOf" srcId="{131A075E-468C-417D-9546-B477ED9A6921}" destId="{E4718656-3B8C-423F-ADF3-C5E9594D08CB}" srcOrd="1" destOrd="0" presId="urn:microsoft.com/office/officeart/2009/3/layout/RandomtoResultProcess"/>
    <dgm:cxn modelId="{C17D1D8B-C2A4-4772-AB29-57CAB16B0F7F}" type="presParOf" srcId="{3074C5AB-1D77-407E-87AB-A85EC16C2DE1}" destId="{FF54A5BC-C097-40B3-8BE1-D24DEA3BA8E8}" srcOrd="4" destOrd="0" presId="urn:microsoft.com/office/officeart/2009/3/layout/RandomtoResultProcess"/>
    <dgm:cxn modelId="{A4F50B3A-36C8-432C-8C3A-DF453DEBA39F}" type="presParOf" srcId="{FF54A5BC-C097-40B3-8BE1-D24DEA3BA8E8}" destId="{DC172DC1-48F4-40FD-AD43-2754E1169B4F}" srcOrd="0" destOrd="0" presId="urn:microsoft.com/office/officeart/2009/3/layout/RandomtoResultProcess"/>
    <dgm:cxn modelId="{984480E4-E621-401A-86E0-74CF2E4DA741}" type="presParOf" srcId="{FF54A5BC-C097-40B3-8BE1-D24DEA3BA8E8}" destId="{D68749DC-459C-43F5-8188-4FB1C4C64720}" srcOrd="1" destOrd="0" presId="urn:microsoft.com/office/officeart/2009/3/layout/RandomtoResultProcess"/>
    <dgm:cxn modelId="{7A73A36C-6D4B-417F-ABE8-7EDC4E66C713}" type="presParOf" srcId="{3074C5AB-1D77-407E-87AB-A85EC16C2DE1}" destId="{199131F4-F563-43EF-A88F-AB00414D261B}" srcOrd="5" destOrd="0" presId="urn:microsoft.com/office/officeart/2009/3/layout/RandomtoResultProcess"/>
    <dgm:cxn modelId="{A800BDE8-002A-4E43-811E-46856F38AB21}" type="presParOf" srcId="{199131F4-F563-43EF-A88F-AB00414D261B}" destId="{A8583DF4-3196-445E-9FF5-A938FE847964}" srcOrd="0" destOrd="0" presId="urn:microsoft.com/office/officeart/2009/3/layout/RandomtoResultProcess"/>
    <dgm:cxn modelId="{94629DCD-B8B6-4141-80F6-D78D26E0DC06}" type="presParOf" srcId="{199131F4-F563-43EF-A88F-AB00414D261B}" destId="{1E5F233E-36B2-469A-8096-33B9DB240716}" srcOrd="1" destOrd="0" presId="urn:microsoft.com/office/officeart/2009/3/layout/RandomtoResultProcess"/>
    <dgm:cxn modelId="{12893ACD-D6C4-4A54-BE21-0F2460CFD508}" type="presParOf" srcId="{3074C5AB-1D77-407E-87AB-A85EC16C2DE1}" destId="{BB29366B-9405-4EA6-BBDD-6F5B195FE9EB}" srcOrd="6" destOrd="0" presId="urn:microsoft.com/office/officeart/2009/3/layout/RandomtoResultProcess"/>
    <dgm:cxn modelId="{ADB067C2-B8C4-41CB-804F-4C926B679E56}" type="presParOf" srcId="{BB29366B-9405-4EA6-BBDD-6F5B195FE9EB}" destId="{5562914D-058B-4CE1-BCF3-EED9E2E6D20A}" srcOrd="0" destOrd="0" presId="urn:microsoft.com/office/officeart/2009/3/layout/RandomtoResultProcess"/>
    <dgm:cxn modelId="{0A752407-6F92-43E1-844A-9280622F367F}" type="presParOf" srcId="{BB29366B-9405-4EA6-BBDD-6F5B195FE9EB}" destId="{531B29BD-09B2-44A8-9CB3-B613BFF7BD5E}" srcOrd="1" destOrd="0" presId="urn:microsoft.com/office/officeart/2009/3/layout/RandomtoResultProcess"/>
    <dgm:cxn modelId="{02704444-D50A-4CCD-A45E-6291E6E3810E}" type="presParOf" srcId="{3074C5AB-1D77-407E-87AB-A85EC16C2DE1}" destId="{384F025E-0BFD-4652-B53A-91D5B901A6EB}" srcOrd="7" destOrd="0" presId="urn:microsoft.com/office/officeart/2009/3/layout/RandomtoResultProcess"/>
    <dgm:cxn modelId="{DF82D6E6-426D-43D3-9557-3E9DEC9B176B}" type="presParOf" srcId="{384F025E-0BFD-4652-B53A-91D5B901A6EB}" destId="{8B778CE0-28F4-449A-AC20-62DE26BB0A42}" srcOrd="0" destOrd="0" presId="urn:microsoft.com/office/officeart/2009/3/layout/RandomtoResultProcess"/>
    <dgm:cxn modelId="{BA37937B-C23F-42F0-8E14-7CEC7A0F12A7}" type="presParOf" srcId="{384F025E-0BFD-4652-B53A-91D5B901A6EB}" destId="{951C8ACB-1042-4913-9240-8A92C5880AA1}" srcOrd="1" destOrd="0" presId="urn:microsoft.com/office/officeart/2009/3/layout/RandomtoResultProcess"/>
    <dgm:cxn modelId="{90646387-548C-4D3A-955A-3C7B27C868F8}" type="presParOf" srcId="{3074C5AB-1D77-407E-87AB-A85EC16C2DE1}" destId="{B1FD7B3C-1C97-4716-B4A5-63EAD4572FE7}" srcOrd="8" destOrd="0" presId="urn:microsoft.com/office/officeart/2009/3/layout/RandomtoResultProcess"/>
    <dgm:cxn modelId="{CBA4C504-33E5-4F30-89D8-C94D8EAF3E04}" type="presParOf" srcId="{B1FD7B3C-1C97-4716-B4A5-63EAD4572FE7}" destId="{4B49FDEB-102F-4C44-9A4A-761A731EE99C}" srcOrd="0" destOrd="0" presId="urn:microsoft.com/office/officeart/2009/3/layout/RandomtoResultProcess"/>
    <dgm:cxn modelId="{A50CC450-37BC-4D6B-96D4-4C1CDA7AA911}" type="presParOf" srcId="{B1FD7B3C-1C97-4716-B4A5-63EAD4572FE7}" destId="{4B117BD4-5690-4C2A-8DA8-37C24090E8AC}" srcOrd="1" destOrd="0" presId="urn:microsoft.com/office/officeart/2009/3/layout/RandomtoResultProcess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B3581BE-DF65-4929-878B-BC828AC03B70}" type="doc">
      <dgm:prSet loTypeId="urn:microsoft.com/office/officeart/2005/8/layout/hProcess3" loCatId="process" qsTypeId="urn:microsoft.com/office/officeart/2005/8/quickstyle/simple3" qsCatId="simple" csTypeId="urn:microsoft.com/office/officeart/2005/8/colors/accent1_2" csCatId="accent1" phldr="1"/>
      <dgm:spPr/>
    </dgm:pt>
    <dgm:pt modelId="{05E45D75-1094-4108-9D42-7EC7362AB966}">
      <dgm:prSet phldrT="[Texto]" custT="1"/>
      <dgm:spPr/>
      <dgm:t>
        <a:bodyPr/>
        <a:lstStyle/>
        <a:p>
          <a:r>
            <a:rPr lang="pt-PT" sz="1400" dirty="0" smtClean="0"/>
            <a:t>Visitas análise</a:t>
          </a:r>
          <a:endParaRPr lang="pt-PT" sz="1400" dirty="0"/>
        </a:p>
      </dgm:t>
    </dgm:pt>
    <dgm:pt modelId="{35D75750-BDBF-415A-A56E-F8765D420251}" type="parTrans" cxnId="{25D162B1-3500-41C9-AAE2-64A0AD5F40CE}">
      <dgm:prSet/>
      <dgm:spPr/>
      <dgm:t>
        <a:bodyPr/>
        <a:lstStyle/>
        <a:p>
          <a:endParaRPr lang="pt-PT" sz="1400">
            <a:solidFill>
              <a:schemeClr val="bg1"/>
            </a:solidFill>
          </a:endParaRPr>
        </a:p>
      </dgm:t>
    </dgm:pt>
    <dgm:pt modelId="{537DDC18-8361-45FB-B292-11B83644DD97}" type="sibTrans" cxnId="{25D162B1-3500-41C9-AAE2-64A0AD5F40CE}">
      <dgm:prSet/>
      <dgm:spPr/>
      <dgm:t>
        <a:bodyPr/>
        <a:lstStyle/>
        <a:p>
          <a:endParaRPr lang="pt-PT" sz="1400">
            <a:solidFill>
              <a:schemeClr val="bg1"/>
            </a:solidFill>
          </a:endParaRPr>
        </a:p>
      </dgm:t>
    </dgm:pt>
    <dgm:pt modelId="{786532F4-19FB-4EE1-8B6E-996B675DCB67}">
      <dgm:prSet phldrT="[Texto]" custT="1"/>
      <dgm:spPr/>
      <dgm:t>
        <a:bodyPr/>
        <a:lstStyle/>
        <a:p>
          <a:r>
            <a:rPr lang="pt-PT" sz="1400" dirty="0" smtClean="0"/>
            <a:t>financeira</a:t>
          </a:r>
          <a:endParaRPr lang="pt-PT" sz="1400" dirty="0"/>
        </a:p>
      </dgm:t>
    </dgm:pt>
    <dgm:pt modelId="{C2B77E80-144F-4E8E-8B63-F50204467ED2}" type="parTrans" cxnId="{D067EF36-8A63-47DD-8096-1D9997BF3B0C}">
      <dgm:prSet/>
      <dgm:spPr/>
      <dgm:t>
        <a:bodyPr/>
        <a:lstStyle/>
        <a:p>
          <a:endParaRPr lang="pt-PT" sz="1400">
            <a:solidFill>
              <a:schemeClr val="bg1"/>
            </a:solidFill>
          </a:endParaRPr>
        </a:p>
      </dgm:t>
    </dgm:pt>
    <dgm:pt modelId="{A99D8293-1470-4459-9A79-49297F704F06}" type="sibTrans" cxnId="{D067EF36-8A63-47DD-8096-1D9997BF3B0C}">
      <dgm:prSet/>
      <dgm:spPr/>
      <dgm:t>
        <a:bodyPr/>
        <a:lstStyle/>
        <a:p>
          <a:endParaRPr lang="pt-PT" sz="1400">
            <a:solidFill>
              <a:schemeClr val="bg1"/>
            </a:solidFill>
          </a:endParaRPr>
        </a:p>
      </dgm:t>
    </dgm:pt>
    <dgm:pt modelId="{52FB5D43-54C7-48C5-9E4C-67224960E03E}" type="pres">
      <dgm:prSet presAssocID="{AB3581BE-DF65-4929-878B-BC828AC03B70}" presName="Name0" presStyleCnt="0">
        <dgm:presLayoutVars>
          <dgm:dir/>
          <dgm:animLvl val="lvl"/>
          <dgm:resizeHandles val="exact"/>
        </dgm:presLayoutVars>
      </dgm:prSet>
      <dgm:spPr/>
    </dgm:pt>
    <dgm:pt modelId="{4461E198-7BB7-42EE-AB80-6665A1378F5C}" type="pres">
      <dgm:prSet presAssocID="{AB3581BE-DF65-4929-878B-BC828AC03B70}" presName="dummy" presStyleCnt="0"/>
      <dgm:spPr/>
    </dgm:pt>
    <dgm:pt modelId="{FCABB87B-68A3-4C3D-BA1F-17D2CD83D3C4}" type="pres">
      <dgm:prSet presAssocID="{AB3581BE-DF65-4929-878B-BC828AC03B70}" presName="linH" presStyleCnt="0"/>
      <dgm:spPr/>
    </dgm:pt>
    <dgm:pt modelId="{58DB3511-0671-47AA-9352-D15DC3FC9BD7}" type="pres">
      <dgm:prSet presAssocID="{AB3581BE-DF65-4929-878B-BC828AC03B70}" presName="padding1" presStyleCnt="0"/>
      <dgm:spPr/>
    </dgm:pt>
    <dgm:pt modelId="{4FC3E3E3-32BC-4836-AC9F-C678212B7DE0}" type="pres">
      <dgm:prSet presAssocID="{05E45D75-1094-4108-9D42-7EC7362AB966}" presName="linV" presStyleCnt="0"/>
      <dgm:spPr/>
    </dgm:pt>
    <dgm:pt modelId="{6A3B6B83-CBD2-4326-B46E-0F822D31ADA0}" type="pres">
      <dgm:prSet presAssocID="{05E45D75-1094-4108-9D42-7EC7362AB966}" presName="spVertical1" presStyleCnt="0"/>
      <dgm:spPr/>
    </dgm:pt>
    <dgm:pt modelId="{418D6498-E051-460C-86E0-3F7226322367}" type="pres">
      <dgm:prSet presAssocID="{05E45D75-1094-4108-9D42-7EC7362AB966}" presName="parTx" presStyleLbl="revTx" presStyleIdx="0" presStyleCnt="2" custScaleX="14717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75E95762-F053-4597-A6DB-8C3EB158C8A5}" type="pres">
      <dgm:prSet presAssocID="{05E45D75-1094-4108-9D42-7EC7362AB966}" presName="spVertical2" presStyleCnt="0"/>
      <dgm:spPr/>
    </dgm:pt>
    <dgm:pt modelId="{D5D11577-D432-4151-9E1E-873F2C497DD7}" type="pres">
      <dgm:prSet presAssocID="{05E45D75-1094-4108-9D42-7EC7362AB966}" presName="spVertical3" presStyleCnt="0"/>
      <dgm:spPr/>
    </dgm:pt>
    <dgm:pt modelId="{5D638C7F-AA94-4B1C-8F46-CCB49D92F279}" type="pres">
      <dgm:prSet presAssocID="{537DDC18-8361-45FB-B292-11B83644DD97}" presName="space" presStyleCnt="0"/>
      <dgm:spPr/>
    </dgm:pt>
    <dgm:pt modelId="{4DB83197-F572-488F-A3BF-9D7B5F039418}" type="pres">
      <dgm:prSet presAssocID="{786532F4-19FB-4EE1-8B6E-996B675DCB67}" presName="linV" presStyleCnt="0"/>
      <dgm:spPr/>
    </dgm:pt>
    <dgm:pt modelId="{1B484FEC-6532-4D63-A028-8C68D28BA797}" type="pres">
      <dgm:prSet presAssocID="{786532F4-19FB-4EE1-8B6E-996B675DCB67}" presName="spVertical1" presStyleCnt="0"/>
      <dgm:spPr/>
    </dgm:pt>
    <dgm:pt modelId="{972BA8D6-2028-484E-A848-C1908C16215D}" type="pres">
      <dgm:prSet presAssocID="{786532F4-19FB-4EE1-8B6E-996B675DCB67}" presName="parTx" presStyleLbl="revTx" presStyleIdx="1" presStyleCnt="2" custScaleX="17708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9B3492C4-D451-4C8B-88BA-59E0DE676027}" type="pres">
      <dgm:prSet presAssocID="{786532F4-19FB-4EE1-8B6E-996B675DCB67}" presName="spVertical2" presStyleCnt="0"/>
      <dgm:spPr/>
    </dgm:pt>
    <dgm:pt modelId="{1E6DA2EB-B419-4065-BD1C-B02B97844FDF}" type="pres">
      <dgm:prSet presAssocID="{786532F4-19FB-4EE1-8B6E-996B675DCB67}" presName="spVertical3" presStyleCnt="0"/>
      <dgm:spPr/>
    </dgm:pt>
    <dgm:pt modelId="{19EA3EB5-60F8-4415-8677-1A078805036F}" type="pres">
      <dgm:prSet presAssocID="{AB3581BE-DF65-4929-878B-BC828AC03B70}" presName="padding2" presStyleCnt="0"/>
      <dgm:spPr/>
    </dgm:pt>
    <dgm:pt modelId="{6FC903F8-7608-4BAC-9375-3ACEB6F7BDDF}" type="pres">
      <dgm:prSet presAssocID="{AB3581BE-DF65-4929-878B-BC828AC03B70}" presName="negArrow" presStyleCnt="0"/>
      <dgm:spPr/>
    </dgm:pt>
    <dgm:pt modelId="{A79559A5-97DC-4800-B4C2-A41F51942AE3}" type="pres">
      <dgm:prSet presAssocID="{AB3581BE-DF65-4929-878B-BC828AC03B70}" presName="backgroundArrow" presStyleLbl="node1" presStyleIdx="0" presStyleCnt="1" custLinFactNeighborY="-2600"/>
      <dgm:spPr/>
    </dgm:pt>
  </dgm:ptLst>
  <dgm:cxnLst>
    <dgm:cxn modelId="{191CD0AD-A144-4E55-A622-4B880A1CD838}" type="presOf" srcId="{786532F4-19FB-4EE1-8B6E-996B675DCB67}" destId="{972BA8D6-2028-484E-A848-C1908C16215D}" srcOrd="0" destOrd="0" presId="urn:microsoft.com/office/officeart/2005/8/layout/hProcess3"/>
    <dgm:cxn modelId="{7E48AD7F-E427-486E-A048-EDCF842FA41A}" type="presOf" srcId="{AB3581BE-DF65-4929-878B-BC828AC03B70}" destId="{52FB5D43-54C7-48C5-9E4C-67224960E03E}" srcOrd="0" destOrd="0" presId="urn:microsoft.com/office/officeart/2005/8/layout/hProcess3"/>
    <dgm:cxn modelId="{25D162B1-3500-41C9-AAE2-64A0AD5F40CE}" srcId="{AB3581BE-DF65-4929-878B-BC828AC03B70}" destId="{05E45D75-1094-4108-9D42-7EC7362AB966}" srcOrd="0" destOrd="0" parTransId="{35D75750-BDBF-415A-A56E-F8765D420251}" sibTransId="{537DDC18-8361-45FB-B292-11B83644DD97}"/>
    <dgm:cxn modelId="{D067EF36-8A63-47DD-8096-1D9997BF3B0C}" srcId="{AB3581BE-DF65-4929-878B-BC828AC03B70}" destId="{786532F4-19FB-4EE1-8B6E-996B675DCB67}" srcOrd="1" destOrd="0" parTransId="{C2B77E80-144F-4E8E-8B63-F50204467ED2}" sibTransId="{A99D8293-1470-4459-9A79-49297F704F06}"/>
    <dgm:cxn modelId="{EC4638A0-181F-4261-9E22-354EC1DD22E7}" type="presOf" srcId="{05E45D75-1094-4108-9D42-7EC7362AB966}" destId="{418D6498-E051-460C-86E0-3F7226322367}" srcOrd="0" destOrd="0" presId="urn:microsoft.com/office/officeart/2005/8/layout/hProcess3"/>
    <dgm:cxn modelId="{C17CFF76-20D9-4A68-A3B3-AA8E7213E63B}" type="presParOf" srcId="{52FB5D43-54C7-48C5-9E4C-67224960E03E}" destId="{4461E198-7BB7-42EE-AB80-6665A1378F5C}" srcOrd="0" destOrd="0" presId="urn:microsoft.com/office/officeart/2005/8/layout/hProcess3"/>
    <dgm:cxn modelId="{033AC254-8B5A-4446-9CBA-031F374E9EE7}" type="presParOf" srcId="{52FB5D43-54C7-48C5-9E4C-67224960E03E}" destId="{FCABB87B-68A3-4C3D-BA1F-17D2CD83D3C4}" srcOrd="1" destOrd="0" presId="urn:microsoft.com/office/officeart/2005/8/layout/hProcess3"/>
    <dgm:cxn modelId="{2A02035E-BA81-4C4F-9E20-DF1F4284312C}" type="presParOf" srcId="{FCABB87B-68A3-4C3D-BA1F-17D2CD83D3C4}" destId="{58DB3511-0671-47AA-9352-D15DC3FC9BD7}" srcOrd="0" destOrd="0" presId="urn:microsoft.com/office/officeart/2005/8/layout/hProcess3"/>
    <dgm:cxn modelId="{06372AE2-D913-441C-80DC-B6DD5B5D0C7D}" type="presParOf" srcId="{FCABB87B-68A3-4C3D-BA1F-17D2CD83D3C4}" destId="{4FC3E3E3-32BC-4836-AC9F-C678212B7DE0}" srcOrd="1" destOrd="0" presId="urn:microsoft.com/office/officeart/2005/8/layout/hProcess3"/>
    <dgm:cxn modelId="{78725044-E01C-494D-BBED-495F2BF058A8}" type="presParOf" srcId="{4FC3E3E3-32BC-4836-AC9F-C678212B7DE0}" destId="{6A3B6B83-CBD2-4326-B46E-0F822D31ADA0}" srcOrd="0" destOrd="0" presId="urn:microsoft.com/office/officeart/2005/8/layout/hProcess3"/>
    <dgm:cxn modelId="{83D2F09A-1F53-4A31-AE36-092512284492}" type="presParOf" srcId="{4FC3E3E3-32BC-4836-AC9F-C678212B7DE0}" destId="{418D6498-E051-460C-86E0-3F7226322367}" srcOrd="1" destOrd="0" presId="urn:microsoft.com/office/officeart/2005/8/layout/hProcess3"/>
    <dgm:cxn modelId="{989D786E-179B-4FC3-9613-738ACF87A9CC}" type="presParOf" srcId="{4FC3E3E3-32BC-4836-AC9F-C678212B7DE0}" destId="{75E95762-F053-4597-A6DB-8C3EB158C8A5}" srcOrd="2" destOrd="0" presId="urn:microsoft.com/office/officeart/2005/8/layout/hProcess3"/>
    <dgm:cxn modelId="{944A1003-612E-4C68-B2A3-F6245EBAE058}" type="presParOf" srcId="{4FC3E3E3-32BC-4836-AC9F-C678212B7DE0}" destId="{D5D11577-D432-4151-9E1E-873F2C497DD7}" srcOrd="3" destOrd="0" presId="urn:microsoft.com/office/officeart/2005/8/layout/hProcess3"/>
    <dgm:cxn modelId="{F27AE73A-A4B1-454E-BB0A-09748C549EE5}" type="presParOf" srcId="{FCABB87B-68A3-4C3D-BA1F-17D2CD83D3C4}" destId="{5D638C7F-AA94-4B1C-8F46-CCB49D92F279}" srcOrd="2" destOrd="0" presId="urn:microsoft.com/office/officeart/2005/8/layout/hProcess3"/>
    <dgm:cxn modelId="{1A56A167-62B0-4D77-B158-88CFE1A8D80A}" type="presParOf" srcId="{FCABB87B-68A3-4C3D-BA1F-17D2CD83D3C4}" destId="{4DB83197-F572-488F-A3BF-9D7B5F039418}" srcOrd="3" destOrd="0" presId="urn:microsoft.com/office/officeart/2005/8/layout/hProcess3"/>
    <dgm:cxn modelId="{EF1C21DC-AB49-42C3-9EF5-4A31A8067F82}" type="presParOf" srcId="{4DB83197-F572-488F-A3BF-9D7B5F039418}" destId="{1B484FEC-6532-4D63-A028-8C68D28BA797}" srcOrd="0" destOrd="0" presId="urn:microsoft.com/office/officeart/2005/8/layout/hProcess3"/>
    <dgm:cxn modelId="{142B81A7-A8F6-407C-806B-58BD99E5B236}" type="presParOf" srcId="{4DB83197-F572-488F-A3BF-9D7B5F039418}" destId="{972BA8D6-2028-484E-A848-C1908C16215D}" srcOrd="1" destOrd="0" presId="urn:microsoft.com/office/officeart/2005/8/layout/hProcess3"/>
    <dgm:cxn modelId="{DE41D31F-234C-415F-8C38-03C63E2A07F1}" type="presParOf" srcId="{4DB83197-F572-488F-A3BF-9D7B5F039418}" destId="{9B3492C4-D451-4C8B-88BA-59E0DE676027}" srcOrd="2" destOrd="0" presId="urn:microsoft.com/office/officeart/2005/8/layout/hProcess3"/>
    <dgm:cxn modelId="{70BA53D8-0C09-4DCF-AC13-16669AACA71D}" type="presParOf" srcId="{4DB83197-F572-488F-A3BF-9D7B5F039418}" destId="{1E6DA2EB-B419-4065-BD1C-B02B97844FDF}" srcOrd="3" destOrd="0" presId="urn:microsoft.com/office/officeart/2005/8/layout/hProcess3"/>
    <dgm:cxn modelId="{DB11E78D-6A36-4F7B-9A08-0FF00B9552F0}" type="presParOf" srcId="{FCABB87B-68A3-4C3D-BA1F-17D2CD83D3C4}" destId="{19EA3EB5-60F8-4415-8677-1A078805036F}" srcOrd="4" destOrd="0" presId="urn:microsoft.com/office/officeart/2005/8/layout/hProcess3"/>
    <dgm:cxn modelId="{272BCEFE-051B-416A-915C-0A5368366F7E}" type="presParOf" srcId="{FCABB87B-68A3-4C3D-BA1F-17D2CD83D3C4}" destId="{6FC903F8-7608-4BAC-9375-3ACEB6F7BDDF}" srcOrd="5" destOrd="0" presId="urn:microsoft.com/office/officeart/2005/8/layout/hProcess3"/>
    <dgm:cxn modelId="{6253FD84-E3C1-477D-92E6-04C0D2FEB185}" type="presParOf" srcId="{FCABB87B-68A3-4C3D-BA1F-17D2CD83D3C4}" destId="{A79559A5-97DC-4800-B4C2-A41F51942AE3}" srcOrd="6" destOrd="0" presId="urn:microsoft.com/office/officeart/2005/8/layout/hProcess3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4AC50B-8A50-4A04-8A82-C762A0A871C0}">
      <dsp:nvSpPr>
        <dsp:cNvPr id="0" name=""/>
        <dsp:cNvSpPr/>
      </dsp:nvSpPr>
      <dsp:spPr>
        <a:xfrm>
          <a:off x="3793066" y="2438400"/>
          <a:ext cx="2980266" cy="2980266"/>
        </a:xfrm>
        <a:prstGeom prst="gear9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200" kern="1200" dirty="0" smtClean="0"/>
            <a:t>Mais e melhores projetos</a:t>
          </a:r>
          <a:endParaRPr lang="pt-PT" sz="2200" kern="1200" dirty="0"/>
        </a:p>
      </dsp:txBody>
      <dsp:txXfrm>
        <a:off x="4392232" y="3136513"/>
        <a:ext cx="1781934" cy="1531918"/>
      </dsp:txXfrm>
    </dsp:sp>
    <dsp:sp modelId="{0ADFA1B7-914F-4CA8-8AFD-4D5B0C98FBB9}">
      <dsp:nvSpPr>
        <dsp:cNvPr id="0" name=""/>
        <dsp:cNvSpPr/>
      </dsp:nvSpPr>
      <dsp:spPr>
        <a:xfrm>
          <a:off x="2059093" y="1733973"/>
          <a:ext cx="2167466" cy="2167466"/>
        </a:xfrm>
        <a:prstGeom prst="gear6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200" kern="1200" dirty="0" smtClean="0"/>
            <a:t>Informar </a:t>
          </a:r>
          <a:endParaRPr lang="pt-PT" sz="2200" kern="1200" dirty="0"/>
        </a:p>
      </dsp:txBody>
      <dsp:txXfrm>
        <a:off x="2604759" y="2282937"/>
        <a:ext cx="1076134" cy="1069538"/>
      </dsp:txXfrm>
    </dsp:sp>
    <dsp:sp modelId="{0F13FCAB-F335-4E5A-867A-AF71B0BCDA4D}">
      <dsp:nvSpPr>
        <dsp:cNvPr id="0" name=""/>
        <dsp:cNvSpPr/>
      </dsp:nvSpPr>
      <dsp:spPr>
        <a:xfrm rot="20700000">
          <a:off x="3236136" y="238642"/>
          <a:ext cx="2123675" cy="2123675"/>
        </a:xfrm>
        <a:prstGeom prst="gear6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200" kern="1200" dirty="0" smtClean="0"/>
            <a:t>Reduzir erros</a:t>
          </a:r>
          <a:endParaRPr lang="pt-PT" sz="2200" kern="1200" dirty="0"/>
        </a:p>
      </dsp:txBody>
      <dsp:txXfrm rot="-20700000">
        <a:off x="3701920" y="704426"/>
        <a:ext cx="1192106" cy="1192106"/>
      </dsp:txXfrm>
    </dsp:sp>
    <dsp:sp modelId="{881EA759-EDC9-49C8-A9B1-FCB2E798F16C}">
      <dsp:nvSpPr>
        <dsp:cNvPr id="0" name=""/>
        <dsp:cNvSpPr/>
      </dsp:nvSpPr>
      <dsp:spPr>
        <a:xfrm>
          <a:off x="3577577" y="1980864"/>
          <a:ext cx="3814741" cy="3814741"/>
        </a:xfrm>
        <a:prstGeom prst="circularArrow">
          <a:avLst>
            <a:gd name="adj1" fmla="val 4688"/>
            <a:gd name="adj2" fmla="val 299029"/>
            <a:gd name="adj3" fmla="val 2539295"/>
            <a:gd name="adj4" fmla="val 15812321"/>
            <a:gd name="adj5" fmla="val 546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33698A6-44C3-4691-9F71-DE47145743A9}">
      <dsp:nvSpPr>
        <dsp:cNvPr id="0" name=""/>
        <dsp:cNvSpPr/>
      </dsp:nvSpPr>
      <dsp:spPr>
        <a:xfrm>
          <a:off x="1675238" y="1249140"/>
          <a:ext cx="2771648" cy="2771648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75CEC0F-AD8D-473D-B79F-A8D1C3502462}">
      <dsp:nvSpPr>
        <dsp:cNvPr id="0" name=""/>
        <dsp:cNvSpPr/>
      </dsp:nvSpPr>
      <dsp:spPr>
        <a:xfrm>
          <a:off x="2781867" y="-231776"/>
          <a:ext cx="2988394" cy="2988394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F615A8-811C-4801-8176-7A85BF3AF65A}">
      <dsp:nvSpPr>
        <dsp:cNvPr id="0" name=""/>
        <dsp:cNvSpPr/>
      </dsp:nvSpPr>
      <dsp:spPr>
        <a:xfrm>
          <a:off x="124791" y="2406107"/>
          <a:ext cx="1760387" cy="5801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400" kern="1200" dirty="0" smtClean="0">
              <a:solidFill>
                <a:schemeClr val="bg1"/>
              </a:solidFill>
            </a:rPr>
            <a:t>Candidatura</a:t>
          </a:r>
          <a:endParaRPr lang="pt-PT" sz="2400" kern="1200" dirty="0">
            <a:solidFill>
              <a:schemeClr val="bg1"/>
            </a:solidFill>
          </a:endParaRPr>
        </a:p>
      </dsp:txBody>
      <dsp:txXfrm>
        <a:off x="124791" y="2406107"/>
        <a:ext cx="1760387" cy="580127"/>
      </dsp:txXfrm>
    </dsp:sp>
    <dsp:sp modelId="{6354D45F-8673-4B56-BD93-95C043D04355}">
      <dsp:nvSpPr>
        <dsp:cNvPr id="0" name=""/>
        <dsp:cNvSpPr/>
      </dsp:nvSpPr>
      <dsp:spPr>
        <a:xfrm>
          <a:off x="122791" y="2229668"/>
          <a:ext cx="140030" cy="14003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5A103BF-D56F-4A1E-B03C-36C177853ED3}">
      <dsp:nvSpPr>
        <dsp:cNvPr id="0" name=""/>
        <dsp:cNvSpPr/>
      </dsp:nvSpPr>
      <dsp:spPr>
        <a:xfrm>
          <a:off x="220812" y="2033625"/>
          <a:ext cx="140030" cy="14003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3B6DB21-285A-439B-9B1B-3AA5E2AFD172}">
      <dsp:nvSpPr>
        <dsp:cNvPr id="0" name=""/>
        <dsp:cNvSpPr/>
      </dsp:nvSpPr>
      <dsp:spPr>
        <a:xfrm>
          <a:off x="456064" y="2072833"/>
          <a:ext cx="220048" cy="22004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B4415E7-50A0-4E82-9994-58F19202E7D7}">
      <dsp:nvSpPr>
        <dsp:cNvPr id="0" name=""/>
        <dsp:cNvSpPr/>
      </dsp:nvSpPr>
      <dsp:spPr>
        <a:xfrm>
          <a:off x="652107" y="1857186"/>
          <a:ext cx="140030" cy="14003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C96EC47-2B23-4549-85E4-1678BA7C722E}">
      <dsp:nvSpPr>
        <dsp:cNvPr id="0" name=""/>
        <dsp:cNvSpPr/>
      </dsp:nvSpPr>
      <dsp:spPr>
        <a:xfrm>
          <a:off x="906964" y="1778769"/>
          <a:ext cx="140030" cy="14003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69B575A-5096-4F8D-B441-BAE72D3CC781}">
      <dsp:nvSpPr>
        <dsp:cNvPr id="0" name=""/>
        <dsp:cNvSpPr/>
      </dsp:nvSpPr>
      <dsp:spPr>
        <a:xfrm>
          <a:off x="1220633" y="1915999"/>
          <a:ext cx="140030" cy="14003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6DFCC0-436C-4EF0-B296-F9B02771CCCB}">
      <dsp:nvSpPr>
        <dsp:cNvPr id="0" name=""/>
        <dsp:cNvSpPr/>
      </dsp:nvSpPr>
      <dsp:spPr>
        <a:xfrm>
          <a:off x="1416676" y="2014020"/>
          <a:ext cx="220048" cy="22004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AC766E-1E48-4D39-A53B-02CE60B5D2C4}">
      <dsp:nvSpPr>
        <dsp:cNvPr id="0" name=""/>
        <dsp:cNvSpPr/>
      </dsp:nvSpPr>
      <dsp:spPr>
        <a:xfrm>
          <a:off x="1691136" y="2229668"/>
          <a:ext cx="140030" cy="14003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026EFF2-B434-4978-99F9-7A1C21E83C76}">
      <dsp:nvSpPr>
        <dsp:cNvPr id="0" name=""/>
        <dsp:cNvSpPr/>
      </dsp:nvSpPr>
      <dsp:spPr>
        <a:xfrm>
          <a:off x="1808762" y="2445315"/>
          <a:ext cx="140030" cy="14003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F3513F6-7564-4310-A361-3EC39418BFFF}">
      <dsp:nvSpPr>
        <dsp:cNvPr id="0" name=""/>
        <dsp:cNvSpPr/>
      </dsp:nvSpPr>
      <dsp:spPr>
        <a:xfrm>
          <a:off x="789338" y="2033625"/>
          <a:ext cx="360079" cy="36007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40058C6-2900-4D77-92BB-8A0F0680D812}">
      <dsp:nvSpPr>
        <dsp:cNvPr id="0" name=""/>
        <dsp:cNvSpPr/>
      </dsp:nvSpPr>
      <dsp:spPr>
        <a:xfrm>
          <a:off x="24769" y="2778589"/>
          <a:ext cx="140030" cy="14003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42A7D79-2621-4A3F-B6E9-F66A86FC1B7E}">
      <dsp:nvSpPr>
        <dsp:cNvPr id="0" name=""/>
        <dsp:cNvSpPr/>
      </dsp:nvSpPr>
      <dsp:spPr>
        <a:xfrm>
          <a:off x="142395" y="2955028"/>
          <a:ext cx="220048" cy="22004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9F0DAA-CBA5-40C8-8698-62946EB7AF96}">
      <dsp:nvSpPr>
        <dsp:cNvPr id="0" name=""/>
        <dsp:cNvSpPr/>
      </dsp:nvSpPr>
      <dsp:spPr>
        <a:xfrm>
          <a:off x="436460" y="3111862"/>
          <a:ext cx="320070" cy="32007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109B03D-6214-4773-B7A7-DE3D660D0481}">
      <dsp:nvSpPr>
        <dsp:cNvPr id="0" name=""/>
        <dsp:cNvSpPr/>
      </dsp:nvSpPr>
      <dsp:spPr>
        <a:xfrm>
          <a:off x="848151" y="3366718"/>
          <a:ext cx="140030" cy="14003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293B2D7-92B9-443A-B4BB-C3108497E6C2}">
      <dsp:nvSpPr>
        <dsp:cNvPr id="0" name=""/>
        <dsp:cNvSpPr/>
      </dsp:nvSpPr>
      <dsp:spPr>
        <a:xfrm>
          <a:off x="926568" y="3111862"/>
          <a:ext cx="220048" cy="22004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F1ABEE1-642A-4841-B08D-9322FFF0B55C}">
      <dsp:nvSpPr>
        <dsp:cNvPr id="0" name=""/>
        <dsp:cNvSpPr/>
      </dsp:nvSpPr>
      <dsp:spPr>
        <a:xfrm>
          <a:off x="1122611" y="3386323"/>
          <a:ext cx="140030" cy="14003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A82D818-51C1-4A20-8A51-6FCAEE211838}">
      <dsp:nvSpPr>
        <dsp:cNvPr id="0" name=""/>
        <dsp:cNvSpPr/>
      </dsp:nvSpPr>
      <dsp:spPr>
        <a:xfrm>
          <a:off x="1299050" y="3072654"/>
          <a:ext cx="320070" cy="32007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0AD7C2C-7C78-41E6-B467-5CFE0284786B}">
      <dsp:nvSpPr>
        <dsp:cNvPr id="0" name=""/>
        <dsp:cNvSpPr/>
      </dsp:nvSpPr>
      <dsp:spPr>
        <a:xfrm>
          <a:off x="1730345" y="2994236"/>
          <a:ext cx="220048" cy="22004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12C58E0-6D95-46C6-BBF3-29F25C272DB5}">
      <dsp:nvSpPr>
        <dsp:cNvPr id="0" name=""/>
        <dsp:cNvSpPr/>
      </dsp:nvSpPr>
      <dsp:spPr>
        <a:xfrm>
          <a:off x="1950393" y="2072507"/>
          <a:ext cx="646251" cy="1233763"/>
        </a:xfrm>
        <a:prstGeom prst="chevron">
          <a:avLst>
            <a:gd name="adj" fmla="val 6231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700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C172DC1-48F4-40FD-AD43-2754E1169B4F}">
      <dsp:nvSpPr>
        <dsp:cNvPr id="0" name=""/>
        <dsp:cNvSpPr/>
      </dsp:nvSpPr>
      <dsp:spPr>
        <a:xfrm>
          <a:off x="2596644" y="2073106"/>
          <a:ext cx="1762502" cy="123375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400" kern="1200" dirty="0" smtClean="0">
              <a:solidFill>
                <a:schemeClr val="bg1"/>
              </a:solidFill>
            </a:rPr>
            <a:t>Declarações/Pagamentos</a:t>
          </a:r>
          <a:endParaRPr lang="pt-PT" sz="2400" kern="1200" dirty="0">
            <a:solidFill>
              <a:schemeClr val="bg1"/>
            </a:solidFill>
          </a:endParaRPr>
        </a:p>
      </dsp:txBody>
      <dsp:txXfrm>
        <a:off x="2596644" y="2073106"/>
        <a:ext cx="1762502" cy="1233751"/>
      </dsp:txXfrm>
    </dsp:sp>
    <dsp:sp modelId="{A8583DF4-3196-445E-9FF5-A938FE847964}">
      <dsp:nvSpPr>
        <dsp:cNvPr id="0" name=""/>
        <dsp:cNvSpPr/>
      </dsp:nvSpPr>
      <dsp:spPr>
        <a:xfrm>
          <a:off x="4359147" y="2072507"/>
          <a:ext cx="646251" cy="1233763"/>
        </a:xfrm>
        <a:prstGeom prst="chevron">
          <a:avLst>
            <a:gd name="adj" fmla="val 6231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700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562914D-058B-4CE1-BCF3-EED9E2E6D20A}">
      <dsp:nvSpPr>
        <dsp:cNvPr id="0" name=""/>
        <dsp:cNvSpPr/>
      </dsp:nvSpPr>
      <dsp:spPr>
        <a:xfrm>
          <a:off x="5005398" y="2073106"/>
          <a:ext cx="1762502" cy="123375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400" kern="1200" dirty="0" smtClean="0">
              <a:solidFill>
                <a:schemeClr val="bg1"/>
              </a:solidFill>
            </a:rPr>
            <a:t>Apoio à execução</a:t>
          </a:r>
          <a:endParaRPr lang="pt-PT" sz="2400" kern="1200" dirty="0">
            <a:solidFill>
              <a:schemeClr val="bg1"/>
            </a:solidFill>
          </a:endParaRPr>
        </a:p>
      </dsp:txBody>
      <dsp:txXfrm>
        <a:off x="5005398" y="2073106"/>
        <a:ext cx="1762502" cy="1233751"/>
      </dsp:txXfrm>
    </dsp:sp>
    <dsp:sp modelId="{8B778CE0-28F4-449A-AC20-62DE26BB0A42}">
      <dsp:nvSpPr>
        <dsp:cNvPr id="0" name=""/>
        <dsp:cNvSpPr/>
      </dsp:nvSpPr>
      <dsp:spPr>
        <a:xfrm>
          <a:off x="6767901" y="2072507"/>
          <a:ext cx="646251" cy="1233763"/>
        </a:xfrm>
        <a:prstGeom prst="chevron">
          <a:avLst>
            <a:gd name="adj" fmla="val 6231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700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49FDEB-102F-4C44-9A4A-761A731EE99C}">
      <dsp:nvSpPr>
        <dsp:cNvPr id="0" name=""/>
        <dsp:cNvSpPr/>
      </dsp:nvSpPr>
      <dsp:spPr>
        <a:xfrm>
          <a:off x="7414152" y="1970546"/>
          <a:ext cx="1857078" cy="149812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400" kern="1200" dirty="0" smtClean="0">
              <a:solidFill>
                <a:schemeClr val="bg1"/>
              </a:solidFill>
            </a:rPr>
            <a:t>Avaliação</a:t>
          </a:r>
          <a:endParaRPr lang="pt-PT" sz="2400" kern="1200" dirty="0">
            <a:solidFill>
              <a:schemeClr val="bg1"/>
            </a:solidFill>
          </a:endParaRPr>
        </a:p>
      </dsp:txBody>
      <dsp:txXfrm>
        <a:off x="7686115" y="2189942"/>
        <a:ext cx="1313152" cy="105933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9559A5-97DC-4800-B4C2-A41F51942AE3}">
      <dsp:nvSpPr>
        <dsp:cNvPr id="0" name=""/>
        <dsp:cNvSpPr/>
      </dsp:nvSpPr>
      <dsp:spPr>
        <a:xfrm>
          <a:off x="0" y="0"/>
          <a:ext cx="1751335" cy="1224000"/>
        </a:xfrm>
        <a:prstGeom prst="rightArrow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972BA8D6-2028-484E-A848-C1908C16215D}">
      <dsp:nvSpPr>
        <dsp:cNvPr id="0" name=""/>
        <dsp:cNvSpPr/>
      </dsp:nvSpPr>
      <dsp:spPr>
        <a:xfrm>
          <a:off x="837973" y="328583"/>
          <a:ext cx="738228" cy="612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42240" rIns="0" bIns="1422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400" kern="1200" dirty="0" smtClean="0"/>
            <a:t>financeira</a:t>
          </a:r>
          <a:endParaRPr lang="pt-PT" sz="1400" kern="1200" dirty="0"/>
        </a:p>
      </dsp:txBody>
      <dsp:txXfrm>
        <a:off x="837973" y="328583"/>
        <a:ext cx="738228" cy="612000"/>
      </dsp:txXfrm>
    </dsp:sp>
    <dsp:sp modelId="{418D6498-E051-460C-86E0-3F7226322367}">
      <dsp:nvSpPr>
        <dsp:cNvPr id="0" name=""/>
        <dsp:cNvSpPr/>
      </dsp:nvSpPr>
      <dsp:spPr>
        <a:xfrm>
          <a:off x="141049" y="328583"/>
          <a:ext cx="613547" cy="612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42240" rIns="0" bIns="1422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400" kern="1200" dirty="0" smtClean="0"/>
            <a:t>Visitas análise</a:t>
          </a:r>
          <a:endParaRPr lang="pt-PT" sz="1400" kern="1200" dirty="0"/>
        </a:p>
      </dsp:txBody>
      <dsp:txXfrm>
        <a:off x="141049" y="328583"/>
        <a:ext cx="613547" cy="61200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F615A8-811C-4801-8176-7A85BF3AF65A}">
      <dsp:nvSpPr>
        <dsp:cNvPr id="0" name=""/>
        <dsp:cNvSpPr/>
      </dsp:nvSpPr>
      <dsp:spPr>
        <a:xfrm>
          <a:off x="1341" y="2498219"/>
          <a:ext cx="1346426" cy="3697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800" kern="1200" dirty="0" smtClean="0">
              <a:solidFill>
                <a:schemeClr val="bg1"/>
              </a:solidFill>
            </a:rPr>
            <a:t>Candidatura</a:t>
          </a:r>
          <a:endParaRPr lang="pt-PT" sz="1800" kern="1200" dirty="0">
            <a:solidFill>
              <a:schemeClr val="bg1"/>
            </a:solidFill>
          </a:endParaRPr>
        </a:p>
      </dsp:txBody>
      <dsp:txXfrm>
        <a:off x="1341" y="2498219"/>
        <a:ext cx="1346426" cy="369738"/>
      </dsp:txXfrm>
    </dsp:sp>
    <dsp:sp modelId="{6354D45F-8673-4B56-BD93-95C043D04355}">
      <dsp:nvSpPr>
        <dsp:cNvPr id="0" name=""/>
        <dsp:cNvSpPr/>
      </dsp:nvSpPr>
      <dsp:spPr>
        <a:xfrm>
          <a:off x="112296" y="2385767"/>
          <a:ext cx="89247" cy="8924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5A103BF-D56F-4A1E-B03C-36C177853ED3}">
      <dsp:nvSpPr>
        <dsp:cNvPr id="0" name=""/>
        <dsp:cNvSpPr/>
      </dsp:nvSpPr>
      <dsp:spPr>
        <a:xfrm>
          <a:off x="174769" y="2260821"/>
          <a:ext cx="89247" cy="8924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3B6DB21-285A-439B-9B1B-3AA5E2AFD172}">
      <dsp:nvSpPr>
        <dsp:cNvPr id="0" name=""/>
        <dsp:cNvSpPr/>
      </dsp:nvSpPr>
      <dsp:spPr>
        <a:xfrm>
          <a:off x="324704" y="2285810"/>
          <a:ext cx="140245" cy="14024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B4415E7-50A0-4E82-9994-58F19202E7D7}">
      <dsp:nvSpPr>
        <dsp:cNvPr id="0" name=""/>
        <dsp:cNvSpPr/>
      </dsp:nvSpPr>
      <dsp:spPr>
        <a:xfrm>
          <a:off x="449651" y="2148369"/>
          <a:ext cx="89247" cy="8924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C96EC47-2B23-4549-85E4-1678BA7C722E}">
      <dsp:nvSpPr>
        <dsp:cNvPr id="0" name=""/>
        <dsp:cNvSpPr/>
      </dsp:nvSpPr>
      <dsp:spPr>
        <a:xfrm>
          <a:off x="612081" y="2098391"/>
          <a:ext cx="89247" cy="8924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69B575A-5096-4F8D-B441-BAE72D3CC781}">
      <dsp:nvSpPr>
        <dsp:cNvPr id="0" name=""/>
        <dsp:cNvSpPr/>
      </dsp:nvSpPr>
      <dsp:spPr>
        <a:xfrm>
          <a:off x="811995" y="2185853"/>
          <a:ext cx="89247" cy="8924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6DFCC0-436C-4EF0-B296-F9B02771CCCB}">
      <dsp:nvSpPr>
        <dsp:cNvPr id="0" name=""/>
        <dsp:cNvSpPr/>
      </dsp:nvSpPr>
      <dsp:spPr>
        <a:xfrm>
          <a:off x="936941" y="2248326"/>
          <a:ext cx="140245" cy="14024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AC766E-1E48-4D39-A53B-02CE60B5D2C4}">
      <dsp:nvSpPr>
        <dsp:cNvPr id="0" name=""/>
        <dsp:cNvSpPr/>
      </dsp:nvSpPr>
      <dsp:spPr>
        <a:xfrm>
          <a:off x="1111866" y="2385767"/>
          <a:ext cx="89247" cy="8924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026EFF2-B434-4978-99F9-7A1C21E83C76}">
      <dsp:nvSpPr>
        <dsp:cNvPr id="0" name=""/>
        <dsp:cNvSpPr/>
      </dsp:nvSpPr>
      <dsp:spPr>
        <a:xfrm>
          <a:off x="1186833" y="2523208"/>
          <a:ext cx="89247" cy="8924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F3513F6-7564-4310-A361-3EC39418BFFF}">
      <dsp:nvSpPr>
        <dsp:cNvPr id="0" name=""/>
        <dsp:cNvSpPr/>
      </dsp:nvSpPr>
      <dsp:spPr>
        <a:xfrm>
          <a:off x="537113" y="2260821"/>
          <a:ext cx="229493" cy="22949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40058C6-2900-4D77-92BB-8A0F0680D812}">
      <dsp:nvSpPr>
        <dsp:cNvPr id="0" name=""/>
        <dsp:cNvSpPr/>
      </dsp:nvSpPr>
      <dsp:spPr>
        <a:xfrm>
          <a:off x="49823" y="2735617"/>
          <a:ext cx="89247" cy="8924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42A7D79-2621-4A3F-B6E9-F66A86FC1B7E}">
      <dsp:nvSpPr>
        <dsp:cNvPr id="0" name=""/>
        <dsp:cNvSpPr/>
      </dsp:nvSpPr>
      <dsp:spPr>
        <a:xfrm>
          <a:off x="124790" y="2848068"/>
          <a:ext cx="140245" cy="14024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9F0DAA-CBA5-40C8-8698-62946EB7AF96}">
      <dsp:nvSpPr>
        <dsp:cNvPr id="0" name=""/>
        <dsp:cNvSpPr/>
      </dsp:nvSpPr>
      <dsp:spPr>
        <a:xfrm>
          <a:off x="312210" y="2948025"/>
          <a:ext cx="203993" cy="20399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109B03D-6214-4773-B7A7-DE3D660D0481}">
      <dsp:nvSpPr>
        <dsp:cNvPr id="0" name=""/>
        <dsp:cNvSpPr/>
      </dsp:nvSpPr>
      <dsp:spPr>
        <a:xfrm>
          <a:off x="574597" y="3110455"/>
          <a:ext cx="89247" cy="8924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293B2D7-92B9-443A-B4BB-C3108497E6C2}">
      <dsp:nvSpPr>
        <dsp:cNvPr id="0" name=""/>
        <dsp:cNvSpPr/>
      </dsp:nvSpPr>
      <dsp:spPr>
        <a:xfrm>
          <a:off x="624575" y="2948025"/>
          <a:ext cx="140245" cy="14024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F1ABEE1-642A-4841-B08D-9322FFF0B55C}">
      <dsp:nvSpPr>
        <dsp:cNvPr id="0" name=""/>
        <dsp:cNvSpPr/>
      </dsp:nvSpPr>
      <dsp:spPr>
        <a:xfrm>
          <a:off x="749522" y="3122950"/>
          <a:ext cx="89247" cy="8924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A82D818-51C1-4A20-8A51-6FCAEE211838}">
      <dsp:nvSpPr>
        <dsp:cNvPr id="0" name=""/>
        <dsp:cNvSpPr/>
      </dsp:nvSpPr>
      <dsp:spPr>
        <a:xfrm>
          <a:off x="861973" y="2923036"/>
          <a:ext cx="203993" cy="20399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0AD7C2C-7C78-41E6-B467-5CFE0284786B}">
      <dsp:nvSpPr>
        <dsp:cNvPr id="0" name=""/>
        <dsp:cNvSpPr/>
      </dsp:nvSpPr>
      <dsp:spPr>
        <a:xfrm>
          <a:off x="1136855" y="2873057"/>
          <a:ext cx="140245" cy="14024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12C58E0-6D95-46C6-BBF3-29F25C272DB5}">
      <dsp:nvSpPr>
        <dsp:cNvPr id="0" name=""/>
        <dsp:cNvSpPr/>
      </dsp:nvSpPr>
      <dsp:spPr>
        <a:xfrm>
          <a:off x="1347767" y="2285602"/>
          <a:ext cx="411881" cy="786327"/>
        </a:xfrm>
        <a:prstGeom prst="chevron">
          <a:avLst>
            <a:gd name="adj" fmla="val 6231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700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53061C-9608-4A95-B56E-999AE4E7D565}">
      <dsp:nvSpPr>
        <dsp:cNvPr id="0" name=""/>
        <dsp:cNvSpPr/>
      </dsp:nvSpPr>
      <dsp:spPr>
        <a:xfrm>
          <a:off x="1759649" y="2285984"/>
          <a:ext cx="1123314" cy="7863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800" kern="1200" dirty="0" smtClean="0">
              <a:solidFill>
                <a:schemeClr val="bg1"/>
              </a:solidFill>
            </a:rPr>
            <a:t>Protocolos</a:t>
          </a:r>
          <a:endParaRPr lang="pt-PT" sz="1800" kern="1200" dirty="0">
            <a:solidFill>
              <a:schemeClr val="bg1"/>
            </a:solidFill>
          </a:endParaRPr>
        </a:p>
      </dsp:txBody>
      <dsp:txXfrm>
        <a:off x="1759649" y="2285984"/>
        <a:ext cx="1123314" cy="786319"/>
      </dsp:txXfrm>
    </dsp:sp>
    <dsp:sp modelId="{BA00781C-76C1-494E-A5A9-2417A0925496}">
      <dsp:nvSpPr>
        <dsp:cNvPr id="0" name=""/>
        <dsp:cNvSpPr/>
      </dsp:nvSpPr>
      <dsp:spPr>
        <a:xfrm>
          <a:off x="2882963" y="2285602"/>
          <a:ext cx="411881" cy="786327"/>
        </a:xfrm>
        <a:prstGeom prst="chevron">
          <a:avLst>
            <a:gd name="adj" fmla="val 6231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700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C172DC1-48F4-40FD-AD43-2754E1169B4F}">
      <dsp:nvSpPr>
        <dsp:cNvPr id="0" name=""/>
        <dsp:cNvSpPr/>
      </dsp:nvSpPr>
      <dsp:spPr>
        <a:xfrm>
          <a:off x="3294845" y="2285984"/>
          <a:ext cx="1457275" cy="7863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800" kern="1200" dirty="0" smtClean="0">
              <a:solidFill>
                <a:schemeClr val="bg1"/>
              </a:solidFill>
            </a:rPr>
            <a:t>Pagamentos</a:t>
          </a:r>
          <a:endParaRPr lang="pt-PT" sz="1800" kern="1200" dirty="0">
            <a:solidFill>
              <a:schemeClr val="bg1"/>
            </a:solidFill>
          </a:endParaRPr>
        </a:p>
      </dsp:txBody>
      <dsp:txXfrm>
        <a:off x="3294845" y="2285984"/>
        <a:ext cx="1457275" cy="786319"/>
      </dsp:txXfrm>
    </dsp:sp>
    <dsp:sp modelId="{A8583DF4-3196-445E-9FF5-A938FE847964}">
      <dsp:nvSpPr>
        <dsp:cNvPr id="0" name=""/>
        <dsp:cNvSpPr/>
      </dsp:nvSpPr>
      <dsp:spPr>
        <a:xfrm>
          <a:off x="4752120" y="2285602"/>
          <a:ext cx="411881" cy="786327"/>
        </a:xfrm>
        <a:prstGeom prst="chevron">
          <a:avLst>
            <a:gd name="adj" fmla="val 6231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700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562914D-058B-4CE1-BCF3-EED9E2E6D20A}">
      <dsp:nvSpPr>
        <dsp:cNvPr id="0" name=""/>
        <dsp:cNvSpPr/>
      </dsp:nvSpPr>
      <dsp:spPr>
        <a:xfrm>
          <a:off x="5164002" y="2285984"/>
          <a:ext cx="1123314" cy="7863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800" kern="1200" dirty="0" smtClean="0">
              <a:solidFill>
                <a:schemeClr val="bg1"/>
              </a:solidFill>
            </a:rPr>
            <a:t>Apoio á execução</a:t>
          </a:r>
          <a:endParaRPr lang="pt-PT" sz="1800" kern="1200" dirty="0">
            <a:solidFill>
              <a:schemeClr val="bg1"/>
            </a:solidFill>
          </a:endParaRPr>
        </a:p>
      </dsp:txBody>
      <dsp:txXfrm>
        <a:off x="5164002" y="2285984"/>
        <a:ext cx="1123314" cy="786319"/>
      </dsp:txXfrm>
    </dsp:sp>
    <dsp:sp modelId="{8B778CE0-28F4-449A-AC20-62DE26BB0A42}">
      <dsp:nvSpPr>
        <dsp:cNvPr id="0" name=""/>
        <dsp:cNvSpPr/>
      </dsp:nvSpPr>
      <dsp:spPr>
        <a:xfrm>
          <a:off x="6287316" y="2285602"/>
          <a:ext cx="411881" cy="786327"/>
        </a:xfrm>
        <a:prstGeom prst="chevron">
          <a:avLst>
            <a:gd name="adj" fmla="val 6231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700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49FDEB-102F-4C44-9A4A-761A731EE99C}">
      <dsp:nvSpPr>
        <dsp:cNvPr id="0" name=""/>
        <dsp:cNvSpPr/>
      </dsp:nvSpPr>
      <dsp:spPr>
        <a:xfrm>
          <a:off x="6699198" y="2220619"/>
          <a:ext cx="1742292" cy="95481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800" kern="1200" dirty="0" smtClean="0"/>
            <a:t>Avaliação</a:t>
          </a:r>
          <a:endParaRPr lang="pt-PT" sz="1800" kern="1200" dirty="0"/>
        </a:p>
      </dsp:txBody>
      <dsp:txXfrm>
        <a:off x="6954351" y="2360449"/>
        <a:ext cx="1231986" cy="67515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9559A5-97DC-4800-B4C2-A41F51942AE3}">
      <dsp:nvSpPr>
        <dsp:cNvPr id="0" name=""/>
        <dsp:cNvSpPr/>
      </dsp:nvSpPr>
      <dsp:spPr>
        <a:xfrm>
          <a:off x="0" y="0"/>
          <a:ext cx="1751335" cy="1224000"/>
        </a:xfrm>
        <a:prstGeom prst="rightArrow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972BA8D6-2028-484E-A848-C1908C16215D}">
      <dsp:nvSpPr>
        <dsp:cNvPr id="0" name=""/>
        <dsp:cNvSpPr/>
      </dsp:nvSpPr>
      <dsp:spPr>
        <a:xfrm>
          <a:off x="837973" y="328583"/>
          <a:ext cx="738228" cy="612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42240" rIns="0" bIns="1422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400" kern="1200" dirty="0" smtClean="0"/>
            <a:t>financeira</a:t>
          </a:r>
          <a:endParaRPr lang="pt-PT" sz="1400" kern="1200" dirty="0"/>
        </a:p>
      </dsp:txBody>
      <dsp:txXfrm>
        <a:off x="837973" y="328583"/>
        <a:ext cx="738228" cy="612000"/>
      </dsp:txXfrm>
    </dsp:sp>
    <dsp:sp modelId="{418D6498-E051-460C-86E0-3F7226322367}">
      <dsp:nvSpPr>
        <dsp:cNvPr id="0" name=""/>
        <dsp:cNvSpPr/>
      </dsp:nvSpPr>
      <dsp:spPr>
        <a:xfrm>
          <a:off x="141049" y="328583"/>
          <a:ext cx="613547" cy="612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42240" rIns="0" bIns="1422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400" kern="1200" dirty="0" smtClean="0"/>
            <a:t>Visitas análise</a:t>
          </a:r>
          <a:endParaRPr lang="pt-PT" sz="1400" kern="1200" dirty="0"/>
        </a:p>
      </dsp:txBody>
      <dsp:txXfrm>
        <a:off x="141049" y="328583"/>
        <a:ext cx="613547" cy="612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3/layout/RandomtoResultProcess">
  <dgm:title val=""/>
  <dgm:desc val=""/>
  <dgm:catLst>
    <dgm:cat type="process" pri="1275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Name0">
    <dgm:varLst>
      <dgm:dir/>
      <dgm:animOne val="branch"/>
      <dgm:animLvl val="lvl"/>
    </dgm:varLst>
    <dgm:choose name="Name1">
      <dgm:if name="Name2" func="var" arg="dir" op="equ" val="norm">
        <dgm:alg type="lin">
          <dgm:param type="fallback" val="2D"/>
          <dgm:param type="nodeVertAlign" val="t"/>
        </dgm:alg>
      </dgm:if>
      <dgm:else name="Name3">
        <dgm:alg type="lin">
          <dgm:param type="fallback" val="2D"/>
          <dgm:param type="nodeVertAlign" val="t"/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userH" refType="h" fact="2"/>
      <dgm:constr type="w" for="ch" forName="chaos" refType="userH" fact="0.681"/>
      <dgm:constr type="h" for="ch" forName="chaos" refType="userH"/>
      <dgm:constr type="w" for="ch" forName="middle" refType="userH" fact="0.6"/>
      <dgm:constr type="h" for="ch" forName="middle" refType="userH"/>
      <dgm:constr type="w" for="ch" forName="last" refType="userH" fact="0.6"/>
      <dgm:constr type="h" for="ch" forName="last" refType="userH"/>
      <dgm:constr type="w" for="ch" forName="chevronComposite1" refType="userH" fact="0.22"/>
      <dgm:constr type="h" for="ch" forName="chevronComposite1" refType="userH" fact="0.52"/>
      <dgm:constr type="w" for="ch" forName="chevronComposite2" refType="userH" fact="0.22"/>
      <dgm:constr type="h" for="ch" forName="chevronComposite2" refType="userH" fact="0.52"/>
      <dgm:constr type="w" for="ch" forName="overlap" refType="userH" fact="-0.04"/>
      <dgm:constr type="h" for="ch" forName="overlap" refType="userH" fact="0.06"/>
      <dgm:constr type="primFontSz" for="des" forName="parTx1" op="equ" val="65"/>
      <dgm:constr type="primFontSz" for="des" forName="parTxMid" refType="primFontSz" refFor="des" refForName="parTx1" op="equ"/>
      <dgm:constr type="primFontSz" for="des" forName="circleTx" refType="primFontSz" refFor="des" refForName="parTx1" op="equ"/>
      <dgm:constr type="primFontSz" for="des" forName="desTx1" op="equ" val="65"/>
      <dgm:constr type="primFontSz" for="des" forName="desTxMid" refType="primFontSz" refFor="des" refForName="desTx1" op="equ"/>
      <dgm:constr type="primFontSz" for="des" forName="desTxN" refType="primFontSz" refFor="des" refForName="desTx1" op="equ"/>
    </dgm:constrLst>
    <dgm:forEach name="Name4" axis="ch" ptType="node">
      <dgm:choose name="Name5">
        <dgm:if name="Name6" axis="self" ptType="node" func="pos" op="equ" val="1">
          <dgm:layoutNode name="chaos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ctrX" for="ch" forName="parTx1" refType="w" fact="0.5"/>
              <dgm:constr type="t" for="ch" forName="parTx1" refType="w" fact="0.32"/>
              <dgm:constr type="w" for="ch" forName="parTx1" refType="w" fact="0.88"/>
              <dgm:constr type="h" for="ch" forName="parTx1" refType="w" fact="0.29"/>
              <dgm:constr type="ctrX" for="ch" forName="desTx1" refType="w" fact="0.5"/>
              <dgm:constr type="b" for="ch" forName="desTx1" refType="h"/>
              <dgm:constr type="w" for="ch" forName="desTx1" refType="w" fact="0.88"/>
              <dgm:constr type="h" for="ch" forName="desTx1" refType="h" fact="0.37"/>
              <dgm:constr type="l" for="ch" forName="c1" refType="w" fact="0.05"/>
              <dgm:constr type="t" for="ch" forName="c1" refType="w" fact="0.23"/>
              <dgm:constr type="w" for="ch" forName="c1" refType="w" fact="0.07"/>
              <dgm:constr type="h" for="ch" forName="c1" refType="w" refFor="ch" refForName="c1"/>
              <dgm:constr type="l" for="ch" forName="c2" refType="w" fact="0.1"/>
              <dgm:constr type="t" for="ch" forName="c2" refType="w" fact="0.13"/>
              <dgm:constr type="w" for="ch" forName="c2" refType="w" fact="0.07"/>
              <dgm:constr type="h" for="ch" forName="c2" refType="w" refFor="ch" refForName="c2"/>
              <dgm:constr type="l" for="ch" forName="c3" refType="w" fact="0.22"/>
              <dgm:constr type="t" for="ch" forName="c3" refType="w" fact="0.15"/>
              <dgm:constr type="w" for="ch" forName="c3" refType="w" fact="0.11"/>
              <dgm:constr type="h" for="ch" forName="c3" refType="w" refFor="ch" refForName="c3"/>
              <dgm:constr type="l" for="ch" forName="c4" refType="w" fact="0.32"/>
              <dgm:constr type="t" for="ch" forName="c4" refType="w" fact="0.04"/>
              <dgm:constr type="w" for="ch" forName="c4" refType="w" fact="0.07"/>
              <dgm:constr type="h" for="ch" forName="c4" refType="w" refFor="ch" refForName="c4"/>
              <dgm:constr type="l" for="ch" forName="c5" refType="w" fact="0.45"/>
              <dgm:constr type="t" for="ch" forName="c5" refType="w" fact="0"/>
              <dgm:constr type="w" for="ch" forName="c5" refType="w" fact="0.07"/>
              <dgm:constr type="h" for="ch" forName="c5" refType="w" refFor="ch" refForName="c5"/>
              <dgm:constr type="l" for="ch" forName="c6" refType="w" fact="0.61"/>
              <dgm:constr type="t" for="ch" forName="c6" refType="w" fact="0.07"/>
              <dgm:constr type="w" for="ch" forName="c6" refType="w" fact="0.07"/>
              <dgm:constr type="h" for="ch" forName="c6" refType="w" refFor="ch" refForName="c6"/>
              <dgm:constr type="l" for="ch" forName="c7" refType="w" fact="0.71"/>
              <dgm:constr type="t" for="ch" forName="c7" refType="w" fact="0.12"/>
              <dgm:constr type="w" for="ch" forName="c7" refType="w" fact="0.11"/>
              <dgm:constr type="h" for="ch" forName="c7" refType="w" refFor="ch" refForName="c7"/>
              <dgm:constr type="l" for="ch" forName="c8" refType="w" fact="0.85"/>
              <dgm:constr type="t" for="ch" forName="c8" refType="w" fact="0.23"/>
              <dgm:constr type="w" for="ch" forName="c8" refType="w" fact="0.07"/>
              <dgm:constr type="h" for="ch" forName="c8" refType="w" refFor="ch" refForName="c8"/>
              <dgm:constr type="l" for="ch" forName="c9" refType="w" fact="0.91"/>
              <dgm:constr type="t" for="ch" forName="c9" refType="w" fact="0.34"/>
              <dgm:constr type="w" for="ch" forName="c9" refType="w" fact="0.07"/>
              <dgm:constr type="h" for="ch" forName="c9" refType="w" refFor="ch" refForName="c9"/>
              <dgm:constr type="l" for="ch" forName="c10" refType="w" fact="0.39"/>
              <dgm:constr type="t" for="ch" forName="c10" refType="w" fact="0.13"/>
              <dgm:constr type="w" for="ch" forName="c10" refType="w" fact="0.18"/>
              <dgm:constr type="h" for="ch" forName="c10" refType="w" refFor="ch" refForName="c10"/>
              <dgm:constr type="l" for="ch" forName="c11" refType="w" fact="0"/>
              <dgm:constr type="t" for="ch" forName="c11" refType="w" fact="0.51"/>
              <dgm:constr type="w" for="ch" forName="c11" refType="w" fact="0.07"/>
              <dgm:constr type="h" for="ch" forName="c11" refType="w" refFor="ch" refForName="c11"/>
              <dgm:constr type="l" for="ch" forName="c12" refType="w" fact="0.06"/>
              <dgm:constr type="t" for="ch" forName="c12" refType="w" fact="0.6"/>
              <dgm:constr type="w" for="ch" forName="c12" refType="w" fact="0.11"/>
              <dgm:constr type="h" for="ch" forName="c12" refType="w" refFor="ch" refForName="c12"/>
              <dgm:constr type="l" for="ch" forName="c13" refType="w" fact="0.21"/>
              <dgm:constr type="t" for="ch" forName="c13" refType="w" fact="0.68"/>
              <dgm:constr type="w" for="ch" forName="c13" refType="w" fact="0.16"/>
              <dgm:constr type="h" for="ch" forName="c13" refType="w" refFor="ch" refForName="c13"/>
              <dgm:constr type="l" for="ch" forName="c14" refType="w" fact="0.42"/>
              <dgm:constr type="t" for="ch" forName="c14" refType="w" fact="0.81"/>
              <dgm:constr type="w" for="ch" forName="c14" refType="w" fact="0.07"/>
              <dgm:constr type="h" for="ch" forName="c14" refType="w" refFor="ch" refForName="c14"/>
              <dgm:constr type="l" for="ch" forName="c15" refType="w" fact="0.46"/>
              <dgm:constr type="t" for="ch" forName="c15" refType="w" fact="0.68"/>
              <dgm:constr type="w" for="ch" forName="c15" refType="w" fact="0.11"/>
              <dgm:constr type="h" for="ch" forName="c15" refType="w" refFor="ch" refForName="c15"/>
              <dgm:constr type="l" for="ch" forName="c16" refType="w" fact="0.56"/>
              <dgm:constr type="t" for="ch" forName="c16" refType="w" fact="0.82"/>
              <dgm:constr type="w" for="ch" forName="c16" refType="w" fact="0.07"/>
              <dgm:constr type="h" for="ch" forName="c16" refType="w" refFor="ch" refForName="c16"/>
              <dgm:constr type="l" for="ch" forName="c17" refType="w" fact="0.65"/>
              <dgm:constr type="t" for="ch" forName="c17" refType="w" fact="0.66"/>
              <dgm:constr type="w" for="ch" forName="c17" refType="w" fact="0.16"/>
              <dgm:constr type="h" for="ch" forName="c17" refType="w" refFor="ch" refForName="c17"/>
              <dgm:constr type="l" for="ch" forName="c18" refType="w" fact="0.87"/>
              <dgm:constr type="t" for="ch" forName="c18" refType="w" fact="0.62"/>
              <dgm:constr type="w" for="ch" forName="c18" refType="w" fact="0.11"/>
              <dgm:constr type="h" for="ch" forName="c18" refType="w" refFor="ch" refForName="c18"/>
            </dgm:constrLst>
            <dgm:layoutNode name="parTx1" styleLbl="revTx">
              <dgm:alg type="tx"/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choose name="Name7">
              <dgm:if name="Name8" axis="ch" ptType="node" func="cnt" op="gte" val="1">
                <dgm:layoutNode name="desTx1" styleLbl="revTx">
                  <dgm:varLst>
                    <dgm:bulletEnabled val="1"/>
                  </dgm:varLst>
                  <dgm:choose name="Name9">
                    <dgm:if name="Name10" axis="ch" ptType="node" func="cnt" op="equ" val="1">
                      <dgm:alg type="tx">
                        <dgm:param type="shpTxLTRAlignCh" val="l"/>
                      </dgm:alg>
                    </dgm:if>
                    <dgm:else name="Name11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12"/>
            </dgm:choose>
            <dgm:layoutNode name="c1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2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3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4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5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6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7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8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9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0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1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2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3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4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5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6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7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8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layoutNode>
        </dgm:if>
        <dgm:if name="Name13" axis="self" ptType="node" func="revPos" op="equ" val="1">
          <dgm:layoutNode name="last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ctrX" for="ch" forName="circleTx" refType="w" fact="0.5"/>
              <dgm:constr type="t" for="ch" forName="circleTx" refType="w" fact="0.117"/>
              <dgm:constr type="w" for="ch" forName="circleTx" refType="h" refFor="ch" refForName="circleTx"/>
              <dgm:constr type="h" for="ch" forName="circleTx" refType="w" fact="0.85"/>
              <dgm:constr type="l" for="ch" forName="desTxN"/>
              <dgm:constr type="b" for="ch" forName="desTxN" refType="h"/>
              <dgm:constr type="w" for="ch" forName="desTxN" refType="w"/>
              <dgm:constr type="h" for="ch" forName="desTxN" refType="h" fact="0.37"/>
              <dgm:constr type="ctrX" for="ch" forName="spN" refType="w" fact="0.5"/>
              <dgm:constr type="t" for="ch" forName="spN"/>
              <dgm:constr type="w" for="ch" forName="spN" refType="w" fact="0.93"/>
              <dgm:constr type="h" for="ch" forName="spN" refType="h" fact="0.01"/>
            </dgm:constrLst>
            <dgm:layoutNode name="circleTx" styleLbl="node1">
              <dgm:alg type="tx"/>
              <dgm:shape xmlns:r="http://schemas.openxmlformats.org/officeDocument/2006/relationships" type="ellipse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  <dgm:choose name="Name14">
              <dgm:if name="Name15" axis="ch" ptType="node" func="cnt" op="gte" val="1">
                <dgm:layoutNode name="desTxN" styleLbl="revTx">
                  <dgm:varLst>
                    <dgm:bulletEnabled val="1"/>
                  </dgm:varLst>
                  <dgm:choose name="Name16">
                    <dgm:if name="Name17" axis="ch" ptType="node" func="cnt" op="equ" val="1">
                      <dgm:alg type="tx">
                        <dgm:param type="shpTxLTRAlignCh" val="l"/>
                      </dgm:alg>
                    </dgm:if>
                    <dgm:else name="Name18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  <dgm:layoutNode name="spN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layoutNode>
        </dgm:if>
        <dgm:else name="Name20">
          <dgm:layoutNode name="middl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l" for="ch" forName="parTxMid"/>
              <dgm:constr type="t" for="ch" forName="parTxMid" refType="w" fact="0.167"/>
              <dgm:constr type="w" for="ch" forName="parTxMid" refType="w"/>
              <dgm:constr type="h" for="ch" forName="parTxMid" refType="w" fact="0.7"/>
              <dgm:constr type="l" for="ch" forName="desTxMid"/>
              <dgm:constr type="b" for="ch" forName="desTxMid" refType="h"/>
              <dgm:constr type="w" for="ch" forName="desTxMid" refType="w"/>
              <dgm:constr type="h" for="ch" forName="desTxMid" refType="h" fact="0.37"/>
              <dgm:constr type="ctrX" for="ch" forName="spMid" refType="w" fact="0.5"/>
              <dgm:constr type="t" for="ch" forName="spMid"/>
              <dgm:constr type="w" for="ch" forName="spMid" refType="w" fact="0.01"/>
              <dgm:constr type="h" for="ch" forName="spMid" refType="h" fact="0.01"/>
            </dgm:constrLst>
            <dgm:layoutNode name="parTxMid" styleLbl="revTx">
              <dgm:alg type="tx"/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choose name="Name21">
              <dgm:if name="Name22" axis="ch" ptType="node" func="cnt" op="gte" val="1">
                <dgm:layoutNode name="desTxMid" styleLbl="revTx">
                  <dgm:varLst>
                    <dgm:bulletEnabled val="1"/>
                  </dgm:varLst>
                  <dgm:choose name="Name23">
                    <dgm:if name="Name24" axis="ch" ptType="node" func="cnt" op="equ" val="1">
                      <dgm:alg type="tx">
                        <dgm:param type="shpTxLTRAlignCh" val="l"/>
                      </dgm:alg>
                    </dgm:if>
                    <dgm:else name="Name25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26"/>
            </dgm:choose>
            <dgm:layoutNode name="spMid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layoutNode>
        </dgm:else>
      </dgm:choose>
      <dgm:forEach name="Name27" axis="followSib" ptType="sibTrans" cnt="1">
        <dgm:layoutNode name="chevronComposite1" styleLbl="alignImgPlace1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chevron1"/>
            <dgm:constr type="t" for="ch" forName="chevron1" refType="h" fact="0.1923"/>
            <dgm:constr type="w" for="ch" forName="chevron1" refType="w"/>
            <dgm:constr type="b" for="ch" forName="chevron1" refType="h"/>
            <dgm:constr type="l" for="ch" forName="spChevron1"/>
            <dgm:constr type="t" for="ch" forName="spChevron1"/>
            <dgm:constr type="w" for="ch" forName="spChevron1" refType="w" fact="0.01"/>
            <dgm:constr type="h" for="ch" forName="spChevron1" refType="h" fact="0.01"/>
          </dgm:constrLst>
          <dgm:layoutNode name="chevron1">
            <dgm:alg type="sp"/>
            <dgm:choose name="Name28">
              <dgm:if name="Name29" func="var" arg="dir" op="equ" val="norm">
                <dgm:shape xmlns:r="http://schemas.openxmlformats.org/officeDocument/2006/relationships" type="chevron" r:blip="">
                  <dgm:adjLst>
                    <dgm:adj idx="1" val="0.6231"/>
                  </dgm:adjLst>
                </dgm:shape>
              </dgm:if>
              <dgm:else name="Name30">
                <dgm:shape xmlns:r="http://schemas.openxmlformats.org/officeDocument/2006/relationships" rot="180" type="chevron" r:blip="">
                  <dgm:adjLst>
                    <dgm:adj idx="1" val="0.6231"/>
                  </dgm:adjLst>
                </dgm:shape>
              </dgm:else>
            </dgm:choose>
            <dgm:presOf/>
          </dgm:layoutNode>
          <dgm:layoutNode name="spChevron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  <dgm:choose name="Name31">
          <dgm:if name="Name32" axis="root ch" ptType="all node" func="cnt" op="equ" val="2">
            <dgm:layoutNode name="overlap">
              <dgm:alg type="sp"/>
              <dgm:shape xmlns:r="http://schemas.openxmlformats.org/officeDocument/2006/relationships" r:blip="">
                <dgm:adjLst/>
              </dgm:shape>
              <dgm:presOf/>
            </dgm:layoutNode>
            <dgm:layoutNode name="chevronComposite2" styleLbl="alignImgPlace1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l" for="ch" forName="chevron2"/>
                <dgm:constr type="t" for="ch" forName="chevron2" refType="h" fact="0.1923"/>
                <dgm:constr type="w" for="ch" forName="chevron2" refType="w"/>
                <dgm:constr type="b" for="ch" forName="chevron2" refType="h"/>
                <dgm:constr type="l" for="ch" forName="spChevron2"/>
                <dgm:constr type="t" for="ch" forName="spChevron2"/>
                <dgm:constr type="w" for="ch" forName="spChevron2" refType="w" fact="0.01"/>
                <dgm:constr type="h" for="ch" forName="spChevron2" refType="h" fact="0.01"/>
              </dgm:constrLst>
              <dgm:layoutNode name="chevron2">
                <dgm:alg type="sp"/>
                <dgm:choose name="Name33">
                  <dgm:if name="Name34" func="var" arg="dir" op="equ" val="norm">
                    <dgm:shape xmlns:r="http://schemas.openxmlformats.org/officeDocument/2006/relationships" type="chevron" r:blip="">
                      <dgm:adjLst>
                        <dgm:adj idx="1" val="0.6231"/>
                      </dgm:adjLst>
                    </dgm:shape>
                  </dgm:if>
                  <dgm:else name="Name35">
                    <dgm:shape xmlns:r="http://schemas.openxmlformats.org/officeDocument/2006/relationships" rot="180" type="chevron" r:blip="">
                      <dgm:adjLst>
                        <dgm:adj idx="1" val="0.6231"/>
                      </dgm:adjLst>
                    </dgm:shape>
                  </dgm:else>
                </dgm:choose>
                <dgm:presOf/>
              </dgm:layoutNode>
              <dgm:layoutNode name="spChevron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</dgm:layoutNode>
          </dgm:if>
          <dgm:else name="Name36"/>
        </dgm:choos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3">
  <dgm:title val=""/>
  <dgm:desc val=""/>
  <dgm:catLst>
    <dgm:cat type="process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 chOrder="t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dummy" refType="w"/>
      <dgm:constr type="h" for="ch" forName="dummy" refType="h"/>
      <dgm:constr type="h" for="ch" forName="dummy" refType="w" refFor="ch" refForName="dummy" op="lte" fact="0.4"/>
      <dgm:constr type="ctrX" for="ch" forName="dummy" refType="w" fact="0.5"/>
      <dgm:constr type="ctrY" for="ch" forName="dummy" refType="h" fact="0.5"/>
      <dgm:constr type="w" for="ch" forName="linH" refType="w"/>
      <dgm:constr type="h" for="ch" forName="linH" refType="h"/>
      <dgm:constr type="ctrX" for="ch" forName="linH" refType="w" fact="0.5"/>
      <dgm:constr type="ctrY" for="ch" forName="linH" refType="h" fact="0.5"/>
      <dgm:constr type="userP" for="ch" forName="linH" refType="h" refFor="ch" refForName="dummy" fact="0.25"/>
      <dgm:constr type="userT" for="des" forName="parTx" refType="w" refFor="ch" refForName="dummy" fact="0.2"/>
    </dgm:constrLst>
    <dgm:ruleLst/>
    <dgm:layoutNode name="dummy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linH">
      <dgm:choose name="Name1">
        <dgm:if name="Name2" func="var" arg="dir" op="equ" val="norm">
          <dgm:alg type="lin">
            <dgm:param type="linDir" val="fromL"/>
            <dgm:param type="nodeVertAlign" val="t"/>
          </dgm:alg>
        </dgm:if>
        <dgm:else name="Name3">
          <dgm:alg type="lin">
            <dgm:param type="linDir" val="fromR"/>
            <dgm:param type="nodeVertAlign" val="t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forName="parTx" val="65"/>
        <dgm:constr type="primFontSz" for="des" forName="desTx" refType="primFontSz" refFor="des" refForName="parTx" op="equ"/>
        <dgm:constr type="h" for="des" forName="parTx" refType="primFontSz" refFor="des" refForName="parTx"/>
        <dgm:constr type="h" for="des" forName="desTx" refType="primFontSz" refFor="des" refForName="parTx" fact="0.5"/>
        <dgm:constr type="h" for="des" forName="parTx" op="equ"/>
        <dgm:constr type="h" for="des" forName="desTx" op="equ"/>
        <dgm:constr type="h" for="ch" forName="backgroundArrow" refType="primFontSz" refFor="des" refForName="parTx" fact="2"/>
        <dgm:constr type="h" for="ch" forName="backgroundArrow" refType="h" refFor="des" refForName="parTx" op="lte" fact="2"/>
        <dgm:constr type="h" for="ch" forName="backgroundArrow" refType="h" refFor="des" refForName="parTx" op="gte" fact="2"/>
        <dgm:constr type="h" for="des" forName="spVertical1" refType="primFontSz" refFor="des" refForName="parTx" fact="0.5"/>
        <dgm:constr type="h" for="des" forName="spVertical1" refType="h" refFor="des" refForName="parTx" op="lte" fact="0.5"/>
        <dgm:constr type="h" for="des" forName="spVertical1" refType="h" refFor="des" refForName="parTx" op="gte" fact="0.5"/>
        <dgm:constr type="h" for="des" forName="spVertical2" refType="primFontSz" refFor="des" refForName="parTx" fact="0.5"/>
        <dgm:constr type="h" for="des" forName="spVertical2" refType="h" refFor="des" refForName="parTx" op="lte" fact="0.5"/>
        <dgm:constr type="h" for="des" forName="spVertical2" refType="h" refFor="des" refForName="parTx" op="gte" fact="0.5"/>
        <dgm:constr type="h" for="des" forName="spVertical3" refType="primFontSz" refFor="des" refForName="parTx" fact="-0.4"/>
        <dgm:constr type="h" for="des" forName="spVertical3" refType="h" refFor="des" refForName="parTx" op="lte" fact="-0.4"/>
        <dgm:constr type="h" for="des" forName="spVertical3" refType="h" refFor="des" refForName="parTx" op="gte" fact="-0.4"/>
        <dgm:constr type="w" for="ch" forName="backgroundArrow" refType="w"/>
        <dgm:constr type="w" for="ch" forName="negArrow" refType="w" fact="-1"/>
        <dgm:constr type="w" for="ch" forName="linV" refType="w"/>
        <dgm:constr type="w" for="ch" forName="space" refType="w" refFor="ch" refForName="linV" fact="0.2"/>
        <dgm:constr type="w" for="ch" forName="padding1" refType="w" fact="0.08"/>
        <dgm:constr type="userP"/>
        <dgm:constr type="w" for="ch" forName="padding2" refType="userP"/>
      </dgm:constrLst>
      <dgm:ruleLst>
        <dgm:rule type="w" for="ch" forName="linV" val="0" fact="NaN" max="NaN"/>
        <dgm:rule type="primFontSz" for="des" forName="parTx" val="5" fact="NaN" max="NaN"/>
      </dgm:ruleLst>
      <dgm:layoutNode name="padding1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forEach name="Name4" axis="ch" ptType="node">
        <dgm:layoutNode name="linV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spVertical1" refType="w"/>
            <dgm:constr type="w" for="ch" forName="parTx" refType="w"/>
            <dgm:constr type="w" for="ch" forName="spVertical2" refType="w"/>
            <dgm:constr type="w" for="ch" forName="spVertical3" refType="w"/>
            <dgm:constr type="w" for="ch" forName="desTx" refType="w"/>
          </dgm:constrLst>
          <dgm:ruleLst/>
          <dgm:layoutNode name="spVertical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parTx" styleLbl="revTx">
            <dgm:varLst>
              <dgm:chMax val="0"/>
              <dgm:chPref val="0"/>
              <dgm:bulletEnabled val="1"/>
            </dgm:varLst>
            <dgm:choose name="Name5">
              <dgm:if name="Name6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">
                <dgm:alg type="tx">
                  <dgm:param type="parTxLTRAlign" val="ctr"/>
                  <dgm:param type="parTxRTLAlign" val="ct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hoose name="Name8">
              <dgm:if name="Name9" func="var" arg="dir" op="equ" val="norm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if>
              <dgm:else name="Name10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else>
            </dgm:choose>
            <dgm:ruleLst>
              <dgm:rule type="h" val="INF" fact="NaN" max="NaN"/>
            </dgm:ruleLst>
          </dgm:layoutNode>
          <dgm:layoutNode name="spVertical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pVertical3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choose name="Name11">
            <dgm:if name="Name12" axis="ch" ptType="node" func="cnt" op="gte" val="1">
              <dgm:layoutNode name="desTx" styleLbl="revTx">
                <dgm:varLst>
                  <dgm:bulletEnabled val="1"/>
                </dgm:varLst>
                <dgm:alg type="tx">
                  <dgm:param type="stBulletLvl" val="1"/>
                </dgm:alg>
                <dgm:shape xmlns:r="http://schemas.openxmlformats.org/officeDocument/2006/relationships" type="rect" r:blip="">
                  <dgm:adjLst/>
                </dgm:shape>
                <dgm:presOf axis="des" ptType="node"/>
                <dgm:constrLst>
                  <dgm:constr type="tMarg"/>
                  <dgm:constr type="bMarg"/>
                  <dgm:constr type="rMarg"/>
                  <dgm:constr type="lMarg"/>
                </dgm:constrLst>
                <dgm:ruleLst>
                  <dgm:rule type="h" val="INF" fact="NaN" max="NaN"/>
                </dgm:ruleLst>
              </dgm:layoutNode>
            </dgm:if>
            <dgm:else name="Name13"/>
          </dgm:choose>
        </dgm:layoutNod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  <dgm:layoutNode name="padding2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negArrow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backgroundArrow" styleLbl="node1">
        <dgm:alg type="sp"/>
        <dgm:choose name="Name15">
          <dgm:if name="Name16" func="var" arg="dir" op="equ" val="norm">
            <dgm:shape xmlns:r="http://schemas.openxmlformats.org/officeDocument/2006/relationships" type="rightArrow" r:blip="">
              <dgm:adjLst/>
            </dgm:shape>
          </dgm:if>
          <dgm:else name="Name17">
            <dgm:shape xmlns:r="http://schemas.openxmlformats.org/officeDocument/2006/relationships" type="leftArrow" r:blip="">
              <dgm:adjLst/>
            </dgm:shape>
          </dgm:else>
        </dgm:choose>
        <dgm:presOf/>
        <dgm:constrLst/>
        <dgm:ruleLst/>
      </dgm:layoutNode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9/3/layout/RandomtoResultProcess">
  <dgm:title val=""/>
  <dgm:desc val=""/>
  <dgm:catLst>
    <dgm:cat type="process" pri="1275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Name0">
    <dgm:varLst>
      <dgm:dir/>
      <dgm:animOne val="branch"/>
      <dgm:animLvl val="lvl"/>
    </dgm:varLst>
    <dgm:choose name="Name1">
      <dgm:if name="Name2" func="var" arg="dir" op="equ" val="norm">
        <dgm:alg type="lin">
          <dgm:param type="fallback" val="2D"/>
          <dgm:param type="nodeVertAlign" val="t"/>
        </dgm:alg>
      </dgm:if>
      <dgm:else name="Name3">
        <dgm:alg type="lin">
          <dgm:param type="fallback" val="2D"/>
          <dgm:param type="nodeVertAlign" val="t"/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userH" refType="h" fact="2"/>
      <dgm:constr type="w" for="ch" forName="chaos" refType="userH" fact="0.681"/>
      <dgm:constr type="h" for="ch" forName="chaos" refType="userH"/>
      <dgm:constr type="w" for="ch" forName="middle" refType="userH" fact="0.6"/>
      <dgm:constr type="h" for="ch" forName="middle" refType="userH"/>
      <dgm:constr type="w" for="ch" forName="last" refType="userH" fact="0.6"/>
      <dgm:constr type="h" for="ch" forName="last" refType="userH"/>
      <dgm:constr type="w" for="ch" forName="chevronComposite1" refType="userH" fact="0.22"/>
      <dgm:constr type="h" for="ch" forName="chevronComposite1" refType="userH" fact="0.52"/>
      <dgm:constr type="w" for="ch" forName="chevronComposite2" refType="userH" fact="0.22"/>
      <dgm:constr type="h" for="ch" forName="chevronComposite2" refType="userH" fact="0.52"/>
      <dgm:constr type="w" for="ch" forName="overlap" refType="userH" fact="-0.04"/>
      <dgm:constr type="h" for="ch" forName="overlap" refType="userH" fact="0.06"/>
      <dgm:constr type="primFontSz" for="des" forName="parTx1" op="equ" val="65"/>
      <dgm:constr type="primFontSz" for="des" forName="parTxMid" refType="primFontSz" refFor="des" refForName="parTx1" op="equ"/>
      <dgm:constr type="primFontSz" for="des" forName="circleTx" refType="primFontSz" refFor="des" refForName="parTx1" op="equ"/>
      <dgm:constr type="primFontSz" for="des" forName="desTx1" op="equ" val="65"/>
      <dgm:constr type="primFontSz" for="des" forName="desTxMid" refType="primFontSz" refFor="des" refForName="desTx1" op="equ"/>
      <dgm:constr type="primFontSz" for="des" forName="desTxN" refType="primFontSz" refFor="des" refForName="desTx1" op="equ"/>
    </dgm:constrLst>
    <dgm:forEach name="Name4" axis="ch" ptType="node">
      <dgm:choose name="Name5">
        <dgm:if name="Name6" axis="self" ptType="node" func="pos" op="equ" val="1">
          <dgm:layoutNode name="chaos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ctrX" for="ch" forName="parTx1" refType="w" fact="0.5"/>
              <dgm:constr type="t" for="ch" forName="parTx1" refType="w" fact="0.32"/>
              <dgm:constr type="w" for="ch" forName="parTx1" refType="w" fact="0.88"/>
              <dgm:constr type="h" for="ch" forName="parTx1" refType="w" fact="0.29"/>
              <dgm:constr type="ctrX" for="ch" forName="desTx1" refType="w" fact="0.5"/>
              <dgm:constr type="b" for="ch" forName="desTx1" refType="h"/>
              <dgm:constr type="w" for="ch" forName="desTx1" refType="w" fact="0.88"/>
              <dgm:constr type="h" for="ch" forName="desTx1" refType="h" fact="0.37"/>
              <dgm:constr type="l" for="ch" forName="c1" refType="w" fact="0.05"/>
              <dgm:constr type="t" for="ch" forName="c1" refType="w" fact="0.23"/>
              <dgm:constr type="w" for="ch" forName="c1" refType="w" fact="0.07"/>
              <dgm:constr type="h" for="ch" forName="c1" refType="w" refFor="ch" refForName="c1"/>
              <dgm:constr type="l" for="ch" forName="c2" refType="w" fact="0.1"/>
              <dgm:constr type="t" for="ch" forName="c2" refType="w" fact="0.13"/>
              <dgm:constr type="w" for="ch" forName="c2" refType="w" fact="0.07"/>
              <dgm:constr type="h" for="ch" forName="c2" refType="w" refFor="ch" refForName="c2"/>
              <dgm:constr type="l" for="ch" forName="c3" refType="w" fact="0.22"/>
              <dgm:constr type="t" for="ch" forName="c3" refType="w" fact="0.15"/>
              <dgm:constr type="w" for="ch" forName="c3" refType="w" fact="0.11"/>
              <dgm:constr type="h" for="ch" forName="c3" refType="w" refFor="ch" refForName="c3"/>
              <dgm:constr type="l" for="ch" forName="c4" refType="w" fact="0.32"/>
              <dgm:constr type="t" for="ch" forName="c4" refType="w" fact="0.04"/>
              <dgm:constr type="w" for="ch" forName="c4" refType="w" fact="0.07"/>
              <dgm:constr type="h" for="ch" forName="c4" refType="w" refFor="ch" refForName="c4"/>
              <dgm:constr type="l" for="ch" forName="c5" refType="w" fact="0.45"/>
              <dgm:constr type="t" for="ch" forName="c5" refType="w" fact="0"/>
              <dgm:constr type="w" for="ch" forName="c5" refType="w" fact="0.07"/>
              <dgm:constr type="h" for="ch" forName="c5" refType="w" refFor="ch" refForName="c5"/>
              <dgm:constr type="l" for="ch" forName="c6" refType="w" fact="0.61"/>
              <dgm:constr type="t" for="ch" forName="c6" refType="w" fact="0.07"/>
              <dgm:constr type="w" for="ch" forName="c6" refType="w" fact="0.07"/>
              <dgm:constr type="h" for="ch" forName="c6" refType="w" refFor="ch" refForName="c6"/>
              <dgm:constr type="l" for="ch" forName="c7" refType="w" fact="0.71"/>
              <dgm:constr type="t" for="ch" forName="c7" refType="w" fact="0.12"/>
              <dgm:constr type="w" for="ch" forName="c7" refType="w" fact="0.11"/>
              <dgm:constr type="h" for="ch" forName="c7" refType="w" refFor="ch" refForName="c7"/>
              <dgm:constr type="l" for="ch" forName="c8" refType="w" fact="0.85"/>
              <dgm:constr type="t" for="ch" forName="c8" refType="w" fact="0.23"/>
              <dgm:constr type="w" for="ch" forName="c8" refType="w" fact="0.07"/>
              <dgm:constr type="h" for="ch" forName="c8" refType="w" refFor="ch" refForName="c8"/>
              <dgm:constr type="l" for="ch" forName="c9" refType="w" fact="0.91"/>
              <dgm:constr type="t" for="ch" forName="c9" refType="w" fact="0.34"/>
              <dgm:constr type="w" for="ch" forName="c9" refType="w" fact="0.07"/>
              <dgm:constr type="h" for="ch" forName="c9" refType="w" refFor="ch" refForName="c9"/>
              <dgm:constr type="l" for="ch" forName="c10" refType="w" fact="0.39"/>
              <dgm:constr type="t" for="ch" forName="c10" refType="w" fact="0.13"/>
              <dgm:constr type="w" for="ch" forName="c10" refType="w" fact="0.18"/>
              <dgm:constr type="h" for="ch" forName="c10" refType="w" refFor="ch" refForName="c10"/>
              <dgm:constr type="l" for="ch" forName="c11" refType="w" fact="0"/>
              <dgm:constr type="t" for="ch" forName="c11" refType="w" fact="0.51"/>
              <dgm:constr type="w" for="ch" forName="c11" refType="w" fact="0.07"/>
              <dgm:constr type="h" for="ch" forName="c11" refType="w" refFor="ch" refForName="c11"/>
              <dgm:constr type="l" for="ch" forName="c12" refType="w" fact="0.06"/>
              <dgm:constr type="t" for="ch" forName="c12" refType="w" fact="0.6"/>
              <dgm:constr type="w" for="ch" forName="c12" refType="w" fact="0.11"/>
              <dgm:constr type="h" for="ch" forName="c12" refType="w" refFor="ch" refForName="c12"/>
              <dgm:constr type="l" for="ch" forName="c13" refType="w" fact="0.21"/>
              <dgm:constr type="t" for="ch" forName="c13" refType="w" fact="0.68"/>
              <dgm:constr type="w" for="ch" forName="c13" refType="w" fact="0.16"/>
              <dgm:constr type="h" for="ch" forName="c13" refType="w" refFor="ch" refForName="c13"/>
              <dgm:constr type="l" for="ch" forName="c14" refType="w" fact="0.42"/>
              <dgm:constr type="t" for="ch" forName="c14" refType="w" fact="0.81"/>
              <dgm:constr type="w" for="ch" forName="c14" refType="w" fact="0.07"/>
              <dgm:constr type="h" for="ch" forName="c14" refType="w" refFor="ch" refForName="c14"/>
              <dgm:constr type="l" for="ch" forName="c15" refType="w" fact="0.46"/>
              <dgm:constr type="t" for="ch" forName="c15" refType="w" fact="0.68"/>
              <dgm:constr type="w" for="ch" forName="c15" refType="w" fact="0.11"/>
              <dgm:constr type="h" for="ch" forName="c15" refType="w" refFor="ch" refForName="c15"/>
              <dgm:constr type="l" for="ch" forName="c16" refType="w" fact="0.56"/>
              <dgm:constr type="t" for="ch" forName="c16" refType="w" fact="0.82"/>
              <dgm:constr type="w" for="ch" forName="c16" refType="w" fact="0.07"/>
              <dgm:constr type="h" for="ch" forName="c16" refType="w" refFor="ch" refForName="c16"/>
              <dgm:constr type="l" for="ch" forName="c17" refType="w" fact="0.65"/>
              <dgm:constr type="t" for="ch" forName="c17" refType="w" fact="0.66"/>
              <dgm:constr type="w" for="ch" forName="c17" refType="w" fact="0.16"/>
              <dgm:constr type="h" for="ch" forName="c17" refType="w" refFor="ch" refForName="c17"/>
              <dgm:constr type="l" for="ch" forName="c18" refType="w" fact="0.87"/>
              <dgm:constr type="t" for="ch" forName="c18" refType="w" fact="0.62"/>
              <dgm:constr type="w" for="ch" forName="c18" refType="w" fact="0.11"/>
              <dgm:constr type="h" for="ch" forName="c18" refType="w" refFor="ch" refForName="c18"/>
            </dgm:constrLst>
            <dgm:layoutNode name="parTx1" styleLbl="revTx">
              <dgm:alg type="tx"/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choose name="Name7">
              <dgm:if name="Name8" axis="ch" ptType="node" func="cnt" op="gte" val="1">
                <dgm:layoutNode name="desTx1" styleLbl="revTx">
                  <dgm:varLst>
                    <dgm:bulletEnabled val="1"/>
                  </dgm:varLst>
                  <dgm:choose name="Name9">
                    <dgm:if name="Name10" axis="ch" ptType="node" func="cnt" op="equ" val="1">
                      <dgm:alg type="tx">
                        <dgm:param type="shpTxLTRAlignCh" val="l"/>
                      </dgm:alg>
                    </dgm:if>
                    <dgm:else name="Name11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12"/>
            </dgm:choose>
            <dgm:layoutNode name="c1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2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3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4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5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6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7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8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9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0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1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2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3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4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5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6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7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8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layoutNode>
        </dgm:if>
        <dgm:if name="Name13" axis="self" ptType="node" func="revPos" op="equ" val="1">
          <dgm:layoutNode name="last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ctrX" for="ch" forName="circleTx" refType="w" fact="0.5"/>
              <dgm:constr type="t" for="ch" forName="circleTx" refType="w" fact="0.117"/>
              <dgm:constr type="w" for="ch" forName="circleTx" refType="h" refFor="ch" refForName="circleTx"/>
              <dgm:constr type="h" for="ch" forName="circleTx" refType="w" fact="0.85"/>
              <dgm:constr type="l" for="ch" forName="desTxN"/>
              <dgm:constr type="b" for="ch" forName="desTxN" refType="h"/>
              <dgm:constr type="w" for="ch" forName="desTxN" refType="w"/>
              <dgm:constr type="h" for="ch" forName="desTxN" refType="h" fact="0.37"/>
              <dgm:constr type="ctrX" for="ch" forName="spN" refType="w" fact="0.5"/>
              <dgm:constr type="t" for="ch" forName="spN"/>
              <dgm:constr type="w" for="ch" forName="spN" refType="w" fact="0.93"/>
              <dgm:constr type="h" for="ch" forName="spN" refType="h" fact="0.01"/>
            </dgm:constrLst>
            <dgm:layoutNode name="circleTx" styleLbl="node1">
              <dgm:alg type="tx"/>
              <dgm:shape xmlns:r="http://schemas.openxmlformats.org/officeDocument/2006/relationships" type="ellipse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  <dgm:choose name="Name14">
              <dgm:if name="Name15" axis="ch" ptType="node" func="cnt" op="gte" val="1">
                <dgm:layoutNode name="desTxN" styleLbl="revTx">
                  <dgm:varLst>
                    <dgm:bulletEnabled val="1"/>
                  </dgm:varLst>
                  <dgm:choose name="Name16">
                    <dgm:if name="Name17" axis="ch" ptType="node" func="cnt" op="equ" val="1">
                      <dgm:alg type="tx">
                        <dgm:param type="shpTxLTRAlignCh" val="l"/>
                      </dgm:alg>
                    </dgm:if>
                    <dgm:else name="Name18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  <dgm:layoutNode name="spN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layoutNode>
        </dgm:if>
        <dgm:else name="Name20">
          <dgm:layoutNode name="middl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l" for="ch" forName="parTxMid"/>
              <dgm:constr type="t" for="ch" forName="parTxMid" refType="w" fact="0.167"/>
              <dgm:constr type="w" for="ch" forName="parTxMid" refType="w"/>
              <dgm:constr type="h" for="ch" forName="parTxMid" refType="w" fact="0.7"/>
              <dgm:constr type="l" for="ch" forName="desTxMid"/>
              <dgm:constr type="b" for="ch" forName="desTxMid" refType="h"/>
              <dgm:constr type="w" for="ch" forName="desTxMid" refType="w"/>
              <dgm:constr type="h" for="ch" forName="desTxMid" refType="h" fact="0.37"/>
              <dgm:constr type="ctrX" for="ch" forName="spMid" refType="w" fact="0.5"/>
              <dgm:constr type="t" for="ch" forName="spMid"/>
              <dgm:constr type="w" for="ch" forName="spMid" refType="w" fact="0.01"/>
              <dgm:constr type="h" for="ch" forName="spMid" refType="h" fact="0.01"/>
            </dgm:constrLst>
            <dgm:layoutNode name="parTxMid" styleLbl="revTx">
              <dgm:alg type="tx"/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choose name="Name21">
              <dgm:if name="Name22" axis="ch" ptType="node" func="cnt" op="gte" val="1">
                <dgm:layoutNode name="desTxMid" styleLbl="revTx">
                  <dgm:varLst>
                    <dgm:bulletEnabled val="1"/>
                  </dgm:varLst>
                  <dgm:choose name="Name23">
                    <dgm:if name="Name24" axis="ch" ptType="node" func="cnt" op="equ" val="1">
                      <dgm:alg type="tx">
                        <dgm:param type="shpTxLTRAlignCh" val="l"/>
                      </dgm:alg>
                    </dgm:if>
                    <dgm:else name="Name25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26"/>
            </dgm:choose>
            <dgm:layoutNode name="spMid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layoutNode>
        </dgm:else>
      </dgm:choose>
      <dgm:forEach name="Name27" axis="followSib" ptType="sibTrans" cnt="1">
        <dgm:layoutNode name="chevronComposite1" styleLbl="alignImgPlace1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chevron1"/>
            <dgm:constr type="t" for="ch" forName="chevron1" refType="h" fact="0.1923"/>
            <dgm:constr type="w" for="ch" forName="chevron1" refType="w"/>
            <dgm:constr type="b" for="ch" forName="chevron1" refType="h"/>
            <dgm:constr type="l" for="ch" forName="spChevron1"/>
            <dgm:constr type="t" for="ch" forName="spChevron1"/>
            <dgm:constr type="w" for="ch" forName="spChevron1" refType="w" fact="0.01"/>
            <dgm:constr type="h" for="ch" forName="spChevron1" refType="h" fact="0.01"/>
          </dgm:constrLst>
          <dgm:layoutNode name="chevron1">
            <dgm:alg type="sp"/>
            <dgm:choose name="Name28">
              <dgm:if name="Name29" func="var" arg="dir" op="equ" val="norm">
                <dgm:shape xmlns:r="http://schemas.openxmlformats.org/officeDocument/2006/relationships" type="chevron" r:blip="">
                  <dgm:adjLst>
                    <dgm:adj idx="1" val="0.6231"/>
                  </dgm:adjLst>
                </dgm:shape>
              </dgm:if>
              <dgm:else name="Name30">
                <dgm:shape xmlns:r="http://schemas.openxmlformats.org/officeDocument/2006/relationships" rot="180" type="chevron" r:blip="">
                  <dgm:adjLst>
                    <dgm:adj idx="1" val="0.6231"/>
                  </dgm:adjLst>
                </dgm:shape>
              </dgm:else>
            </dgm:choose>
            <dgm:presOf/>
          </dgm:layoutNode>
          <dgm:layoutNode name="spChevron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  <dgm:choose name="Name31">
          <dgm:if name="Name32" axis="root ch" ptType="all node" func="cnt" op="equ" val="2">
            <dgm:layoutNode name="overlap">
              <dgm:alg type="sp"/>
              <dgm:shape xmlns:r="http://schemas.openxmlformats.org/officeDocument/2006/relationships" r:blip="">
                <dgm:adjLst/>
              </dgm:shape>
              <dgm:presOf/>
            </dgm:layoutNode>
            <dgm:layoutNode name="chevronComposite2" styleLbl="alignImgPlace1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l" for="ch" forName="chevron2"/>
                <dgm:constr type="t" for="ch" forName="chevron2" refType="h" fact="0.1923"/>
                <dgm:constr type="w" for="ch" forName="chevron2" refType="w"/>
                <dgm:constr type="b" for="ch" forName="chevron2" refType="h"/>
                <dgm:constr type="l" for="ch" forName="spChevron2"/>
                <dgm:constr type="t" for="ch" forName="spChevron2"/>
                <dgm:constr type="w" for="ch" forName="spChevron2" refType="w" fact="0.01"/>
                <dgm:constr type="h" for="ch" forName="spChevron2" refType="h" fact="0.01"/>
              </dgm:constrLst>
              <dgm:layoutNode name="chevron2">
                <dgm:alg type="sp"/>
                <dgm:choose name="Name33">
                  <dgm:if name="Name34" func="var" arg="dir" op="equ" val="norm">
                    <dgm:shape xmlns:r="http://schemas.openxmlformats.org/officeDocument/2006/relationships" type="chevron" r:blip="">
                      <dgm:adjLst>
                        <dgm:adj idx="1" val="0.6231"/>
                      </dgm:adjLst>
                    </dgm:shape>
                  </dgm:if>
                  <dgm:else name="Name35">
                    <dgm:shape xmlns:r="http://schemas.openxmlformats.org/officeDocument/2006/relationships" rot="180" type="chevron" r:blip="">
                      <dgm:adjLst>
                        <dgm:adj idx="1" val="0.6231"/>
                      </dgm:adjLst>
                    </dgm:shape>
                  </dgm:else>
                </dgm:choose>
                <dgm:presOf/>
              </dgm:layoutNode>
              <dgm:layoutNode name="spChevron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</dgm:layoutNode>
          </dgm:if>
          <dgm:else name="Name36"/>
        </dgm:choos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Process3">
  <dgm:title val=""/>
  <dgm:desc val=""/>
  <dgm:catLst>
    <dgm:cat type="process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 chOrder="t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dummy" refType="w"/>
      <dgm:constr type="h" for="ch" forName="dummy" refType="h"/>
      <dgm:constr type="h" for="ch" forName="dummy" refType="w" refFor="ch" refForName="dummy" op="lte" fact="0.4"/>
      <dgm:constr type="ctrX" for="ch" forName="dummy" refType="w" fact="0.5"/>
      <dgm:constr type="ctrY" for="ch" forName="dummy" refType="h" fact="0.5"/>
      <dgm:constr type="w" for="ch" forName="linH" refType="w"/>
      <dgm:constr type="h" for="ch" forName="linH" refType="h"/>
      <dgm:constr type="ctrX" for="ch" forName="linH" refType="w" fact="0.5"/>
      <dgm:constr type="ctrY" for="ch" forName="linH" refType="h" fact="0.5"/>
      <dgm:constr type="userP" for="ch" forName="linH" refType="h" refFor="ch" refForName="dummy" fact="0.25"/>
      <dgm:constr type="userT" for="des" forName="parTx" refType="w" refFor="ch" refForName="dummy" fact="0.2"/>
    </dgm:constrLst>
    <dgm:ruleLst/>
    <dgm:layoutNode name="dummy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linH">
      <dgm:choose name="Name1">
        <dgm:if name="Name2" func="var" arg="dir" op="equ" val="norm">
          <dgm:alg type="lin">
            <dgm:param type="linDir" val="fromL"/>
            <dgm:param type="nodeVertAlign" val="t"/>
          </dgm:alg>
        </dgm:if>
        <dgm:else name="Name3">
          <dgm:alg type="lin">
            <dgm:param type="linDir" val="fromR"/>
            <dgm:param type="nodeVertAlign" val="t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forName="parTx" val="65"/>
        <dgm:constr type="primFontSz" for="des" forName="desTx" refType="primFontSz" refFor="des" refForName="parTx" op="equ"/>
        <dgm:constr type="h" for="des" forName="parTx" refType="primFontSz" refFor="des" refForName="parTx"/>
        <dgm:constr type="h" for="des" forName="desTx" refType="primFontSz" refFor="des" refForName="parTx" fact="0.5"/>
        <dgm:constr type="h" for="des" forName="parTx" op="equ"/>
        <dgm:constr type="h" for="des" forName="desTx" op="equ"/>
        <dgm:constr type="h" for="ch" forName="backgroundArrow" refType="primFontSz" refFor="des" refForName="parTx" fact="2"/>
        <dgm:constr type="h" for="ch" forName="backgroundArrow" refType="h" refFor="des" refForName="parTx" op="lte" fact="2"/>
        <dgm:constr type="h" for="ch" forName="backgroundArrow" refType="h" refFor="des" refForName="parTx" op="gte" fact="2"/>
        <dgm:constr type="h" for="des" forName="spVertical1" refType="primFontSz" refFor="des" refForName="parTx" fact="0.5"/>
        <dgm:constr type="h" for="des" forName="spVertical1" refType="h" refFor="des" refForName="parTx" op="lte" fact="0.5"/>
        <dgm:constr type="h" for="des" forName="spVertical1" refType="h" refFor="des" refForName="parTx" op="gte" fact="0.5"/>
        <dgm:constr type="h" for="des" forName="spVertical2" refType="primFontSz" refFor="des" refForName="parTx" fact="0.5"/>
        <dgm:constr type="h" for="des" forName="spVertical2" refType="h" refFor="des" refForName="parTx" op="lte" fact="0.5"/>
        <dgm:constr type="h" for="des" forName="spVertical2" refType="h" refFor="des" refForName="parTx" op="gte" fact="0.5"/>
        <dgm:constr type="h" for="des" forName="spVertical3" refType="primFontSz" refFor="des" refForName="parTx" fact="-0.4"/>
        <dgm:constr type="h" for="des" forName="spVertical3" refType="h" refFor="des" refForName="parTx" op="lte" fact="-0.4"/>
        <dgm:constr type="h" for="des" forName="spVertical3" refType="h" refFor="des" refForName="parTx" op="gte" fact="-0.4"/>
        <dgm:constr type="w" for="ch" forName="backgroundArrow" refType="w"/>
        <dgm:constr type="w" for="ch" forName="negArrow" refType="w" fact="-1"/>
        <dgm:constr type="w" for="ch" forName="linV" refType="w"/>
        <dgm:constr type="w" for="ch" forName="space" refType="w" refFor="ch" refForName="linV" fact="0.2"/>
        <dgm:constr type="w" for="ch" forName="padding1" refType="w" fact="0.08"/>
        <dgm:constr type="userP"/>
        <dgm:constr type="w" for="ch" forName="padding2" refType="userP"/>
      </dgm:constrLst>
      <dgm:ruleLst>
        <dgm:rule type="w" for="ch" forName="linV" val="0" fact="NaN" max="NaN"/>
        <dgm:rule type="primFontSz" for="des" forName="parTx" val="5" fact="NaN" max="NaN"/>
      </dgm:ruleLst>
      <dgm:layoutNode name="padding1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forEach name="Name4" axis="ch" ptType="node">
        <dgm:layoutNode name="linV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spVertical1" refType="w"/>
            <dgm:constr type="w" for="ch" forName="parTx" refType="w"/>
            <dgm:constr type="w" for="ch" forName="spVertical2" refType="w"/>
            <dgm:constr type="w" for="ch" forName="spVertical3" refType="w"/>
            <dgm:constr type="w" for="ch" forName="desTx" refType="w"/>
          </dgm:constrLst>
          <dgm:ruleLst/>
          <dgm:layoutNode name="spVertical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parTx" styleLbl="revTx">
            <dgm:varLst>
              <dgm:chMax val="0"/>
              <dgm:chPref val="0"/>
              <dgm:bulletEnabled val="1"/>
            </dgm:varLst>
            <dgm:choose name="Name5">
              <dgm:if name="Name6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">
                <dgm:alg type="tx">
                  <dgm:param type="parTxLTRAlign" val="ctr"/>
                  <dgm:param type="parTxRTLAlign" val="ct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hoose name="Name8">
              <dgm:if name="Name9" func="var" arg="dir" op="equ" val="norm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if>
              <dgm:else name="Name10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else>
            </dgm:choose>
            <dgm:ruleLst>
              <dgm:rule type="h" val="INF" fact="NaN" max="NaN"/>
            </dgm:ruleLst>
          </dgm:layoutNode>
          <dgm:layoutNode name="spVertical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pVertical3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choose name="Name11">
            <dgm:if name="Name12" axis="ch" ptType="node" func="cnt" op="gte" val="1">
              <dgm:layoutNode name="desTx" styleLbl="revTx">
                <dgm:varLst>
                  <dgm:bulletEnabled val="1"/>
                </dgm:varLst>
                <dgm:alg type="tx">
                  <dgm:param type="stBulletLvl" val="1"/>
                </dgm:alg>
                <dgm:shape xmlns:r="http://schemas.openxmlformats.org/officeDocument/2006/relationships" type="rect" r:blip="">
                  <dgm:adjLst/>
                </dgm:shape>
                <dgm:presOf axis="des" ptType="node"/>
                <dgm:constrLst>
                  <dgm:constr type="tMarg"/>
                  <dgm:constr type="bMarg"/>
                  <dgm:constr type="rMarg"/>
                  <dgm:constr type="lMarg"/>
                </dgm:constrLst>
                <dgm:ruleLst>
                  <dgm:rule type="h" val="INF" fact="NaN" max="NaN"/>
                </dgm:ruleLst>
              </dgm:layoutNode>
            </dgm:if>
            <dgm:else name="Name13"/>
          </dgm:choose>
        </dgm:layoutNod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  <dgm:layoutNode name="padding2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negArrow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backgroundArrow" styleLbl="node1">
        <dgm:alg type="sp"/>
        <dgm:choose name="Name15">
          <dgm:if name="Name16" func="var" arg="dir" op="equ" val="norm">
            <dgm:shape xmlns:r="http://schemas.openxmlformats.org/officeDocument/2006/relationships" type="rightArrow" r:blip="">
              <dgm:adjLst/>
            </dgm:shape>
          </dgm:if>
          <dgm:else name="Name17">
            <dgm:shape xmlns:r="http://schemas.openxmlformats.org/officeDocument/2006/relationships" type="leftArrow" r:blip="">
              <dgm:adjLst/>
            </dgm:shape>
          </dgm:else>
        </dgm:choose>
        <dgm:presOf/>
        <dgm:constrLst/>
        <dgm:ruleLst/>
      </dgm:layoutNode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65114B-29F6-441F-99A3-B12BA748D41F}" type="datetimeFigureOut">
              <a:rPr lang="pt-PT" smtClean="0"/>
              <a:t>18/11/2019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017D87-6C39-4834-96CE-5BE6B2D6856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640417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D3A515-1612-459D-9F90-A4043C367304}" type="slidenum">
              <a:rPr lang="pt-PT" smtClean="0"/>
              <a:pPr/>
              <a:t>7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09597395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4D3A515-1612-459D-9F90-A4043C367304}" type="slidenum">
              <a:rPr kumimoji="0" lang="pt-P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pt-P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8855321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Marcador de Posição da Imagem do Diapositivo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Marcador de Posição de Nota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PT" altLang="pt-PT" smtClean="0"/>
          </a:p>
        </p:txBody>
      </p:sp>
      <p:sp>
        <p:nvSpPr>
          <p:cNvPr id="35844" name="Marcador de Posição do Número do Diapositivo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87107B58-C040-4361-969E-E8262894709A}" type="slidenum">
              <a:rPr lang="pt-PT" altLang="pt-PT" smtClean="0"/>
              <a:pPr/>
              <a:t>20</a:t>
            </a:fld>
            <a:endParaRPr lang="pt-PT" altLang="pt-PT" smtClean="0"/>
          </a:p>
        </p:txBody>
      </p:sp>
    </p:spTree>
    <p:extLst>
      <p:ext uri="{BB962C8B-B14F-4D97-AF65-F5344CB8AC3E}">
        <p14:creationId xmlns:p14="http://schemas.microsoft.com/office/powerpoint/2010/main" val="360575493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Marcador de Posição da Imagem do Diapositivo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Marcador de Posição de Nota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t-PT" altLang="pt-PT" smtClean="0"/>
              <a:t>Artigo 25.º da Lei 38/2004</a:t>
            </a:r>
          </a:p>
          <a:p>
            <a:r>
              <a:rPr lang="pt-PT" altLang="pt-PT" smtClean="0"/>
              <a:t>Habilitação e reabilitação</a:t>
            </a:r>
          </a:p>
          <a:p>
            <a:r>
              <a:rPr lang="pt-PT" altLang="pt-PT" smtClean="0"/>
              <a:t>A habilitação e a reabilitação são constituídas pelas medidas, nomeadamente nos domínios do emprego, trabalho e formação, consumo, segurança social, saúde, habitação e urbanismo, transportes, educação e ensino, cultura e ciência, sistema fiscal, desporto e tempos livres, que tenham em vista a aprendizagem e o desenvolvimento de aptidões, a autonomia e a qualidade de vida da pessoa com deficiência.</a:t>
            </a:r>
          </a:p>
        </p:txBody>
      </p:sp>
      <p:sp>
        <p:nvSpPr>
          <p:cNvPr id="36868" name="Marcador de Posição do Número do Diapositivo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55BB000B-1BCA-41CD-8D05-AF959C309E3C}" type="slidenum">
              <a:rPr lang="pt-PT" altLang="pt-PT" smtClean="0"/>
              <a:pPr/>
              <a:t>21</a:t>
            </a:fld>
            <a:endParaRPr lang="pt-PT" altLang="pt-PT" smtClean="0"/>
          </a:p>
        </p:txBody>
      </p:sp>
    </p:spTree>
    <p:extLst>
      <p:ext uri="{BB962C8B-B14F-4D97-AF65-F5344CB8AC3E}">
        <p14:creationId xmlns:p14="http://schemas.microsoft.com/office/powerpoint/2010/main" val="321538852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Marcador de Posição da Imagem do Diapositivo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Marcador de Posição de Nota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t-PT" altLang="pt-PT" smtClean="0"/>
              <a:t>De acordo com o regulamento do financiamento a projetos cada ONGPD pode ter 3 projetos</a:t>
            </a:r>
          </a:p>
          <a:p>
            <a:r>
              <a:rPr lang="pt-PT" altLang="pt-PT" smtClean="0"/>
              <a:t>O limite de duração previsto no regulamento é de 12 meses.</a:t>
            </a:r>
          </a:p>
          <a:p>
            <a:r>
              <a:rPr lang="pt-PT" altLang="pt-PT" smtClean="0"/>
              <a:t>Chamar atenção aos valores apresentados pela Carmo</a:t>
            </a:r>
          </a:p>
        </p:txBody>
      </p:sp>
      <p:sp>
        <p:nvSpPr>
          <p:cNvPr id="38916" name="Marcador de Posição do Número do Diapositivo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0885621A-71BD-4B78-AA07-178476E23E62}" type="slidenum">
              <a:rPr lang="pt-PT" altLang="pt-PT" smtClean="0"/>
              <a:pPr/>
              <a:t>27</a:t>
            </a:fld>
            <a:endParaRPr lang="pt-PT" altLang="pt-PT" smtClean="0"/>
          </a:p>
        </p:txBody>
      </p:sp>
    </p:spTree>
    <p:extLst>
      <p:ext uri="{BB962C8B-B14F-4D97-AF65-F5344CB8AC3E}">
        <p14:creationId xmlns:p14="http://schemas.microsoft.com/office/powerpoint/2010/main" val="370484019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Marcador de Posição da Imagem do Diapositivo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9" name="Marcador de Posição de Nota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PT" altLang="pt-PT" dirty="0" smtClean="0"/>
          </a:p>
        </p:txBody>
      </p:sp>
      <p:sp>
        <p:nvSpPr>
          <p:cNvPr id="39940" name="Marcador de Posição do Número do Diapositivo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275E6D0B-28C9-4BA4-9194-E2C088E3837A}" type="slidenum">
              <a:rPr lang="pt-PT" altLang="pt-PT" smtClean="0"/>
              <a:pPr/>
              <a:t>28</a:t>
            </a:fld>
            <a:endParaRPr lang="pt-PT" altLang="pt-PT" smtClean="0"/>
          </a:p>
        </p:txBody>
      </p:sp>
    </p:spTree>
    <p:extLst>
      <p:ext uri="{BB962C8B-B14F-4D97-AF65-F5344CB8AC3E}">
        <p14:creationId xmlns:p14="http://schemas.microsoft.com/office/powerpoint/2010/main" val="129886819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PT" dirty="0"/>
              <a:t>TRABALHO REALIZADO ANTES DA VISITA DE ANÁLISE</a:t>
            </a:r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D3A515-1612-459D-9F90-A4043C367304}" type="slidenum">
              <a:rPr lang="pt-PT" smtClean="0"/>
              <a:pPr/>
              <a:t>66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38590817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D3A515-1612-459D-9F90-A4043C367304}" type="slidenum">
              <a:rPr lang="pt-PT" smtClean="0"/>
              <a:pPr/>
              <a:t>67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19358673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D3A515-1612-459D-9F90-A4043C367304}" type="slidenum">
              <a:rPr lang="pt-PT" smtClean="0"/>
              <a:pPr/>
              <a:t>68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9278181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 algn="l">
              <a:buFontTx/>
              <a:buChar char="-"/>
            </a:pPr>
            <a:r>
              <a:rPr lang="pt-PT" dirty="0"/>
              <a:t>A DESPESA TEM QUE FAZER SENTIDO DENTRO DO PROJETO, ESTAR ADEQUADA ÀS ATIVIVDADES DESENVIOLVIDAS;</a:t>
            </a:r>
          </a:p>
          <a:p>
            <a:pPr marL="171450" indent="-171450" algn="l">
              <a:buFontTx/>
              <a:buChar char="-"/>
            </a:pPr>
            <a:r>
              <a:rPr lang="pt-PT" b="1" dirty="0"/>
              <a:t>RAZOABILIDADE DA DESPESA – EXEMPLO</a:t>
            </a:r>
            <a:r>
              <a:rPr lang="pt-PT" b="0" dirty="0"/>
              <a:t>:  33% DE UMA DESPESA DE FUNCIONAMENTO ATE PODE PARECER QUE FAZ SENTIDO DENTRO DE UM PROJETO, MAS SE A ONG TIVER TRÊS PROJETOS E REPETIR A %, JÁ DEIXA DE FAZER, PORQUE A DESPESA FICA IMPUTADA A 100% AO FINANCIAMENTO DO INR, O QUE SÓ FARIA SENTIDO SE A ONG NÃO TIVESSE MAIS NENHUMA ATIVIDADE DURANTE O ANO EM CAUSA.</a:t>
            </a:r>
          </a:p>
          <a:p>
            <a:pPr marL="171450" indent="-171450" algn="l">
              <a:buFontTx/>
              <a:buChar char="-"/>
            </a:pPr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D3A515-1612-459D-9F90-A4043C367304}" type="slidenum">
              <a:rPr lang="pt-PT" smtClean="0"/>
              <a:pPr/>
              <a:t>69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9548256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PT" dirty="0"/>
              <a:t>- PREENCHIMENTO CORRETO DE TODOS OS ITENS DO CARIMBO, COLOCADO DE FORMA A INUTILIZAR O DOCUMENTO,  (ROSTO DO DOCUMENTO)MAS NÃO ESCONDENDO NENHUM DOS REGISTOS IMPORTANTES: DATA, VALOR , VALOR TOTAL, CONTRIBUINTES, ETC..</a:t>
            </a:r>
          </a:p>
          <a:p>
            <a:r>
              <a:rPr lang="pt-PT" dirty="0"/>
              <a:t>- SE A  MESMA DESPESA FOR PARTILHADAS POR MAIS DO QUE UM PROJETO, DEVE TER TANTOS CARIMBOS QUANTAS AS IMPUTAÇÕES A REALIZAR</a:t>
            </a:r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D3A515-1612-459D-9F90-A4043C367304}" type="slidenum">
              <a:rPr lang="pt-PT" smtClean="0"/>
              <a:pPr/>
              <a:t>70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497080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D3A515-1612-459D-9F90-A4043C367304}" type="slidenum">
              <a:rPr lang="pt-PT" smtClean="0"/>
              <a:pPr/>
              <a:t>8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68826404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D3A515-1612-459D-9F90-A4043C367304}" type="slidenum">
              <a:rPr lang="pt-PT" smtClean="0"/>
              <a:pPr/>
              <a:t>71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7144886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D3A515-1612-459D-9F90-A4043C367304}" type="slidenum">
              <a:rPr lang="pt-PT" smtClean="0"/>
              <a:pPr/>
              <a:t>72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67829007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1200" dirty="0">
                <a:solidFill>
                  <a:srgbClr val="FF0000"/>
                </a:solidFill>
              </a:rPr>
              <a:t>Justificar critérios de imputação;</a:t>
            </a:r>
          </a:p>
          <a:p>
            <a:r>
              <a:rPr lang="pt-PT" dirty="0"/>
              <a:t>As </a:t>
            </a:r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D3A515-1612-459D-9F90-A4043C367304}" type="slidenum">
              <a:rPr lang="pt-PT" smtClean="0"/>
              <a:pPr/>
              <a:t>73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355934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D3A515-1612-459D-9F90-A4043C367304}" type="slidenum">
              <a:rPr lang="pt-PT" smtClean="0"/>
              <a:pPr/>
              <a:t>87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154289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D3A515-1612-459D-9F90-A4043C367304}" type="slidenum">
              <a:rPr lang="pt-PT" smtClean="0"/>
              <a:pPr/>
              <a:t>9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003696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D3A515-1612-459D-9F90-A4043C367304}" type="slidenum">
              <a:rPr lang="pt-PT" smtClean="0"/>
              <a:pPr/>
              <a:t>10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168253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D3A515-1612-459D-9F90-A4043C367304}" type="slidenum">
              <a:rPr lang="pt-PT" smtClean="0"/>
              <a:pPr/>
              <a:t>11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3530010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 sz="1600" b="1" dirty="0">
              <a:solidFill>
                <a:srgbClr val="FF0000"/>
              </a:solidFill>
            </a:endParaRPr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D3A515-1612-459D-9F90-A4043C367304}" type="slidenum">
              <a:rPr lang="pt-PT" smtClean="0"/>
              <a:pPr/>
              <a:t>12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3053163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4D3A515-1612-459D-9F90-A4043C367304}" type="slidenum">
              <a:rPr kumimoji="0" lang="pt-P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pt-P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030707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4D3A515-1612-459D-9F90-A4043C367304}" type="slidenum">
              <a:rPr kumimoji="0" lang="pt-P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pt-P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1848876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4D3A515-1612-459D-9F90-A4043C367304}" type="slidenum">
              <a:rPr kumimoji="0" lang="pt-P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pt-P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50329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B8BDB-DB80-4F35-8972-D6DCECAAE50E}" type="datetimeFigureOut">
              <a:rPr lang="pt-PT" smtClean="0"/>
              <a:pPr/>
              <a:t>18/11/2019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DB498-8099-4305-803A-E3CE8D94029E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278893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B8BDB-DB80-4F35-8972-D6DCECAAE50E}" type="datetimeFigureOut">
              <a:rPr lang="pt-PT" smtClean="0"/>
              <a:pPr/>
              <a:t>18/11/2019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DB498-8099-4305-803A-E3CE8D94029E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58035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B8BDB-DB80-4F35-8972-D6DCECAAE50E}" type="datetimeFigureOut">
              <a:rPr lang="pt-PT" smtClean="0"/>
              <a:pPr/>
              <a:t>18/11/2019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DB498-8099-4305-803A-E3CE8D94029E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35444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B8BDB-DB80-4F35-8972-D6DCECAAE50E}" type="datetimeFigureOut">
              <a:rPr lang="pt-PT" smtClean="0"/>
              <a:pPr/>
              <a:t>18/11/2019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DB498-8099-4305-803A-E3CE8D94029E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757887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B8BDB-DB80-4F35-8972-D6DCECAAE50E}" type="datetimeFigureOut">
              <a:rPr lang="pt-PT" smtClean="0"/>
              <a:pPr/>
              <a:t>18/11/2019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DB498-8099-4305-803A-E3CE8D94029E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43384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B8BDB-DB80-4F35-8972-D6DCECAAE50E}" type="datetimeFigureOut">
              <a:rPr lang="pt-PT" smtClean="0"/>
              <a:pPr/>
              <a:t>18/11/2019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DB498-8099-4305-803A-E3CE8D94029E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331302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B8BDB-DB80-4F35-8972-D6DCECAAE50E}" type="datetimeFigureOut">
              <a:rPr lang="pt-PT" smtClean="0"/>
              <a:pPr/>
              <a:t>18/11/2019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DB498-8099-4305-803A-E3CE8D94029E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467378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B8BDB-DB80-4F35-8972-D6DCECAAE50E}" type="datetimeFigureOut">
              <a:rPr lang="pt-PT" smtClean="0"/>
              <a:pPr/>
              <a:t>18/11/2019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DB498-8099-4305-803A-E3CE8D94029E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58951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B8BDB-DB80-4F35-8972-D6DCECAAE50E}" type="datetimeFigureOut">
              <a:rPr lang="pt-PT" smtClean="0"/>
              <a:pPr/>
              <a:t>18/11/2019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DB498-8099-4305-803A-E3CE8D94029E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57860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B8BDB-DB80-4F35-8972-D6DCECAAE50E}" type="datetimeFigureOut">
              <a:rPr lang="pt-PT" smtClean="0"/>
              <a:pPr/>
              <a:t>18/11/2019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DB498-8099-4305-803A-E3CE8D94029E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612601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B8BDB-DB80-4F35-8972-D6DCECAAE50E}" type="datetimeFigureOut">
              <a:rPr lang="pt-PT" smtClean="0"/>
              <a:pPr/>
              <a:t>18/11/2019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DB498-8099-4305-803A-E3CE8D94029E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909035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FB8BDB-DB80-4F35-8972-D6DCECAAE50E}" type="datetimeFigureOut">
              <a:rPr lang="pt-PT" smtClean="0"/>
              <a:pPr/>
              <a:t>18/11/2019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BDB498-8099-4305-803A-E3CE8D94029E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98310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13" Type="http://schemas.microsoft.com/office/2007/relationships/diagramDrawing" Target="../diagrams/drawing3.xml"/><Relationship Id="rId18" Type="http://schemas.microsoft.com/office/2007/relationships/diagramDrawing" Target="../diagrams/drawing4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2.xml"/><Relationship Id="rId12" Type="http://schemas.openxmlformats.org/officeDocument/2006/relationships/diagramColors" Target="../diagrams/colors3.xml"/><Relationship Id="rId17" Type="http://schemas.openxmlformats.org/officeDocument/2006/relationships/diagramColors" Target="../diagrams/colors4.xml"/><Relationship Id="rId2" Type="http://schemas.openxmlformats.org/officeDocument/2006/relationships/notesSlide" Target="../notesSlides/notesSlide9.xml"/><Relationship Id="rId16" Type="http://schemas.openxmlformats.org/officeDocument/2006/relationships/diagramQuickStyle" Target="../diagrams/quickStyle4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2.xml"/><Relationship Id="rId11" Type="http://schemas.openxmlformats.org/officeDocument/2006/relationships/diagramQuickStyle" Target="../diagrams/quickStyle3.xml"/><Relationship Id="rId5" Type="http://schemas.openxmlformats.org/officeDocument/2006/relationships/diagramLayout" Target="../diagrams/layout2.xml"/><Relationship Id="rId15" Type="http://schemas.openxmlformats.org/officeDocument/2006/relationships/diagramLayout" Target="../diagrams/layout4.xml"/><Relationship Id="rId10" Type="http://schemas.openxmlformats.org/officeDocument/2006/relationships/diagramLayout" Target="../diagrams/layout3.xml"/><Relationship Id="rId19" Type="http://schemas.openxmlformats.org/officeDocument/2006/relationships/hyperlink" Target="mailto:INR-Projetos2020@inr.mtsss.pt" TargetMode="External"/><Relationship Id="rId4" Type="http://schemas.openxmlformats.org/officeDocument/2006/relationships/diagramData" Target="../diagrams/data2.xml"/><Relationship Id="rId9" Type="http://schemas.openxmlformats.org/officeDocument/2006/relationships/diagramData" Target="../diagrams/data3.xml"/><Relationship Id="rId14" Type="http://schemas.openxmlformats.org/officeDocument/2006/relationships/diagramData" Target="../diagrams/data4.xml"/></Relationships>
</file>

<file path=ppt/slides/_rels/slide1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.xml"/><Relationship Id="rId13" Type="http://schemas.microsoft.com/office/2007/relationships/diagramDrawing" Target="../diagrams/drawing6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5.xml"/><Relationship Id="rId12" Type="http://schemas.openxmlformats.org/officeDocument/2006/relationships/diagramColors" Target="../diagrams/colors6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5.xml"/><Relationship Id="rId11" Type="http://schemas.openxmlformats.org/officeDocument/2006/relationships/diagramQuickStyle" Target="../diagrams/quickStyle6.xml"/><Relationship Id="rId5" Type="http://schemas.openxmlformats.org/officeDocument/2006/relationships/diagramLayout" Target="../diagrams/layout5.xml"/><Relationship Id="rId10" Type="http://schemas.openxmlformats.org/officeDocument/2006/relationships/diagramLayout" Target="../diagrams/layout6.xml"/><Relationship Id="rId4" Type="http://schemas.openxmlformats.org/officeDocument/2006/relationships/diagramData" Target="../diagrams/data5.xml"/><Relationship Id="rId9" Type="http://schemas.openxmlformats.org/officeDocument/2006/relationships/diagramData" Target="../diagrams/data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hyperlink" Target="file:///\\LSB2C0BDC\fs\shared\UCGP\Programa%202019\4%20Modelos%20de%20Relat&#243;rio\Projetos\Modelo%20anexo%201%20-%20PF2019.xls" TargetMode="External"/><Relationship Id="rId2" Type="http://schemas.openxmlformats.org/officeDocument/2006/relationships/hyperlink" Target="file:///\\LSB2C0BDC\fs\shared\UCGP\Programa%202019\4%20Modelos%20de%20Relat&#243;rio\Projetos\Modelo%20Relat&#243;rioFinalExecu&#231;&#227;o%20-%20PF2019.doc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file:///\\LSB2C0BDC\fs\shared\UCGP\FUNCIONAMENTO\FUNCIONAMENTO%202020\1_Formul&#225;rio%20de%20candidatura_Aprovado.xlsx" TargetMode="External"/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3" Type="http://schemas.openxmlformats.org/officeDocument/2006/relationships/hyperlink" Target="file:///\\LSB2C0BDC\fs\shared\UCGP\FUNCIONAMENTO\FUNCIONAMENTO%202019\0%20-%20MODELOS\Modelo_Anexo%20III%20-%20Funcionamento2019.xlsx" TargetMode="External"/><Relationship Id="rId2" Type="http://schemas.openxmlformats.org/officeDocument/2006/relationships/hyperlink" Target="file:///\\LSB2C0BDC\fs\shared\UCGP\FUNCIONAMENTO\FUNCIONAMENTO%202019\0%20-%20MODELOS\Modelo%20Relat&#243;rioMapaDespesas%20-%20Func2019.xls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Y:\Perfil\Desktop\Logos\INR_MTSS100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68"/>
          <a:stretch/>
        </p:blipFill>
        <p:spPr bwMode="auto">
          <a:xfrm>
            <a:off x="7515515" y="1388200"/>
            <a:ext cx="2386940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tângulo 6"/>
          <p:cNvSpPr/>
          <p:nvPr/>
        </p:nvSpPr>
        <p:spPr>
          <a:xfrm>
            <a:off x="1750070" y="2821863"/>
            <a:ext cx="8691867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PT" sz="5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Programas de </a:t>
            </a:r>
            <a:r>
              <a:rPr lang="pt-PT" sz="5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Financiamento </a:t>
            </a:r>
            <a:endParaRPr lang="pt-PT" sz="5400" b="1" dirty="0" smtClean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  <a:p>
            <a:pPr algn="ctr"/>
            <a:r>
              <a:rPr lang="pt-PT" sz="5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pelo INR, I.P.</a:t>
            </a:r>
            <a:endParaRPr lang="pt-PT" sz="54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73953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Y:\Perfil\Desktop\Logos\INR_MTSS100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68"/>
          <a:stretch/>
        </p:blipFill>
        <p:spPr bwMode="auto">
          <a:xfrm>
            <a:off x="9298131" y="250954"/>
            <a:ext cx="2386940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-236379" y="334905"/>
            <a:ext cx="9177216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PT" sz="2400" b="1" dirty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Projetos por áreas prioritárias </a:t>
            </a:r>
            <a:r>
              <a:rPr lang="pt-PT" sz="2400" b="1" dirty="0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2019</a:t>
            </a:r>
            <a:endParaRPr lang="pt-PT" sz="2400" b="1" dirty="0">
              <a:solidFill>
                <a:schemeClr val="bg1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pt-PT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/>
          </p:nvPr>
        </p:nvGraphicFramePr>
        <p:xfrm>
          <a:off x="1376218" y="1136073"/>
          <a:ext cx="9458036" cy="55141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086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845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48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7904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t-PT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Áreas de Atuação</a:t>
                      </a:r>
                      <a:endParaRPr lang="pt-PT" sz="24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t-PT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Nº de projetos</a:t>
                      </a:r>
                      <a:endParaRPr lang="pt-PT" sz="16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t-PT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Valor financiado</a:t>
                      </a:r>
                      <a:endParaRPr lang="pt-PT" sz="16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12502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/>
                        <a:buNone/>
                      </a:pPr>
                      <a:r>
                        <a:rPr lang="pt-PT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- Qualidade de vida das pessoas com </a:t>
                      </a:r>
                      <a:r>
                        <a:rPr lang="pt-PT" sz="24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deficiência  </a:t>
                      </a:r>
                      <a:endParaRPr lang="pt-PT" sz="24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t-PT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32</a:t>
                      </a:r>
                      <a:endParaRPr lang="pt-PT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t-PT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9,4%</a:t>
                      </a:r>
                      <a:endParaRPr lang="pt-PT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t-PT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155.284,17€</a:t>
                      </a:r>
                      <a:endParaRPr lang="pt-PT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t-PT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8,9%</a:t>
                      </a:r>
                      <a:endParaRPr lang="pt-PT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75724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/>
                        <a:buNone/>
                      </a:pPr>
                      <a:r>
                        <a:rPr lang="pt-PT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 – Empregabilidade e qualificação </a:t>
                      </a:r>
                      <a:endParaRPr lang="pt-PT" sz="24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t-PT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 </a:t>
                      </a:r>
                      <a:endParaRPr lang="pt-PT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t-PT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7,1%</a:t>
                      </a:r>
                      <a:endParaRPr lang="pt-PT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t-PT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173.760,19€</a:t>
                      </a:r>
                      <a:endParaRPr lang="pt-PT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t-PT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10,0%</a:t>
                      </a:r>
                      <a:endParaRPr lang="pt-PT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46836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/>
                        <a:buNone/>
                      </a:pPr>
                      <a:r>
                        <a:rPr lang="pt-PT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 – Participação artística, desportiva ou cultural e colónias de férias </a:t>
                      </a:r>
                      <a:endParaRPr lang="pt-PT" sz="24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t-PT" sz="16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226  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t-PT" sz="16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66,5%</a:t>
                      </a:r>
                      <a:endParaRPr lang="pt-PT" sz="1600" b="1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t-PT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1.087.563,51€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t-PT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62,6%</a:t>
                      </a:r>
                      <a:endParaRPr lang="pt-PT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48699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Y:\Perfil\Desktop\Logos\INR_MTSS100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68"/>
          <a:stretch/>
        </p:blipFill>
        <p:spPr bwMode="auto">
          <a:xfrm>
            <a:off x="9464383" y="195056"/>
            <a:ext cx="2386940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-892161" y="140049"/>
            <a:ext cx="9177216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PT" sz="2400" b="1" dirty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Projetos por áreas prioritárias </a:t>
            </a:r>
            <a:r>
              <a:rPr lang="pt-PT" sz="2400" b="1" dirty="0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2019</a:t>
            </a:r>
            <a:endParaRPr lang="pt-PT" sz="2400" b="1" dirty="0">
              <a:solidFill>
                <a:schemeClr val="bg1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pt-PT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/>
          </p:nvPr>
        </p:nvGraphicFramePr>
        <p:xfrm>
          <a:off x="1736437" y="1201988"/>
          <a:ext cx="9199417" cy="127335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8170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75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247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27335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t-PT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Áreas de Atuação</a:t>
                      </a:r>
                      <a:endParaRPr lang="pt-PT" sz="24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t-PT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Nº de projetos</a:t>
                      </a:r>
                      <a:endParaRPr lang="pt-PT" sz="16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t-PT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Valor financiado</a:t>
                      </a:r>
                      <a:endParaRPr lang="pt-PT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4" name="Tabela 3"/>
          <p:cNvGraphicFramePr>
            <a:graphicFrameLocks noGrp="1"/>
          </p:cNvGraphicFramePr>
          <p:nvPr>
            <p:extLst/>
          </p:nvPr>
        </p:nvGraphicFramePr>
        <p:xfrm>
          <a:off x="1736437" y="2475346"/>
          <a:ext cx="9199417" cy="411941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8170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75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247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353965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/>
                        <a:buNone/>
                      </a:pPr>
                      <a:r>
                        <a:rPr lang="pt-PT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 – Informação e sensibilização da </a:t>
                      </a:r>
                      <a:r>
                        <a:rPr lang="pt-PT" sz="24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comunidade</a:t>
                      </a:r>
                      <a:endParaRPr lang="pt-PT" sz="24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t-PT" sz="1600" b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48</a:t>
                      </a:r>
                      <a:endParaRPr lang="pt-PT" sz="16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t-PT" sz="1600" b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14,1%</a:t>
                      </a:r>
                      <a:endParaRPr lang="pt-PT" sz="16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t-PT" sz="1600" b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268.516,68€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t-PT" sz="1600" b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15,5%</a:t>
                      </a:r>
                      <a:endParaRPr lang="pt-PT" sz="16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82727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/>
                        <a:buNone/>
                      </a:pPr>
                      <a:r>
                        <a:rPr lang="pt-PT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 – Estudos de investigação científica na área da inclusão </a:t>
                      </a:r>
                      <a:endParaRPr lang="pt-PT" sz="24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t-PT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</a:t>
                      </a:r>
                      <a:endParaRPr lang="pt-PT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t-PT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0,6%</a:t>
                      </a:r>
                      <a:endParaRPr lang="pt-PT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t-PT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16.009,28€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t-PT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0,9%</a:t>
                      </a:r>
                      <a:endParaRPr lang="pt-PT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82727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/>
                        <a:buNone/>
                      </a:pPr>
                      <a:r>
                        <a:rPr lang="pt-PT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 – </a:t>
                      </a:r>
                      <a:r>
                        <a:rPr lang="pt-PT" sz="24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Acessibilidade</a:t>
                      </a:r>
                      <a:endParaRPr lang="pt-PT" sz="24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t-PT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 </a:t>
                      </a:r>
                      <a:endParaRPr lang="pt-PT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t-PT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2,4%</a:t>
                      </a:r>
                      <a:endParaRPr lang="pt-PT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t-PT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36.325,17€ </a:t>
                      </a:r>
                      <a:endParaRPr lang="pt-PT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t-PT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2,1%</a:t>
                      </a:r>
                      <a:endParaRPr lang="pt-PT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6545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005841" y="1229068"/>
            <a:ext cx="992801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pt-PT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total </a:t>
            </a:r>
            <a:r>
              <a:rPr lang="pt-PT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dos </a:t>
            </a:r>
            <a:r>
              <a:rPr lang="pt-PT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340 </a:t>
            </a:r>
            <a:r>
              <a:rPr lang="pt-PT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projetos aprovados para </a:t>
            </a:r>
            <a:r>
              <a:rPr lang="pt-PT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financiamento, em 2019 </a:t>
            </a:r>
            <a:endParaRPr lang="pt-PT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2" descr="Y:\Perfil\Desktop\Logos\INR_MTSS100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68"/>
          <a:stretch/>
        </p:blipFill>
        <p:spPr bwMode="auto">
          <a:xfrm>
            <a:off x="8993330" y="361311"/>
            <a:ext cx="2386940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8275622"/>
              </p:ext>
            </p:extLst>
          </p:nvPr>
        </p:nvGraphicFramePr>
        <p:xfrm>
          <a:off x="1410793" y="2397490"/>
          <a:ext cx="9261171" cy="341112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545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882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9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195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15560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pt-PT" sz="1000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Custo </a:t>
                      </a:r>
                      <a:r>
                        <a:rPr lang="pt-PT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dos projetos aprovados para financiamento</a:t>
                      </a:r>
                      <a:endParaRPr lang="pt-PT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50900" algn="l"/>
                        </a:tabLst>
                      </a:pPr>
                      <a:r>
                        <a:rPr lang="pt-PT" sz="1600" b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4.516.634,64€</a:t>
                      </a:r>
                      <a:endParaRPr lang="pt-PT" sz="16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6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Valor mínimo </a:t>
                      </a:r>
                    </a:p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600" b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633,60€</a:t>
                      </a:r>
                      <a:endParaRPr lang="pt-PT" sz="16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6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Valor máximo</a:t>
                      </a:r>
                    </a:p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600" b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63.450€ </a:t>
                      </a:r>
                      <a:endParaRPr lang="pt-PT" sz="16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23406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pt-PT" sz="900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</a:t>
                      </a:r>
                      <a:r>
                        <a:rPr lang="pt-PT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 comparticipação solicitada ao INR, I.P. </a:t>
                      </a:r>
                      <a:endParaRPr lang="pt-PT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3.097.803,83€</a:t>
                      </a:r>
                      <a:endParaRPr lang="pt-PT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Valor mínimo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PT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633,60€ </a:t>
                      </a:r>
                      <a:endParaRPr lang="pt-PT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Valor máximo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45.700</a:t>
                      </a:r>
                      <a:r>
                        <a:rPr lang="pt-PT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€</a:t>
                      </a:r>
                      <a:endParaRPr lang="pt-PT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3211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pt-PT" sz="900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Valor </a:t>
                      </a:r>
                      <a:r>
                        <a:rPr lang="pt-PT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atribuído pelo INR, I.P. aos projetos financiados</a:t>
                      </a:r>
                      <a:endParaRPr lang="pt-PT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1.737.459,00€</a:t>
                      </a:r>
                      <a:endParaRPr lang="pt-PT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Valor mínimo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220,39€ </a:t>
                      </a:r>
                      <a:endParaRPr lang="pt-PT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Valor máximo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21.946€</a:t>
                      </a:r>
                      <a:endParaRPr lang="pt-PT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9633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Y:\Perfil\Desktop\Logos\INR_MTSS100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68"/>
          <a:stretch/>
        </p:blipFill>
        <p:spPr bwMode="auto">
          <a:xfrm>
            <a:off x="8762421" y="584637"/>
            <a:ext cx="2386940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aixaDeTexto 1"/>
          <p:cNvSpPr txBox="1"/>
          <p:nvPr/>
        </p:nvSpPr>
        <p:spPr>
          <a:xfrm>
            <a:off x="1479665" y="1007043"/>
            <a:ext cx="62730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3200" b="1" dirty="0" smtClean="0">
                <a:solidFill>
                  <a:schemeClr val="bg1"/>
                </a:solidFill>
              </a:rPr>
              <a:t>O que é o apoio ao funcionamento?</a:t>
            </a:r>
            <a:endParaRPr lang="pt-PT" sz="3200" b="1" dirty="0">
              <a:solidFill>
                <a:schemeClr val="bg1"/>
              </a:solidFill>
            </a:endParaRPr>
          </a:p>
        </p:txBody>
      </p:sp>
      <p:sp>
        <p:nvSpPr>
          <p:cNvPr id="16" name="CaixaDeTexto 15"/>
          <p:cNvSpPr txBox="1"/>
          <p:nvPr/>
        </p:nvSpPr>
        <p:spPr>
          <a:xfrm>
            <a:off x="894851" y="1842195"/>
            <a:ext cx="10323484" cy="33590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PT" sz="2400" dirty="0" smtClean="0">
                <a:solidFill>
                  <a:schemeClr val="bg1"/>
                </a:solidFill>
              </a:rPr>
              <a:t>Destina-se </a:t>
            </a:r>
            <a:r>
              <a:rPr lang="pt-PT" sz="2400" dirty="0">
                <a:solidFill>
                  <a:schemeClr val="bg1"/>
                </a:solidFill>
              </a:rPr>
              <a:t>a financiar as despesas correntes indispensáveis ao regular funcionamento </a:t>
            </a:r>
            <a:r>
              <a:rPr lang="pt-PT" sz="2400" dirty="0" smtClean="0">
                <a:solidFill>
                  <a:schemeClr val="bg1"/>
                </a:solidFill>
              </a:rPr>
              <a:t>da estrutura da ONGPD, de acordo com a sua missão e visão.</a:t>
            </a:r>
          </a:p>
          <a:p>
            <a:pPr algn="just">
              <a:lnSpc>
                <a:spcPct val="150000"/>
              </a:lnSpc>
            </a:pPr>
            <a:endParaRPr lang="pt-PT" sz="2400" dirty="0" smtClean="0">
              <a:solidFill>
                <a:schemeClr val="bg1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pt-PT" sz="2400" dirty="0" smtClean="0">
                <a:solidFill>
                  <a:srgbClr val="FF0000"/>
                </a:solidFill>
              </a:rPr>
              <a:t>OU</a:t>
            </a:r>
            <a:r>
              <a:rPr lang="pt-PT" sz="2400" dirty="0" smtClean="0">
                <a:solidFill>
                  <a:schemeClr val="bg1"/>
                </a:solidFill>
              </a:rPr>
              <a:t> seja, para o desenvolvimento das suas atividades enquanto organização de representação genérica, o que não inclui as atividades das valências e serviços prestados.</a:t>
            </a:r>
            <a:endParaRPr lang="pt-PT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782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Y:\Perfil\Desktop\Logos\INR_MTSS100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68"/>
          <a:stretch/>
        </p:blipFill>
        <p:spPr bwMode="auto">
          <a:xfrm>
            <a:off x="9104168" y="538455"/>
            <a:ext cx="2386940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aixaDeTexto 1"/>
          <p:cNvSpPr txBox="1"/>
          <p:nvPr/>
        </p:nvSpPr>
        <p:spPr>
          <a:xfrm>
            <a:off x="546156" y="2049538"/>
            <a:ext cx="2670025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800" b="1" dirty="0" smtClean="0">
                <a:solidFill>
                  <a:schemeClr val="bg1"/>
                </a:solidFill>
              </a:rPr>
              <a:t>Total dos apoios </a:t>
            </a:r>
          </a:p>
          <a:p>
            <a:pPr algn="ctr"/>
            <a:r>
              <a:rPr lang="pt-PT" sz="2800" b="1" dirty="0" smtClean="0">
                <a:solidFill>
                  <a:schemeClr val="bg1"/>
                </a:solidFill>
              </a:rPr>
              <a:t>em 2019</a:t>
            </a:r>
          </a:p>
          <a:p>
            <a:pPr algn="ctr"/>
            <a:r>
              <a:rPr lang="pt-PT" sz="2800" b="1" dirty="0" smtClean="0">
                <a:solidFill>
                  <a:schemeClr val="bg1"/>
                </a:solidFill>
              </a:rPr>
              <a:t>29 ONGPD</a:t>
            </a:r>
            <a:endParaRPr lang="pt-PT" sz="2800" b="1" dirty="0">
              <a:solidFill>
                <a:schemeClr val="bg1"/>
              </a:solidFill>
            </a:endParaRP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0002023"/>
              </p:ext>
            </p:extLst>
          </p:nvPr>
        </p:nvGraphicFramePr>
        <p:xfrm>
          <a:off x="3618321" y="85876"/>
          <a:ext cx="4461651" cy="6697315"/>
        </p:xfrm>
        <a:graphic>
          <a:graphicData uri="http://schemas.openxmlformats.org/drawingml/2006/table">
            <a:tbl>
              <a:tblPr/>
              <a:tblGrid>
                <a:gridCol w="1362763">
                  <a:extLst>
                    <a:ext uri="{9D8B030D-6E8A-4147-A177-3AD203B41FA5}">
                      <a16:colId xmlns:a16="http://schemas.microsoft.com/office/drawing/2014/main" val="503924774"/>
                    </a:ext>
                  </a:extLst>
                </a:gridCol>
                <a:gridCol w="1101412">
                  <a:extLst>
                    <a:ext uri="{9D8B030D-6E8A-4147-A177-3AD203B41FA5}">
                      <a16:colId xmlns:a16="http://schemas.microsoft.com/office/drawing/2014/main" val="2452854595"/>
                    </a:ext>
                  </a:extLst>
                </a:gridCol>
                <a:gridCol w="1101412">
                  <a:extLst>
                    <a:ext uri="{9D8B030D-6E8A-4147-A177-3AD203B41FA5}">
                      <a16:colId xmlns:a16="http://schemas.microsoft.com/office/drawing/2014/main" val="4132808877"/>
                    </a:ext>
                  </a:extLst>
                </a:gridCol>
                <a:gridCol w="896064">
                  <a:extLst>
                    <a:ext uri="{9D8B030D-6E8A-4147-A177-3AD203B41FA5}">
                      <a16:colId xmlns:a16="http://schemas.microsoft.com/office/drawing/2014/main" val="3628569215"/>
                    </a:ext>
                  </a:extLst>
                </a:gridCol>
              </a:tblGrid>
              <a:tr h="664287"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200" b="1" i="0" u="none" strike="noStrike">
                          <a:effectLst/>
                          <a:latin typeface="Arial Narrow" panose="020B0606020202030204" pitchFamily="34" charset="0"/>
                        </a:rPr>
                        <a:t>ONGPD</a:t>
                      </a:r>
                    </a:p>
                  </a:txBody>
                  <a:tcPr marL="7359" marR="7359" marT="7359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200" b="1" i="0" u="none" strike="noStrike">
                          <a:effectLst/>
                          <a:latin typeface="Arial Narrow" panose="020B0606020202030204" pitchFamily="34" charset="0"/>
                        </a:rPr>
                        <a:t>Valor apoiado</a:t>
                      </a:r>
                      <a:br>
                        <a:rPr lang="pt-PT" sz="1200" b="1" i="0" u="none" strike="noStrike">
                          <a:effectLst/>
                          <a:latin typeface="Arial Narrow" panose="020B0606020202030204" pitchFamily="34" charset="0"/>
                        </a:rPr>
                      </a:br>
                      <a:r>
                        <a:rPr lang="pt-PT" sz="1200" b="1" i="0" u="none" strike="noStrike">
                          <a:effectLst/>
                          <a:latin typeface="Arial Narrow" panose="020B0606020202030204" pitchFamily="34" charset="0"/>
                        </a:rPr>
                        <a:t>2018</a:t>
                      </a:r>
                    </a:p>
                  </a:txBody>
                  <a:tcPr marL="7359" marR="7359" marT="7359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200" b="1" i="0" u="none" strike="noStrike">
                          <a:effectLst/>
                          <a:latin typeface="Arial Narrow" panose="020B0606020202030204" pitchFamily="34" charset="0"/>
                        </a:rPr>
                        <a:t>Valor apoiado</a:t>
                      </a:r>
                      <a:br>
                        <a:rPr lang="pt-PT" sz="1200" b="1" i="0" u="none" strike="noStrike">
                          <a:effectLst/>
                          <a:latin typeface="Arial Narrow" panose="020B0606020202030204" pitchFamily="34" charset="0"/>
                        </a:rPr>
                      </a:br>
                      <a:r>
                        <a:rPr lang="pt-PT" sz="1200" b="1" i="0" u="none" strike="noStrike">
                          <a:effectLst/>
                          <a:latin typeface="Arial Narrow" panose="020B0606020202030204" pitchFamily="34" charset="0"/>
                        </a:rPr>
                        <a:t>2019</a:t>
                      </a:r>
                    </a:p>
                  </a:txBody>
                  <a:tcPr marL="7359" marR="7359" marT="7359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200" b="1" i="0" u="none" strike="noStrike">
                          <a:effectLst/>
                          <a:latin typeface="Arial Narrow" panose="020B0606020202030204" pitchFamily="34" charset="0"/>
                        </a:rPr>
                        <a:t>Variação</a:t>
                      </a:r>
                    </a:p>
                  </a:txBody>
                  <a:tcPr marL="7359" marR="7359" marT="7359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0319261"/>
                  </a:ext>
                </a:extLst>
              </a:tr>
              <a:tr h="206908">
                <a:tc>
                  <a:txBody>
                    <a:bodyPr/>
                    <a:lstStyle/>
                    <a:p>
                      <a:pPr algn="l" fontAlgn="ctr"/>
                      <a:r>
                        <a:rPr lang="pt-PT" sz="1200" b="0" i="0" u="none" strike="noStrike">
                          <a:effectLst/>
                          <a:latin typeface="Arial Narrow" panose="020B0606020202030204" pitchFamily="34" charset="0"/>
                        </a:rPr>
                        <a:t>ACAPO</a:t>
                      </a:r>
                    </a:p>
                  </a:txBody>
                  <a:tcPr marL="7359" marR="7359" marT="7359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200" b="0" i="0" u="none" strike="noStrike">
                          <a:effectLst/>
                          <a:latin typeface="Arial Narrow" panose="020B0606020202030204" pitchFamily="34" charset="0"/>
                        </a:rPr>
                        <a:t>    132.674,00  € </a:t>
                      </a:r>
                    </a:p>
                  </a:txBody>
                  <a:tcPr marL="7359" marR="7359" marT="7359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200" b="0" i="0" u="none" strike="noStrike">
                          <a:effectLst/>
                          <a:latin typeface="Arial Narrow" panose="020B0606020202030204" pitchFamily="34" charset="0"/>
                        </a:rPr>
                        <a:t>    139.250,69  € </a:t>
                      </a:r>
                    </a:p>
                  </a:txBody>
                  <a:tcPr marL="7359" marR="7359" marT="7359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5,0%</a:t>
                      </a:r>
                    </a:p>
                  </a:txBody>
                  <a:tcPr marL="7359" marR="7359" marT="7359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5422918"/>
                  </a:ext>
                </a:extLst>
              </a:tr>
              <a:tr h="196019">
                <a:tc>
                  <a:txBody>
                    <a:bodyPr/>
                    <a:lstStyle/>
                    <a:p>
                      <a:pPr algn="l" fontAlgn="ctr"/>
                      <a:r>
                        <a:rPr lang="pt-PT" sz="1200" b="0" i="0" u="none" strike="noStrike">
                          <a:effectLst/>
                          <a:latin typeface="Arial Narrow" panose="020B0606020202030204" pitchFamily="34" charset="0"/>
                        </a:rPr>
                        <a:t>ADEB</a:t>
                      </a:r>
                    </a:p>
                  </a:txBody>
                  <a:tcPr marL="7359" marR="7359" marT="73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200" b="0" i="0" u="none" strike="noStrike">
                          <a:effectLst/>
                          <a:latin typeface="Arial Narrow" panose="020B0606020202030204" pitchFamily="34" charset="0"/>
                        </a:rPr>
                        <a:t>       8.801,48  € </a:t>
                      </a:r>
                    </a:p>
                  </a:txBody>
                  <a:tcPr marL="7359" marR="7359" marT="73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200" b="0" i="0" u="none" strike="noStrike">
                          <a:effectLst/>
                          <a:latin typeface="Arial Narrow" panose="020B0606020202030204" pitchFamily="34" charset="0"/>
                        </a:rPr>
                        <a:t>       9.982,30  € </a:t>
                      </a:r>
                    </a:p>
                  </a:txBody>
                  <a:tcPr marL="7359" marR="7359" marT="73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13,4%</a:t>
                      </a:r>
                    </a:p>
                  </a:txBody>
                  <a:tcPr marL="7359" marR="7359" marT="73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93224032"/>
                  </a:ext>
                </a:extLst>
              </a:tr>
              <a:tr h="196019">
                <a:tc>
                  <a:txBody>
                    <a:bodyPr/>
                    <a:lstStyle/>
                    <a:p>
                      <a:pPr algn="l" fontAlgn="ctr"/>
                      <a:r>
                        <a:rPr lang="pt-PT" sz="1200" b="0" i="0" u="none" strike="noStrike">
                          <a:effectLst/>
                          <a:latin typeface="Arial Narrow" panose="020B0606020202030204" pitchFamily="34" charset="0"/>
                        </a:rPr>
                        <a:t>ADFA</a:t>
                      </a:r>
                    </a:p>
                  </a:txBody>
                  <a:tcPr marL="7359" marR="7359" marT="73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200" b="0" i="0" u="none" strike="noStrike">
                          <a:effectLst/>
                          <a:latin typeface="Arial Narrow" panose="020B0606020202030204" pitchFamily="34" charset="0"/>
                        </a:rPr>
                        <a:t>      24.065,62  € </a:t>
                      </a:r>
                    </a:p>
                  </a:txBody>
                  <a:tcPr marL="7359" marR="7359" marT="73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200" b="0" i="0" u="none" strike="noStrike">
                          <a:effectLst/>
                          <a:latin typeface="Arial Narrow" panose="020B0606020202030204" pitchFamily="34" charset="0"/>
                        </a:rPr>
                        <a:t>      22.054,43  € </a:t>
                      </a:r>
                    </a:p>
                  </a:txBody>
                  <a:tcPr marL="7359" marR="7359" marT="73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-8,4%</a:t>
                      </a:r>
                    </a:p>
                  </a:txBody>
                  <a:tcPr marL="7359" marR="7359" marT="73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8652531"/>
                  </a:ext>
                </a:extLst>
              </a:tr>
              <a:tr h="196019">
                <a:tc>
                  <a:txBody>
                    <a:bodyPr/>
                    <a:lstStyle/>
                    <a:p>
                      <a:pPr algn="l" fontAlgn="t"/>
                      <a:r>
                        <a:rPr lang="pt-PT" sz="1200" b="0" i="0" u="none" strike="noStrike">
                          <a:effectLst/>
                          <a:latin typeface="Arial Narrow" panose="020B0606020202030204" pitchFamily="34" charset="0"/>
                        </a:rPr>
                        <a:t>ADL</a:t>
                      </a:r>
                    </a:p>
                  </a:txBody>
                  <a:tcPr marL="7359" marR="7359" marT="7359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200" b="0" i="0" u="none" strike="noStrike">
                          <a:effectLst/>
                          <a:latin typeface="Arial Narrow" panose="020B0606020202030204" pitchFamily="34" charset="0"/>
                        </a:rPr>
                        <a:t>      40.107,56  € </a:t>
                      </a:r>
                    </a:p>
                  </a:txBody>
                  <a:tcPr marL="7359" marR="7359" marT="73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200" b="0" i="0" u="none" strike="noStrike">
                          <a:effectLst/>
                          <a:latin typeface="Arial Narrow" panose="020B0606020202030204" pitchFamily="34" charset="0"/>
                        </a:rPr>
                        <a:t>      58.108,00  € </a:t>
                      </a:r>
                    </a:p>
                  </a:txBody>
                  <a:tcPr marL="7359" marR="7359" marT="73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44,9%</a:t>
                      </a:r>
                    </a:p>
                  </a:txBody>
                  <a:tcPr marL="7359" marR="7359" marT="73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1618328"/>
                  </a:ext>
                </a:extLst>
              </a:tr>
              <a:tr h="196019">
                <a:tc>
                  <a:txBody>
                    <a:bodyPr/>
                    <a:lstStyle/>
                    <a:p>
                      <a:pPr algn="l" fontAlgn="ctr"/>
                      <a:r>
                        <a:rPr lang="pt-PT" sz="1200" b="0" i="0" u="none" strike="noStrike">
                          <a:effectLst/>
                          <a:latin typeface="Arial Narrow" panose="020B0606020202030204" pitchFamily="34" charset="0"/>
                        </a:rPr>
                        <a:t>ANACED</a:t>
                      </a:r>
                    </a:p>
                  </a:txBody>
                  <a:tcPr marL="7359" marR="7359" marT="73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200" b="0" i="0" u="none" strike="noStrike">
                          <a:effectLst/>
                          <a:latin typeface="Arial Narrow" panose="020B0606020202030204" pitchFamily="34" charset="0"/>
                        </a:rPr>
                        <a:t>       5.100,00  € </a:t>
                      </a:r>
                    </a:p>
                  </a:txBody>
                  <a:tcPr marL="7359" marR="7359" marT="73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200" b="0" i="0" u="none" strike="noStrike">
                          <a:effectLst/>
                          <a:latin typeface="Arial Narrow" panose="020B0606020202030204" pitchFamily="34" charset="0"/>
                        </a:rPr>
                        <a:t>       5.100,00  € </a:t>
                      </a:r>
                    </a:p>
                  </a:txBody>
                  <a:tcPr marL="7359" marR="7359" marT="73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0,0%</a:t>
                      </a:r>
                    </a:p>
                  </a:txBody>
                  <a:tcPr marL="7359" marR="7359" marT="73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7228599"/>
                  </a:ext>
                </a:extLst>
              </a:tr>
              <a:tr h="196019">
                <a:tc>
                  <a:txBody>
                    <a:bodyPr/>
                    <a:lstStyle/>
                    <a:p>
                      <a:pPr algn="l" fontAlgn="ctr"/>
                      <a:r>
                        <a:rPr lang="pt-PT" sz="1200" b="0" i="0" u="none" strike="noStrike">
                          <a:effectLst/>
                          <a:latin typeface="Arial Narrow" panose="020B0606020202030204" pitchFamily="34" charset="0"/>
                        </a:rPr>
                        <a:t>ANDDI - Portugal</a:t>
                      </a:r>
                    </a:p>
                  </a:txBody>
                  <a:tcPr marL="7359" marR="7359" marT="73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200" b="0" i="0" u="none" strike="noStrike">
                          <a:effectLst/>
                          <a:latin typeface="Arial Narrow" panose="020B0606020202030204" pitchFamily="34" charset="0"/>
                        </a:rPr>
                        <a:t>      12.200,73  € </a:t>
                      </a:r>
                    </a:p>
                  </a:txBody>
                  <a:tcPr marL="7359" marR="7359" marT="73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200" b="0" i="0" u="none" strike="noStrike">
                          <a:effectLst/>
                          <a:latin typeface="Arial Narrow" panose="020B0606020202030204" pitchFamily="34" charset="0"/>
                        </a:rPr>
                        <a:t>      14.751,49  € </a:t>
                      </a:r>
                    </a:p>
                  </a:txBody>
                  <a:tcPr marL="7359" marR="7359" marT="73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20,9%</a:t>
                      </a:r>
                    </a:p>
                  </a:txBody>
                  <a:tcPr marL="7359" marR="7359" marT="73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4939712"/>
                  </a:ext>
                </a:extLst>
              </a:tr>
              <a:tr h="196019">
                <a:tc>
                  <a:txBody>
                    <a:bodyPr/>
                    <a:lstStyle/>
                    <a:p>
                      <a:pPr algn="l" fontAlgn="ctr"/>
                      <a:r>
                        <a:rPr lang="pt-PT" sz="1200" b="0" i="0" u="none" strike="noStrike">
                          <a:effectLst/>
                          <a:latin typeface="Arial Narrow" panose="020B0606020202030204" pitchFamily="34" charset="0"/>
                        </a:rPr>
                        <a:t>ANDST</a:t>
                      </a:r>
                    </a:p>
                  </a:txBody>
                  <a:tcPr marL="7359" marR="7359" marT="73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200" b="0" i="0" u="none" strike="noStrike">
                          <a:effectLst/>
                          <a:latin typeface="Arial Narrow" panose="020B0606020202030204" pitchFamily="34" charset="0"/>
                        </a:rPr>
                        <a:t>      75.000,00  € </a:t>
                      </a:r>
                    </a:p>
                  </a:txBody>
                  <a:tcPr marL="7359" marR="7359" marT="73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200" b="0" i="0" u="none" strike="noStrike">
                          <a:effectLst/>
                          <a:latin typeface="Arial Narrow" panose="020B0606020202030204" pitchFamily="34" charset="0"/>
                        </a:rPr>
                        <a:t>      75.049,42  € </a:t>
                      </a:r>
                    </a:p>
                  </a:txBody>
                  <a:tcPr marL="7359" marR="7359" marT="73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0,1%</a:t>
                      </a:r>
                    </a:p>
                  </a:txBody>
                  <a:tcPr marL="7359" marR="7359" marT="73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81067340"/>
                  </a:ext>
                </a:extLst>
              </a:tr>
              <a:tr h="196019">
                <a:tc>
                  <a:txBody>
                    <a:bodyPr/>
                    <a:lstStyle/>
                    <a:p>
                      <a:pPr algn="l" fontAlgn="ctr"/>
                      <a:r>
                        <a:rPr lang="pt-PT" sz="1200" b="0" i="0" u="none" strike="noStrike">
                          <a:effectLst/>
                          <a:latin typeface="Arial Narrow" panose="020B0606020202030204" pitchFamily="34" charset="0"/>
                        </a:rPr>
                        <a:t>ANEA</a:t>
                      </a:r>
                    </a:p>
                  </a:txBody>
                  <a:tcPr marL="7359" marR="7359" marT="73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200" b="0" i="0" u="none" strike="noStrike">
                          <a:effectLst/>
                          <a:latin typeface="Arial Narrow" panose="020B0606020202030204" pitchFamily="34" charset="0"/>
                        </a:rPr>
                        <a:t>      43.549,32  € </a:t>
                      </a:r>
                    </a:p>
                  </a:txBody>
                  <a:tcPr marL="7359" marR="7359" marT="73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200" b="0" i="0" u="none" strike="noStrike">
                          <a:effectLst/>
                          <a:latin typeface="Arial Narrow" panose="020B0606020202030204" pitchFamily="34" charset="0"/>
                        </a:rPr>
                        <a:t>      38.401,58  € </a:t>
                      </a:r>
                    </a:p>
                  </a:txBody>
                  <a:tcPr marL="7359" marR="7359" marT="73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-11,8%</a:t>
                      </a:r>
                    </a:p>
                  </a:txBody>
                  <a:tcPr marL="7359" marR="7359" marT="73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41332776"/>
                  </a:ext>
                </a:extLst>
              </a:tr>
              <a:tr h="196019">
                <a:tc>
                  <a:txBody>
                    <a:bodyPr/>
                    <a:lstStyle/>
                    <a:p>
                      <a:pPr algn="l" fontAlgn="ctr"/>
                      <a:r>
                        <a:rPr lang="pt-PT" sz="1200" b="0" i="0" u="none" strike="noStrike">
                          <a:effectLst/>
                          <a:latin typeface="Arial Narrow" panose="020B0606020202030204" pitchFamily="34" charset="0"/>
                        </a:rPr>
                        <a:t>APD </a:t>
                      </a:r>
                    </a:p>
                  </a:txBody>
                  <a:tcPr marL="7359" marR="7359" marT="73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200" b="0" i="0" u="none" strike="noStrike">
                          <a:effectLst/>
                          <a:latin typeface="Arial Narrow" panose="020B0606020202030204" pitchFamily="34" charset="0"/>
                        </a:rPr>
                        <a:t>    165.000,00  € </a:t>
                      </a:r>
                    </a:p>
                  </a:txBody>
                  <a:tcPr marL="7359" marR="7359" marT="73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200" b="0" i="0" u="none" strike="noStrike">
                          <a:effectLst/>
                          <a:latin typeface="Arial Narrow" panose="020B0606020202030204" pitchFamily="34" charset="0"/>
                        </a:rPr>
                        <a:t>    168.193,01  € </a:t>
                      </a:r>
                    </a:p>
                  </a:txBody>
                  <a:tcPr marL="7359" marR="7359" marT="73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1,9%</a:t>
                      </a:r>
                    </a:p>
                  </a:txBody>
                  <a:tcPr marL="7359" marR="7359" marT="73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1717012"/>
                  </a:ext>
                </a:extLst>
              </a:tr>
              <a:tr h="196019">
                <a:tc>
                  <a:txBody>
                    <a:bodyPr/>
                    <a:lstStyle/>
                    <a:p>
                      <a:pPr algn="l" fontAlgn="ctr"/>
                      <a:r>
                        <a:rPr lang="pt-PT" sz="1200" b="0" i="0" u="none" strike="noStrike">
                          <a:effectLst/>
                          <a:latin typeface="Arial Narrow" panose="020B0606020202030204" pitchFamily="34" charset="0"/>
                        </a:rPr>
                        <a:t>APFADA</a:t>
                      </a:r>
                    </a:p>
                  </a:txBody>
                  <a:tcPr marL="7359" marR="7359" marT="73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200" b="0" i="0" u="none" strike="noStrike">
                          <a:effectLst/>
                          <a:latin typeface="Arial Narrow" panose="020B0606020202030204" pitchFamily="34" charset="0"/>
                        </a:rPr>
                        <a:t>      20.000,00  € </a:t>
                      </a:r>
                    </a:p>
                  </a:txBody>
                  <a:tcPr marL="7359" marR="7359" marT="73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200" b="0" i="0" u="none" strike="noStrike">
                          <a:effectLst/>
                          <a:latin typeface="Arial Narrow" panose="020B0606020202030204" pitchFamily="34" charset="0"/>
                        </a:rPr>
                        <a:t>      22.412,91  € </a:t>
                      </a:r>
                    </a:p>
                  </a:txBody>
                  <a:tcPr marL="7359" marR="7359" marT="73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12,1%</a:t>
                      </a:r>
                    </a:p>
                  </a:txBody>
                  <a:tcPr marL="7359" marR="7359" marT="73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61640034"/>
                  </a:ext>
                </a:extLst>
              </a:tr>
              <a:tr h="196019">
                <a:tc>
                  <a:txBody>
                    <a:bodyPr/>
                    <a:lstStyle/>
                    <a:p>
                      <a:pPr algn="l" fontAlgn="ctr"/>
                      <a:r>
                        <a:rPr lang="pt-PT" sz="1200" b="0" i="0" u="none" strike="noStrike">
                          <a:effectLst/>
                          <a:latin typeface="Arial Narrow" panose="020B0606020202030204" pitchFamily="34" charset="0"/>
                        </a:rPr>
                        <a:t>APIR</a:t>
                      </a:r>
                    </a:p>
                  </a:txBody>
                  <a:tcPr marL="7359" marR="7359" marT="73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200" b="0" i="0" u="none" strike="noStrike">
                          <a:effectLst/>
                          <a:latin typeface="Arial Narrow" panose="020B0606020202030204" pitchFamily="34" charset="0"/>
                        </a:rPr>
                        <a:t>      55.000,00  € </a:t>
                      </a:r>
                    </a:p>
                  </a:txBody>
                  <a:tcPr marL="7359" marR="7359" marT="73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200" b="0" i="0" u="none" strike="noStrike">
                          <a:effectLst/>
                          <a:latin typeface="Arial Narrow" panose="020B0606020202030204" pitchFamily="34" charset="0"/>
                        </a:rPr>
                        <a:t>      48.712,57  € </a:t>
                      </a:r>
                    </a:p>
                  </a:txBody>
                  <a:tcPr marL="7359" marR="7359" marT="73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-11,4%</a:t>
                      </a:r>
                    </a:p>
                  </a:txBody>
                  <a:tcPr marL="7359" marR="7359" marT="73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27368782"/>
                  </a:ext>
                </a:extLst>
              </a:tr>
              <a:tr h="196019">
                <a:tc>
                  <a:txBody>
                    <a:bodyPr/>
                    <a:lstStyle/>
                    <a:p>
                      <a:pPr algn="l" fontAlgn="ctr"/>
                      <a:r>
                        <a:rPr lang="pt-PT" sz="1200" b="0" i="0" u="none" strike="noStrike">
                          <a:effectLst/>
                          <a:latin typeface="Arial Narrow" panose="020B0606020202030204" pitchFamily="34" charset="0"/>
                        </a:rPr>
                        <a:t>APN</a:t>
                      </a:r>
                    </a:p>
                  </a:txBody>
                  <a:tcPr marL="7359" marR="7359" marT="73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200" b="0" i="0" u="none" strike="noStrike">
                          <a:effectLst/>
                          <a:latin typeface="Arial Narrow" panose="020B0606020202030204" pitchFamily="34" charset="0"/>
                        </a:rPr>
                        <a:t>      32.116,90  € </a:t>
                      </a:r>
                    </a:p>
                  </a:txBody>
                  <a:tcPr marL="7359" marR="7359" marT="73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200" b="0" i="0" u="none" strike="noStrike">
                          <a:effectLst/>
                          <a:latin typeface="Arial Narrow" panose="020B0606020202030204" pitchFamily="34" charset="0"/>
                        </a:rPr>
                        <a:t>      31.517,77  € </a:t>
                      </a:r>
                    </a:p>
                  </a:txBody>
                  <a:tcPr marL="7359" marR="7359" marT="73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-1,9%</a:t>
                      </a:r>
                    </a:p>
                  </a:txBody>
                  <a:tcPr marL="7359" marR="7359" marT="73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77402803"/>
                  </a:ext>
                </a:extLst>
              </a:tr>
              <a:tr h="196019">
                <a:tc>
                  <a:txBody>
                    <a:bodyPr/>
                    <a:lstStyle/>
                    <a:p>
                      <a:pPr algn="l" fontAlgn="ctr"/>
                      <a:r>
                        <a:rPr lang="pt-PT" sz="1200" b="0" i="0" u="none" strike="noStrike" dirty="0">
                          <a:effectLst/>
                          <a:latin typeface="Arial Narrow" panose="020B0606020202030204" pitchFamily="34" charset="0"/>
                        </a:rPr>
                        <a:t>ASBIHP</a:t>
                      </a:r>
                    </a:p>
                  </a:txBody>
                  <a:tcPr marL="7359" marR="7359" marT="73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200" b="0" i="0" u="none" strike="noStrike">
                          <a:effectLst/>
                          <a:latin typeface="Arial Narrow" panose="020B0606020202030204" pitchFamily="34" charset="0"/>
                        </a:rPr>
                        <a:t>      30.197,16  € </a:t>
                      </a:r>
                    </a:p>
                  </a:txBody>
                  <a:tcPr marL="7359" marR="7359" marT="73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200" b="0" i="0" u="none" strike="noStrike">
                          <a:effectLst/>
                          <a:latin typeface="Arial Narrow" panose="020B0606020202030204" pitchFamily="34" charset="0"/>
                        </a:rPr>
                        <a:t>      59.835,76  € </a:t>
                      </a:r>
                    </a:p>
                  </a:txBody>
                  <a:tcPr marL="7359" marR="7359" marT="73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98,2%</a:t>
                      </a:r>
                    </a:p>
                  </a:txBody>
                  <a:tcPr marL="7359" marR="7359" marT="73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5614495"/>
                  </a:ext>
                </a:extLst>
              </a:tr>
              <a:tr h="196019">
                <a:tc>
                  <a:txBody>
                    <a:bodyPr/>
                    <a:lstStyle/>
                    <a:p>
                      <a:pPr algn="l" fontAlgn="ctr"/>
                      <a:r>
                        <a:rPr lang="pt-PT" sz="1200" b="0" i="0" u="none" strike="noStrike">
                          <a:effectLst/>
                          <a:latin typeface="Arial Narrow" panose="020B0606020202030204" pitchFamily="34" charset="0"/>
                        </a:rPr>
                        <a:t>Familiarmente</a:t>
                      </a:r>
                    </a:p>
                  </a:txBody>
                  <a:tcPr marL="7359" marR="7359" marT="73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200" b="0" i="0" u="none" strike="noStrike">
                          <a:effectLst/>
                          <a:latin typeface="Arial Narrow" panose="020B0606020202030204" pitchFamily="34" charset="0"/>
                        </a:rPr>
                        <a:t>                -    € </a:t>
                      </a:r>
                    </a:p>
                  </a:txBody>
                  <a:tcPr marL="7359" marR="7359" marT="73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200" b="0" i="0" u="none" strike="noStrike">
                          <a:effectLst/>
                          <a:latin typeface="Arial Narrow" panose="020B0606020202030204" pitchFamily="34" charset="0"/>
                        </a:rPr>
                        <a:t>       2.225,69  € </a:t>
                      </a:r>
                    </a:p>
                  </a:txBody>
                  <a:tcPr marL="7359" marR="7359" marT="73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100,0%</a:t>
                      </a:r>
                    </a:p>
                  </a:txBody>
                  <a:tcPr marL="7359" marR="7359" marT="73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19153302"/>
                  </a:ext>
                </a:extLst>
              </a:tr>
              <a:tr h="196019">
                <a:tc>
                  <a:txBody>
                    <a:bodyPr/>
                    <a:lstStyle/>
                    <a:p>
                      <a:pPr algn="l" fontAlgn="ctr"/>
                      <a:r>
                        <a:rPr lang="pt-PT" sz="1200" b="0" i="0" u="none" strike="noStrike">
                          <a:effectLst/>
                          <a:latin typeface="Arial Narrow" panose="020B0606020202030204" pitchFamily="34" charset="0"/>
                        </a:rPr>
                        <a:t>CNAD</a:t>
                      </a:r>
                    </a:p>
                  </a:txBody>
                  <a:tcPr marL="7359" marR="7359" marT="73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200" b="0" i="0" u="none" strike="noStrike">
                          <a:effectLst/>
                          <a:latin typeface="Arial Narrow" panose="020B0606020202030204" pitchFamily="34" charset="0"/>
                        </a:rPr>
                        <a:t>      31.711,48  € </a:t>
                      </a:r>
                    </a:p>
                  </a:txBody>
                  <a:tcPr marL="7359" marR="7359" marT="73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200" b="0" i="0" u="none" strike="noStrike">
                          <a:effectLst/>
                          <a:latin typeface="Arial Narrow" panose="020B0606020202030204" pitchFamily="34" charset="0"/>
                        </a:rPr>
                        <a:t>      28.955,23  € </a:t>
                      </a:r>
                    </a:p>
                  </a:txBody>
                  <a:tcPr marL="7359" marR="7359" marT="73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-8,7%</a:t>
                      </a:r>
                    </a:p>
                  </a:txBody>
                  <a:tcPr marL="7359" marR="7359" marT="73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64096603"/>
                  </a:ext>
                </a:extLst>
              </a:tr>
              <a:tr h="196019">
                <a:tc>
                  <a:txBody>
                    <a:bodyPr/>
                    <a:lstStyle/>
                    <a:p>
                      <a:pPr algn="l" fontAlgn="ctr"/>
                      <a:r>
                        <a:rPr lang="pt-PT" sz="1200" b="0" i="0" u="none" strike="noStrike">
                          <a:effectLst/>
                          <a:latin typeface="Arial Narrow" panose="020B0606020202030204" pitchFamily="34" charset="0"/>
                        </a:rPr>
                        <a:t>CNOD </a:t>
                      </a:r>
                    </a:p>
                  </a:txBody>
                  <a:tcPr marL="7359" marR="7359" marT="73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200" b="0" i="0" u="none" strike="noStrike">
                          <a:effectLst/>
                          <a:latin typeface="Arial Narrow" panose="020B0606020202030204" pitchFamily="34" charset="0"/>
                        </a:rPr>
                        <a:t>      37.325,81  € </a:t>
                      </a:r>
                    </a:p>
                  </a:txBody>
                  <a:tcPr marL="7359" marR="7359" marT="73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200" b="0" i="0" u="none" strike="noStrike">
                          <a:effectLst/>
                          <a:latin typeface="Arial Narrow" panose="020B0606020202030204" pitchFamily="34" charset="0"/>
                        </a:rPr>
                        <a:t>      63.510,03  € </a:t>
                      </a:r>
                    </a:p>
                  </a:txBody>
                  <a:tcPr marL="7359" marR="7359" marT="73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70,2%</a:t>
                      </a:r>
                    </a:p>
                  </a:txBody>
                  <a:tcPr marL="7359" marR="7359" marT="73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61095547"/>
                  </a:ext>
                </a:extLst>
              </a:tr>
              <a:tr h="196019">
                <a:tc>
                  <a:txBody>
                    <a:bodyPr/>
                    <a:lstStyle/>
                    <a:p>
                      <a:pPr algn="l" fontAlgn="ctr"/>
                      <a:r>
                        <a:rPr lang="pt-PT" sz="1200" b="0" i="0" u="none" strike="noStrike">
                          <a:effectLst/>
                          <a:latin typeface="Arial Narrow" panose="020B0606020202030204" pitchFamily="34" charset="0"/>
                        </a:rPr>
                        <a:t>FAPPC</a:t>
                      </a:r>
                    </a:p>
                  </a:txBody>
                  <a:tcPr marL="7359" marR="7359" marT="73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200" b="0" i="0" u="none" strike="noStrike">
                          <a:effectLst/>
                          <a:latin typeface="Arial Narrow" panose="020B0606020202030204" pitchFamily="34" charset="0"/>
                        </a:rPr>
                        <a:t>      45.151,31  € </a:t>
                      </a:r>
                    </a:p>
                  </a:txBody>
                  <a:tcPr marL="7359" marR="7359" marT="73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200" b="0" i="0" u="none" strike="noStrike">
                          <a:effectLst/>
                          <a:latin typeface="Arial Narrow" panose="020B0606020202030204" pitchFamily="34" charset="0"/>
                        </a:rPr>
                        <a:t>      41.674,74  € </a:t>
                      </a:r>
                    </a:p>
                  </a:txBody>
                  <a:tcPr marL="7359" marR="7359" marT="73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-7,7%</a:t>
                      </a:r>
                    </a:p>
                  </a:txBody>
                  <a:tcPr marL="7359" marR="7359" marT="73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7391654"/>
                  </a:ext>
                </a:extLst>
              </a:tr>
              <a:tr h="196019">
                <a:tc>
                  <a:txBody>
                    <a:bodyPr/>
                    <a:lstStyle/>
                    <a:p>
                      <a:pPr algn="l" fontAlgn="ctr"/>
                      <a:r>
                        <a:rPr lang="pt-PT" sz="1200" b="0" i="0" u="none" strike="noStrike">
                          <a:effectLst/>
                          <a:latin typeface="Arial Narrow" panose="020B0606020202030204" pitchFamily="34" charset="0"/>
                        </a:rPr>
                        <a:t>FEDRA</a:t>
                      </a:r>
                    </a:p>
                  </a:txBody>
                  <a:tcPr marL="7359" marR="7359" marT="73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200" b="0" i="0" u="none" strike="noStrike">
                          <a:effectLst/>
                          <a:latin typeface="Arial Narrow" panose="020B0606020202030204" pitchFamily="34" charset="0"/>
                        </a:rPr>
                        <a:t>      79.421,11  € </a:t>
                      </a:r>
                    </a:p>
                  </a:txBody>
                  <a:tcPr marL="7359" marR="7359" marT="73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200" b="0" i="0" u="none" strike="noStrike">
                          <a:effectLst/>
                          <a:latin typeface="Arial Narrow" panose="020B0606020202030204" pitchFamily="34" charset="0"/>
                        </a:rPr>
                        <a:t>    106.584,36  € </a:t>
                      </a:r>
                    </a:p>
                  </a:txBody>
                  <a:tcPr marL="7359" marR="7359" marT="73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34,2%</a:t>
                      </a:r>
                    </a:p>
                  </a:txBody>
                  <a:tcPr marL="7359" marR="7359" marT="73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2204209"/>
                  </a:ext>
                </a:extLst>
              </a:tr>
              <a:tr h="196019">
                <a:tc>
                  <a:txBody>
                    <a:bodyPr/>
                    <a:lstStyle/>
                    <a:p>
                      <a:pPr algn="l" fontAlgn="ctr"/>
                      <a:r>
                        <a:rPr lang="pt-PT" sz="1200" b="0" i="0" u="none" strike="noStrike">
                          <a:effectLst/>
                          <a:latin typeface="Arial Narrow" panose="020B0606020202030204" pitchFamily="34" charset="0"/>
                        </a:rPr>
                        <a:t>FENACERCI</a:t>
                      </a:r>
                    </a:p>
                  </a:txBody>
                  <a:tcPr marL="7359" marR="7359" marT="73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200" b="0" i="0" u="none" strike="noStrike">
                          <a:effectLst/>
                          <a:latin typeface="Arial Narrow" panose="020B0606020202030204" pitchFamily="34" charset="0"/>
                        </a:rPr>
                        <a:t>      30.513,35  € </a:t>
                      </a:r>
                    </a:p>
                  </a:txBody>
                  <a:tcPr marL="7359" marR="7359" marT="73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200" b="0" i="0" u="none" strike="noStrike">
                          <a:effectLst/>
                          <a:latin typeface="Arial Narrow" panose="020B0606020202030204" pitchFamily="34" charset="0"/>
                        </a:rPr>
                        <a:t>      30.650,36  € </a:t>
                      </a:r>
                    </a:p>
                  </a:txBody>
                  <a:tcPr marL="7359" marR="7359" marT="73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0,4%</a:t>
                      </a:r>
                    </a:p>
                  </a:txBody>
                  <a:tcPr marL="7359" marR="7359" marT="73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9264808"/>
                  </a:ext>
                </a:extLst>
              </a:tr>
              <a:tr h="196019">
                <a:tc>
                  <a:txBody>
                    <a:bodyPr/>
                    <a:lstStyle/>
                    <a:p>
                      <a:pPr algn="l" fontAlgn="ctr"/>
                      <a:r>
                        <a:rPr lang="pt-PT" sz="1200" b="0" i="0" u="none" strike="noStrike">
                          <a:effectLst/>
                          <a:latin typeface="Arial Narrow" panose="020B0606020202030204" pitchFamily="34" charset="0"/>
                        </a:rPr>
                        <a:t>FNERDM</a:t>
                      </a:r>
                    </a:p>
                  </a:txBody>
                  <a:tcPr marL="7359" marR="7359" marT="73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200" b="0" i="0" u="none" strike="noStrike">
                          <a:effectLst/>
                          <a:latin typeface="Arial Narrow" panose="020B0606020202030204" pitchFamily="34" charset="0"/>
                        </a:rPr>
                        <a:t>       7.000,00  € </a:t>
                      </a:r>
                    </a:p>
                  </a:txBody>
                  <a:tcPr marL="7359" marR="7359" marT="73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200" b="0" i="0" u="none" strike="noStrike">
                          <a:effectLst/>
                          <a:latin typeface="Arial Narrow" panose="020B0606020202030204" pitchFamily="34" charset="0"/>
                        </a:rPr>
                        <a:t>       8.026,26  € </a:t>
                      </a:r>
                    </a:p>
                  </a:txBody>
                  <a:tcPr marL="7359" marR="7359" marT="73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14,7%</a:t>
                      </a:r>
                    </a:p>
                  </a:txBody>
                  <a:tcPr marL="7359" marR="7359" marT="73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81410151"/>
                  </a:ext>
                </a:extLst>
              </a:tr>
              <a:tr h="196019">
                <a:tc>
                  <a:txBody>
                    <a:bodyPr/>
                    <a:lstStyle/>
                    <a:p>
                      <a:pPr algn="l" fontAlgn="ctr"/>
                      <a:r>
                        <a:rPr lang="pt-PT" sz="1200" b="0" i="0" u="none" strike="noStrike">
                          <a:effectLst/>
                          <a:latin typeface="Arial Narrow" panose="020B0606020202030204" pitchFamily="34" charset="0"/>
                        </a:rPr>
                        <a:t>FORMEM</a:t>
                      </a:r>
                    </a:p>
                  </a:txBody>
                  <a:tcPr marL="7359" marR="7359" marT="73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200" b="0" i="0" u="none" strike="noStrike">
                          <a:effectLst/>
                          <a:latin typeface="Arial Narrow" panose="020B0606020202030204" pitchFamily="34" charset="0"/>
                        </a:rPr>
                        <a:t>      26.700,98  € </a:t>
                      </a:r>
                    </a:p>
                  </a:txBody>
                  <a:tcPr marL="7359" marR="7359" marT="73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200" b="0" i="0" u="none" strike="noStrike">
                          <a:effectLst/>
                          <a:latin typeface="Arial Narrow" panose="020B0606020202030204" pitchFamily="34" charset="0"/>
                        </a:rPr>
                        <a:t>      25.088,85  € </a:t>
                      </a:r>
                    </a:p>
                  </a:txBody>
                  <a:tcPr marL="7359" marR="7359" marT="73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-6,0%</a:t>
                      </a:r>
                    </a:p>
                  </a:txBody>
                  <a:tcPr marL="7359" marR="7359" marT="73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50001289"/>
                  </a:ext>
                </a:extLst>
              </a:tr>
              <a:tr h="196019">
                <a:tc>
                  <a:txBody>
                    <a:bodyPr/>
                    <a:lstStyle/>
                    <a:p>
                      <a:pPr algn="l" fontAlgn="ctr"/>
                      <a:r>
                        <a:rPr lang="pt-PT" sz="1200" b="0" i="0" u="none" strike="noStrike">
                          <a:effectLst/>
                          <a:latin typeface="Arial Narrow" panose="020B0606020202030204" pitchFamily="34" charset="0"/>
                        </a:rPr>
                        <a:t>FPAS</a:t>
                      </a:r>
                    </a:p>
                  </a:txBody>
                  <a:tcPr marL="7359" marR="7359" marT="73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200" b="0" i="0" u="none" strike="noStrike">
                          <a:effectLst/>
                          <a:latin typeface="Arial Narrow" panose="020B0606020202030204" pitchFamily="34" charset="0"/>
                        </a:rPr>
                        <a:t>      71.274,80  € </a:t>
                      </a:r>
                    </a:p>
                  </a:txBody>
                  <a:tcPr marL="7359" marR="7359" marT="73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200" b="0" i="0" u="none" strike="noStrike">
                          <a:effectLst/>
                          <a:latin typeface="Arial Narrow" panose="020B0606020202030204" pitchFamily="34" charset="0"/>
                        </a:rPr>
                        <a:t>      88.579,30  € </a:t>
                      </a:r>
                    </a:p>
                  </a:txBody>
                  <a:tcPr marL="7359" marR="7359" marT="73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24,3%</a:t>
                      </a:r>
                    </a:p>
                  </a:txBody>
                  <a:tcPr marL="7359" marR="7359" marT="73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9960457"/>
                  </a:ext>
                </a:extLst>
              </a:tr>
              <a:tr h="196019">
                <a:tc>
                  <a:txBody>
                    <a:bodyPr/>
                    <a:lstStyle/>
                    <a:p>
                      <a:pPr algn="l" fontAlgn="ctr"/>
                      <a:r>
                        <a:rPr lang="pt-PT" sz="1200" b="0" i="0" u="none" strike="noStrike">
                          <a:effectLst/>
                          <a:latin typeface="Arial Narrow" panose="020B0606020202030204" pitchFamily="34" charset="0"/>
                        </a:rPr>
                        <a:t>FPDA</a:t>
                      </a:r>
                    </a:p>
                  </a:txBody>
                  <a:tcPr marL="7359" marR="7359" marT="73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200" b="0" i="0" u="none" strike="noStrike">
                          <a:effectLst/>
                          <a:latin typeface="Arial Narrow" panose="020B0606020202030204" pitchFamily="34" charset="0"/>
                        </a:rPr>
                        <a:t>      40.078,44  € </a:t>
                      </a:r>
                    </a:p>
                  </a:txBody>
                  <a:tcPr marL="7359" marR="7359" marT="73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200" b="0" i="0" u="none" strike="noStrike">
                          <a:effectLst/>
                          <a:latin typeface="Arial Narrow" panose="020B0606020202030204" pitchFamily="34" charset="0"/>
                        </a:rPr>
                        <a:t>      37.175,96  € </a:t>
                      </a:r>
                    </a:p>
                  </a:txBody>
                  <a:tcPr marL="7359" marR="7359" marT="73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-7,2%</a:t>
                      </a:r>
                    </a:p>
                  </a:txBody>
                  <a:tcPr marL="7359" marR="7359" marT="73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67779245"/>
                  </a:ext>
                </a:extLst>
              </a:tr>
              <a:tr h="196019">
                <a:tc>
                  <a:txBody>
                    <a:bodyPr/>
                    <a:lstStyle/>
                    <a:p>
                      <a:pPr algn="l" fontAlgn="ctr"/>
                      <a:r>
                        <a:rPr lang="pt-PT" sz="1200" b="0" i="0" u="none" strike="noStrike">
                          <a:effectLst/>
                          <a:latin typeface="Arial Narrow" panose="020B0606020202030204" pitchFamily="34" charset="0"/>
                        </a:rPr>
                        <a:t>FPDD</a:t>
                      </a:r>
                    </a:p>
                  </a:txBody>
                  <a:tcPr marL="7359" marR="7359" marT="73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200" b="0" i="0" u="none" strike="noStrike">
                          <a:effectLst/>
                          <a:latin typeface="Arial Narrow" panose="020B0606020202030204" pitchFamily="34" charset="0"/>
                        </a:rPr>
                        <a:t>      21.454,68  € </a:t>
                      </a:r>
                    </a:p>
                  </a:txBody>
                  <a:tcPr marL="7359" marR="7359" marT="73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200" b="0" i="0" u="none" strike="noStrike">
                          <a:effectLst/>
                          <a:latin typeface="Arial Narrow" panose="020B0606020202030204" pitchFamily="34" charset="0"/>
                        </a:rPr>
                        <a:t>      20.347,42  € </a:t>
                      </a:r>
                    </a:p>
                  </a:txBody>
                  <a:tcPr marL="7359" marR="7359" marT="73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-5,2%</a:t>
                      </a:r>
                    </a:p>
                  </a:txBody>
                  <a:tcPr marL="7359" marR="7359" marT="73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40119021"/>
                  </a:ext>
                </a:extLst>
              </a:tr>
              <a:tr h="196019">
                <a:tc>
                  <a:txBody>
                    <a:bodyPr/>
                    <a:lstStyle/>
                    <a:p>
                      <a:pPr algn="l" fontAlgn="ctr"/>
                      <a:r>
                        <a:rPr lang="pt-PT" sz="1200" b="0" i="0" u="none" strike="noStrike">
                          <a:effectLst/>
                          <a:latin typeface="Arial Narrow" panose="020B0606020202030204" pitchFamily="34" charset="0"/>
                        </a:rPr>
                        <a:t>HUMANITAS</a:t>
                      </a:r>
                    </a:p>
                  </a:txBody>
                  <a:tcPr marL="7359" marR="7359" marT="73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200" b="0" i="0" u="none" strike="noStrike">
                          <a:effectLst/>
                          <a:latin typeface="Arial Narrow" panose="020B0606020202030204" pitchFamily="34" charset="0"/>
                        </a:rPr>
                        <a:t>      25.561,05  € </a:t>
                      </a:r>
                    </a:p>
                  </a:txBody>
                  <a:tcPr marL="7359" marR="7359" marT="73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200" b="0" i="0" u="none" strike="noStrike">
                          <a:effectLst/>
                          <a:latin typeface="Arial Narrow" panose="020B0606020202030204" pitchFamily="34" charset="0"/>
                        </a:rPr>
                        <a:t>      23.438,86  € </a:t>
                      </a:r>
                    </a:p>
                  </a:txBody>
                  <a:tcPr marL="7359" marR="7359" marT="73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-8,3%</a:t>
                      </a:r>
                    </a:p>
                  </a:txBody>
                  <a:tcPr marL="7359" marR="7359" marT="73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79789099"/>
                  </a:ext>
                </a:extLst>
              </a:tr>
              <a:tr h="196019">
                <a:tc>
                  <a:txBody>
                    <a:bodyPr/>
                    <a:lstStyle/>
                    <a:p>
                      <a:pPr algn="l" fontAlgn="ctr"/>
                      <a:r>
                        <a:rPr lang="pt-PT" sz="1200" b="0" i="0" u="none" strike="noStrike">
                          <a:effectLst/>
                          <a:latin typeface="Arial Narrow" panose="020B0606020202030204" pitchFamily="34" charset="0"/>
                        </a:rPr>
                        <a:t>PAIS EM REDE</a:t>
                      </a:r>
                    </a:p>
                  </a:txBody>
                  <a:tcPr marL="7359" marR="7359" marT="73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200" b="0" i="0" u="none" strike="noStrike">
                          <a:effectLst/>
                          <a:latin typeface="Arial Narrow" panose="020B0606020202030204" pitchFamily="34" charset="0"/>
                        </a:rPr>
                        <a:t>      35.064,76  € </a:t>
                      </a:r>
                    </a:p>
                  </a:txBody>
                  <a:tcPr marL="7359" marR="7359" marT="73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200" b="0" i="0" u="none" strike="noStrike">
                          <a:effectLst/>
                          <a:latin typeface="Arial Narrow" panose="020B0606020202030204" pitchFamily="34" charset="0"/>
                        </a:rPr>
                        <a:t>      31.724,93  € </a:t>
                      </a:r>
                    </a:p>
                  </a:txBody>
                  <a:tcPr marL="7359" marR="7359" marT="73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-9,5%</a:t>
                      </a:r>
                    </a:p>
                  </a:txBody>
                  <a:tcPr marL="7359" marR="7359" marT="73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72766780"/>
                  </a:ext>
                </a:extLst>
              </a:tr>
              <a:tr h="196019">
                <a:tc>
                  <a:txBody>
                    <a:bodyPr/>
                    <a:lstStyle/>
                    <a:p>
                      <a:pPr algn="l" fontAlgn="ctr"/>
                      <a:r>
                        <a:rPr lang="pt-PT" sz="1200" b="0" i="0" u="none" strike="noStrike">
                          <a:effectLst/>
                          <a:latin typeface="Arial Narrow" panose="020B0606020202030204" pitchFamily="34" charset="0"/>
                        </a:rPr>
                        <a:t>PCAND</a:t>
                      </a:r>
                    </a:p>
                  </a:txBody>
                  <a:tcPr marL="7359" marR="7359" marT="73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200" b="0" i="0" u="none" strike="noStrike">
                          <a:effectLst/>
                          <a:latin typeface="Arial Narrow" panose="020B0606020202030204" pitchFamily="34" charset="0"/>
                        </a:rPr>
                        <a:t>       4.929,48  € </a:t>
                      </a:r>
                    </a:p>
                  </a:txBody>
                  <a:tcPr marL="7359" marR="7359" marT="73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200" b="0" i="0" u="none" strike="noStrike">
                          <a:effectLst/>
                          <a:latin typeface="Arial Narrow" panose="020B0606020202030204" pitchFamily="34" charset="0"/>
                        </a:rPr>
                        <a:t>       7.574,78  € </a:t>
                      </a:r>
                    </a:p>
                  </a:txBody>
                  <a:tcPr marL="7359" marR="7359" marT="73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53,7%</a:t>
                      </a:r>
                    </a:p>
                  </a:txBody>
                  <a:tcPr marL="7359" marR="7359" marT="73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0370504"/>
                  </a:ext>
                </a:extLst>
              </a:tr>
              <a:tr h="196019">
                <a:tc>
                  <a:txBody>
                    <a:bodyPr/>
                    <a:lstStyle/>
                    <a:p>
                      <a:pPr algn="l" fontAlgn="ctr"/>
                      <a:r>
                        <a:rPr lang="pt-PT" sz="1200" b="0" i="0" u="none" strike="noStrike">
                          <a:effectLst/>
                          <a:latin typeface="Arial Narrow" panose="020B0606020202030204" pitchFamily="34" charset="0"/>
                        </a:rPr>
                        <a:t>SPEM</a:t>
                      </a:r>
                    </a:p>
                  </a:txBody>
                  <a:tcPr marL="7359" marR="7359" marT="73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200" b="0" i="0" u="none" strike="noStrike">
                          <a:effectLst/>
                          <a:latin typeface="Arial Narrow" panose="020B0606020202030204" pitchFamily="34" charset="0"/>
                        </a:rPr>
                        <a:t>                -    € </a:t>
                      </a:r>
                    </a:p>
                  </a:txBody>
                  <a:tcPr marL="7359" marR="7359" marT="73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200" b="0" i="0" u="none" strike="noStrike">
                          <a:effectLst/>
                          <a:latin typeface="Arial Narrow" panose="020B0606020202030204" pitchFamily="34" charset="0"/>
                        </a:rPr>
                        <a:t>      29.051,54  € </a:t>
                      </a:r>
                    </a:p>
                  </a:txBody>
                  <a:tcPr marL="7359" marR="7359" marT="73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100,0%</a:t>
                      </a:r>
                    </a:p>
                  </a:txBody>
                  <a:tcPr marL="7359" marR="7359" marT="73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34167884"/>
                  </a:ext>
                </a:extLst>
              </a:tr>
              <a:tr h="206908">
                <a:tc>
                  <a:txBody>
                    <a:bodyPr/>
                    <a:lstStyle/>
                    <a:p>
                      <a:pPr algn="l" fontAlgn="ctr"/>
                      <a:r>
                        <a:rPr lang="pt-PT" sz="1200" b="0" i="0" u="none" strike="noStrike">
                          <a:effectLst/>
                          <a:latin typeface="Arial Narrow" panose="020B0606020202030204" pitchFamily="34" charset="0"/>
                        </a:rPr>
                        <a:t>Unicrisano</a:t>
                      </a:r>
                    </a:p>
                  </a:txBody>
                  <a:tcPr marL="7359" marR="7359" marT="73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200" b="0" i="0" u="none" strike="noStrike">
                          <a:effectLst/>
                          <a:latin typeface="Arial Narrow" panose="020B0606020202030204" pitchFamily="34" charset="0"/>
                        </a:rPr>
                        <a:t>                -    € </a:t>
                      </a:r>
                    </a:p>
                  </a:txBody>
                  <a:tcPr marL="7359" marR="7359" marT="73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200" b="0" i="0" u="none" strike="noStrike">
                          <a:effectLst/>
                          <a:latin typeface="Arial Narrow" panose="020B0606020202030204" pitchFamily="34" charset="0"/>
                        </a:rPr>
                        <a:t>       1.862,76  € </a:t>
                      </a:r>
                    </a:p>
                  </a:txBody>
                  <a:tcPr marL="7359" marR="7359" marT="73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100,0%</a:t>
                      </a:r>
                    </a:p>
                  </a:txBody>
                  <a:tcPr marL="7359" marR="7359" marT="73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74311769"/>
                  </a:ext>
                </a:extLst>
              </a:tr>
              <a:tr h="326699">
                <a:tc>
                  <a:txBody>
                    <a:bodyPr/>
                    <a:lstStyle/>
                    <a:p>
                      <a:pPr algn="l" fontAlgn="ctr"/>
                      <a:r>
                        <a:rPr lang="pt-PT" sz="1200" b="1" i="0" u="none" strike="noStrike">
                          <a:effectLst/>
                          <a:latin typeface="Arial Narrow" panose="020B0606020202030204" pitchFamily="34" charset="0"/>
                        </a:rPr>
                        <a:t>Total</a:t>
                      </a:r>
                    </a:p>
                  </a:txBody>
                  <a:tcPr marL="7359" marR="7359" marT="7359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200" b="1" i="0" u="none" strike="noStrike">
                          <a:effectLst/>
                          <a:latin typeface="Arial Narrow" panose="020B0606020202030204" pitchFamily="34" charset="0"/>
                        </a:rPr>
                        <a:t> 1.100.000,00  € </a:t>
                      </a:r>
                    </a:p>
                  </a:txBody>
                  <a:tcPr marL="7359" marR="7359" marT="7359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200" b="1" i="0" u="none" strike="noStrike">
                          <a:effectLst/>
                          <a:latin typeface="Arial Narrow" panose="020B0606020202030204" pitchFamily="34" charset="0"/>
                        </a:rPr>
                        <a:t> 1.239.841,00  € </a:t>
                      </a:r>
                    </a:p>
                  </a:txBody>
                  <a:tcPr marL="7359" marR="7359" marT="7359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200" b="1" i="0" u="none" strike="noStrike" dirty="0">
                          <a:effectLst/>
                          <a:latin typeface="Arial Narrow" panose="020B0606020202030204" pitchFamily="34" charset="0"/>
                        </a:rPr>
                        <a:t>12,71%</a:t>
                      </a:r>
                    </a:p>
                  </a:txBody>
                  <a:tcPr marL="7359" marR="7359" marT="7359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59390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416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76349" y="1239847"/>
            <a:ext cx="10972800" cy="1143000"/>
          </a:xfrm>
        </p:spPr>
        <p:txBody>
          <a:bodyPr/>
          <a:lstStyle/>
          <a:p>
            <a:r>
              <a:rPr lang="pt-PT" dirty="0" smtClean="0">
                <a:solidFill>
                  <a:schemeClr val="bg1"/>
                </a:solidFill>
              </a:rPr>
              <a:t>Despesas comuns dos dois financiamentos</a:t>
            </a:r>
            <a:endParaRPr lang="pt-PT" dirty="0">
              <a:solidFill>
                <a:schemeClr val="bg1"/>
              </a:solidFill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787862" y="3099724"/>
            <a:ext cx="10216515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3200" dirty="0" smtClean="0">
                <a:solidFill>
                  <a:schemeClr val="bg1"/>
                </a:solidFill>
              </a:rPr>
              <a:t>Implica de acordo com ambos os regulamentos a devolução </a:t>
            </a:r>
          </a:p>
          <a:p>
            <a:pPr algn="ctr"/>
            <a:r>
              <a:rPr lang="pt-PT" sz="3200" dirty="0" smtClean="0">
                <a:solidFill>
                  <a:schemeClr val="bg1"/>
                </a:solidFill>
              </a:rPr>
              <a:t>de verbas imputadas.</a:t>
            </a:r>
            <a:endParaRPr lang="pt-PT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5643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Y:\Perfil\Desktop\Logos\INR_MTSS100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68"/>
          <a:stretch/>
        </p:blipFill>
        <p:spPr bwMode="auto">
          <a:xfrm>
            <a:off x="9159586" y="510747"/>
            <a:ext cx="2386940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Diagrama 5"/>
          <p:cNvGraphicFramePr/>
          <p:nvPr>
            <p:extLst/>
          </p:nvPr>
        </p:nvGraphicFramePr>
        <p:xfrm>
          <a:off x="805589" y="693004"/>
          <a:ext cx="9296001" cy="53051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aphicFrame>
        <p:nvGraphicFramePr>
          <p:cNvPr id="7" name="Diagrama 6"/>
          <p:cNvGraphicFramePr/>
          <p:nvPr>
            <p:extLst/>
          </p:nvPr>
        </p:nvGraphicFramePr>
        <p:xfrm>
          <a:off x="1775520" y="998730"/>
          <a:ext cx="3678070" cy="15819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grpSp>
        <p:nvGrpSpPr>
          <p:cNvPr id="8" name="Grupo 7"/>
          <p:cNvGrpSpPr/>
          <p:nvPr/>
        </p:nvGrpSpPr>
        <p:grpSpPr>
          <a:xfrm>
            <a:off x="771735" y="269676"/>
            <a:ext cx="7916902" cy="1607128"/>
            <a:chOff x="0" y="22924"/>
            <a:chExt cx="3678070" cy="1559025"/>
          </a:xfrm>
        </p:grpSpPr>
        <p:sp>
          <p:nvSpPr>
            <p:cNvPr id="9" name="Retângulo arredondado 8"/>
            <p:cNvSpPr/>
            <p:nvPr/>
          </p:nvSpPr>
          <p:spPr>
            <a:xfrm>
              <a:off x="0" y="22924"/>
              <a:ext cx="3678070" cy="1559025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CaixaDeTexto 9"/>
            <p:cNvSpPr txBox="1"/>
            <p:nvPr/>
          </p:nvSpPr>
          <p:spPr>
            <a:xfrm>
              <a:off x="49479" y="577934"/>
              <a:ext cx="3525860" cy="100401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47650" tIns="247650" rIns="247650" bIns="247650" numCol="1" spcCol="1270" anchor="ctr" anchorCtr="0">
              <a:noAutofit/>
            </a:bodyPr>
            <a:lstStyle/>
            <a:p>
              <a:pPr algn="ctr" defTabSz="2889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PT" sz="4000" dirty="0" smtClean="0">
                  <a:solidFill>
                    <a:prstClr val="white"/>
                  </a:solidFill>
                  <a:latin typeface="Calibri"/>
                </a:rPr>
                <a:t>Procedimentos do Programa Financiamento a projetos</a:t>
              </a:r>
            </a:p>
            <a:p>
              <a:pPr algn="ctr" defTabSz="2889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PT" sz="1400" dirty="0">
                  <a:solidFill>
                    <a:schemeClr val="bg1"/>
                  </a:solidFill>
                </a:rPr>
                <a:t>Deliberação n.º 18/2017, de 9 de janeiro de 2017</a:t>
              </a:r>
            </a:p>
            <a:p>
              <a:pPr algn="ctr" defTabSz="2889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pt-PT" sz="4000" dirty="0">
                <a:solidFill>
                  <a:prstClr val="white"/>
                </a:solidFill>
                <a:latin typeface="Calibri"/>
              </a:endParaRPr>
            </a:p>
          </p:txBody>
        </p:sp>
      </p:grpSp>
      <p:graphicFrame>
        <p:nvGraphicFramePr>
          <p:cNvPr id="13" name="Diagrama 12"/>
          <p:cNvGraphicFramePr/>
          <p:nvPr>
            <p:extLst/>
          </p:nvPr>
        </p:nvGraphicFramePr>
        <p:xfrm>
          <a:off x="10268868" y="2870941"/>
          <a:ext cx="1751335" cy="12691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4" r:lo="rId15" r:qs="rId16" r:cs="rId17"/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1197096" y="4669000"/>
            <a:ext cx="17191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dirty="0" smtClean="0">
                <a:solidFill>
                  <a:schemeClr val="bg1"/>
                </a:solidFill>
              </a:rPr>
              <a:t>Júri de avaliação</a:t>
            </a:r>
            <a:endParaRPr lang="pt-PT" dirty="0">
              <a:solidFill>
                <a:schemeClr val="bg1"/>
              </a:solidFill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3632920" y="4685309"/>
            <a:ext cx="16728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dirty="0" smtClean="0">
                <a:solidFill>
                  <a:schemeClr val="bg1"/>
                </a:solidFill>
              </a:rPr>
              <a:t>UCGP/SGMTSSS</a:t>
            </a:r>
            <a:endParaRPr lang="pt-PT" dirty="0">
              <a:solidFill>
                <a:schemeClr val="bg1"/>
              </a:solidFill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6500706" y="4668366"/>
            <a:ext cx="7180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dirty="0" smtClean="0">
                <a:solidFill>
                  <a:schemeClr val="bg1"/>
                </a:solidFill>
              </a:rPr>
              <a:t>UCGP</a:t>
            </a:r>
            <a:endParaRPr lang="pt-PT" dirty="0">
              <a:solidFill>
                <a:schemeClr val="bg1"/>
              </a:solidFill>
            </a:endParaRPr>
          </a:p>
        </p:txBody>
      </p:sp>
      <p:sp>
        <p:nvSpPr>
          <p:cNvPr id="12" name="CaixaDeTexto 11"/>
          <p:cNvSpPr txBox="1"/>
          <p:nvPr/>
        </p:nvSpPr>
        <p:spPr>
          <a:xfrm>
            <a:off x="8977276" y="4668366"/>
            <a:ext cx="7180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dirty="0" smtClean="0">
                <a:solidFill>
                  <a:schemeClr val="bg1"/>
                </a:solidFill>
              </a:rPr>
              <a:t>UCGP</a:t>
            </a:r>
            <a:endParaRPr lang="pt-PT" dirty="0">
              <a:solidFill>
                <a:schemeClr val="bg1"/>
              </a:solidFill>
            </a:endParaRPr>
          </a:p>
        </p:txBody>
      </p:sp>
      <p:sp>
        <p:nvSpPr>
          <p:cNvPr id="14" name="CaixaDeTexto 13"/>
          <p:cNvSpPr txBox="1"/>
          <p:nvPr/>
        </p:nvSpPr>
        <p:spPr>
          <a:xfrm>
            <a:off x="10770013" y="4668366"/>
            <a:ext cx="9568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dirty="0" smtClean="0">
                <a:solidFill>
                  <a:schemeClr val="bg1"/>
                </a:solidFill>
              </a:rPr>
              <a:t>UPCGAF</a:t>
            </a:r>
            <a:endParaRPr lang="pt-PT" dirty="0">
              <a:solidFill>
                <a:schemeClr val="bg1"/>
              </a:solidFill>
            </a:endParaRPr>
          </a:p>
        </p:txBody>
      </p:sp>
      <p:sp>
        <p:nvSpPr>
          <p:cNvPr id="15" name="CaixaDeTexto 14"/>
          <p:cNvSpPr txBox="1"/>
          <p:nvPr/>
        </p:nvSpPr>
        <p:spPr>
          <a:xfrm>
            <a:off x="827182" y="5689402"/>
            <a:ext cx="31070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u="sng" dirty="0">
                <a:hlinkClick r:id="rId19"/>
              </a:rPr>
              <a:t>INR-Projetos2020@inr.mtsss.pt</a:t>
            </a:r>
            <a:endParaRPr lang="pt-PT" dirty="0">
              <a:solidFill>
                <a:schemeClr val="bg1"/>
              </a:solidFill>
            </a:endParaRPr>
          </a:p>
        </p:txBody>
      </p:sp>
      <p:sp>
        <p:nvSpPr>
          <p:cNvPr id="17" name="CaixaDeTexto 16"/>
          <p:cNvSpPr txBox="1"/>
          <p:nvPr/>
        </p:nvSpPr>
        <p:spPr>
          <a:xfrm>
            <a:off x="7062914" y="5894547"/>
            <a:ext cx="17196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dirty="0" smtClean="0">
                <a:solidFill>
                  <a:schemeClr val="bg1"/>
                </a:solidFill>
              </a:rPr>
              <a:t>inr@inr.mtsss.pt</a:t>
            </a:r>
            <a:endParaRPr lang="pt-PT" dirty="0">
              <a:solidFill>
                <a:schemeClr val="bg1"/>
              </a:solidFill>
            </a:endParaRPr>
          </a:p>
        </p:txBody>
      </p:sp>
      <p:sp>
        <p:nvSpPr>
          <p:cNvPr id="20" name="Chaveta à direita 19"/>
          <p:cNvSpPr/>
          <p:nvPr/>
        </p:nvSpPr>
        <p:spPr>
          <a:xfrm rot="5400000">
            <a:off x="7491251" y="2028419"/>
            <a:ext cx="436950" cy="7043148"/>
          </a:xfrm>
          <a:prstGeom prst="rightBrace">
            <a:avLst>
              <a:gd name="adj1" fmla="val 8333"/>
              <a:gd name="adj2" fmla="val 50131"/>
            </a:avLst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21" name="Chaveta à direita 20"/>
          <p:cNvSpPr/>
          <p:nvPr/>
        </p:nvSpPr>
        <p:spPr>
          <a:xfrm rot="5400000">
            <a:off x="1948064" y="5016108"/>
            <a:ext cx="365735" cy="980852"/>
          </a:xfrm>
          <a:prstGeom prst="rightBrac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667631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Y:\Perfil\Desktop\Logos\INR_MTSS100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68"/>
          <a:stretch/>
        </p:blipFill>
        <p:spPr bwMode="auto">
          <a:xfrm>
            <a:off x="9469926" y="554983"/>
            <a:ext cx="2386940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Diagrama 5"/>
          <p:cNvGraphicFramePr/>
          <p:nvPr>
            <p:extLst>
              <p:ext uri="{D42A27DB-BD31-4B8C-83A1-F6EECF244321}">
                <p14:modId xmlns:p14="http://schemas.microsoft.com/office/powerpoint/2010/main" val="1482715164"/>
              </p:ext>
            </p:extLst>
          </p:nvPr>
        </p:nvGraphicFramePr>
        <p:xfrm>
          <a:off x="842484" y="937431"/>
          <a:ext cx="8442832" cy="53105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pSp>
        <p:nvGrpSpPr>
          <p:cNvPr id="8" name="Grupo 7"/>
          <p:cNvGrpSpPr/>
          <p:nvPr/>
        </p:nvGrpSpPr>
        <p:grpSpPr>
          <a:xfrm>
            <a:off x="842484" y="355856"/>
            <a:ext cx="7916902" cy="1616569"/>
            <a:chOff x="0" y="22924"/>
            <a:chExt cx="3678070" cy="1568183"/>
          </a:xfrm>
        </p:grpSpPr>
        <p:sp>
          <p:nvSpPr>
            <p:cNvPr id="9" name="Retângulo arredondado 8"/>
            <p:cNvSpPr/>
            <p:nvPr/>
          </p:nvSpPr>
          <p:spPr>
            <a:xfrm>
              <a:off x="0" y="22924"/>
              <a:ext cx="3678070" cy="1559025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CaixaDeTexto 9"/>
            <p:cNvSpPr txBox="1"/>
            <p:nvPr/>
          </p:nvSpPr>
          <p:spPr>
            <a:xfrm>
              <a:off x="76105" y="587092"/>
              <a:ext cx="3525860" cy="100401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47650" tIns="247650" rIns="247650" bIns="247650" numCol="1" spcCol="1270" anchor="ctr" anchorCtr="0">
              <a:noAutofit/>
            </a:bodyPr>
            <a:lstStyle/>
            <a:p>
              <a:pPr algn="ctr" defTabSz="2889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PT" sz="4000" dirty="0" smtClean="0">
                  <a:solidFill>
                    <a:prstClr val="white"/>
                  </a:solidFill>
                  <a:latin typeface="Calibri"/>
                </a:rPr>
                <a:t>Procedimentos do Apoio ao Funcionamento</a:t>
              </a:r>
            </a:p>
            <a:p>
              <a:pPr algn="ctr" defTabSz="2889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PT" sz="1400" dirty="0">
                  <a:solidFill>
                    <a:schemeClr val="bg1"/>
                  </a:solidFill>
                </a:rPr>
                <a:t>Deliberação n.º </a:t>
              </a:r>
              <a:r>
                <a:rPr lang="pt-PT" sz="1400" dirty="0" smtClean="0">
                  <a:solidFill>
                    <a:schemeClr val="bg1"/>
                  </a:solidFill>
                </a:rPr>
                <a:t>475/2017</a:t>
              </a:r>
              <a:r>
                <a:rPr lang="pt-PT" sz="1400" dirty="0">
                  <a:solidFill>
                    <a:schemeClr val="bg1"/>
                  </a:solidFill>
                </a:rPr>
                <a:t>, de </a:t>
              </a:r>
              <a:r>
                <a:rPr lang="pt-PT" sz="1400" dirty="0" smtClean="0">
                  <a:solidFill>
                    <a:schemeClr val="bg1"/>
                  </a:solidFill>
                </a:rPr>
                <a:t>7 </a:t>
              </a:r>
              <a:r>
                <a:rPr lang="pt-PT" sz="1400" dirty="0">
                  <a:solidFill>
                    <a:schemeClr val="bg1"/>
                  </a:solidFill>
                </a:rPr>
                <a:t>de </a:t>
              </a:r>
              <a:r>
                <a:rPr lang="pt-PT" sz="1400" dirty="0" smtClean="0">
                  <a:solidFill>
                    <a:schemeClr val="bg1"/>
                  </a:solidFill>
                </a:rPr>
                <a:t>junho </a:t>
              </a:r>
              <a:r>
                <a:rPr lang="pt-PT" sz="1400" dirty="0">
                  <a:solidFill>
                    <a:schemeClr val="bg1"/>
                  </a:solidFill>
                </a:rPr>
                <a:t>de 2017</a:t>
              </a:r>
            </a:p>
            <a:p>
              <a:pPr algn="ctr" defTabSz="2889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pt-PT" sz="4000" dirty="0">
                <a:solidFill>
                  <a:prstClr val="white"/>
                </a:solidFill>
                <a:latin typeface="Calibri"/>
              </a:endParaRPr>
            </a:p>
          </p:txBody>
        </p:sp>
      </p:grpSp>
      <p:graphicFrame>
        <p:nvGraphicFramePr>
          <p:cNvPr id="11" name="Diagrama 10"/>
          <p:cNvGraphicFramePr/>
          <p:nvPr>
            <p:extLst>
              <p:ext uri="{D42A27DB-BD31-4B8C-83A1-F6EECF244321}">
                <p14:modId xmlns:p14="http://schemas.microsoft.com/office/powerpoint/2010/main" val="805984648"/>
              </p:ext>
            </p:extLst>
          </p:nvPr>
        </p:nvGraphicFramePr>
        <p:xfrm>
          <a:off x="9720228" y="2958141"/>
          <a:ext cx="1751335" cy="12691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grpSp>
        <p:nvGrpSpPr>
          <p:cNvPr id="12" name="Grupo 11"/>
          <p:cNvGrpSpPr/>
          <p:nvPr/>
        </p:nvGrpSpPr>
        <p:grpSpPr>
          <a:xfrm>
            <a:off x="1388225" y="4562553"/>
            <a:ext cx="9892146" cy="1685467"/>
            <a:chOff x="4188152" y="4578412"/>
            <a:chExt cx="7538726" cy="1685467"/>
          </a:xfrm>
        </p:grpSpPr>
        <p:sp>
          <p:nvSpPr>
            <p:cNvPr id="14" name="CaixaDeTexto 13"/>
            <p:cNvSpPr txBox="1"/>
            <p:nvPr/>
          </p:nvSpPr>
          <p:spPr>
            <a:xfrm>
              <a:off x="6183038" y="4578412"/>
              <a:ext cx="16728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PT" dirty="0" smtClean="0">
                  <a:solidFill>
                    <a:schemeClr val="bg1"/>
                  </a:solidFill>
                </a:rPr>
                <a:t>UCGP/SGMTSSS</a:t>
              </a:r>
              <a:endParaRPr lang="pt-PT" dirty="0">
                <a:solidFill>
                  <a:schemeClr val="bg1"/>
                </a:solidFill>
              </a:endParaRPr>
            </a:p>
          </p:txBody>
        </p:sp>
        <p:sp>
          <p:nvSpPr>
            <p:cNvPr id="15" name="CaixaDeTexto 14"/>
            <p:cNvSpPr txBox="1"/>
            <p:nvPr/>
          </p:nvSpPr>
          <p:spPr>
            <a:xfrm>
              <a:off x="7808641" y="4578412"/>
              <a:ext cx="71801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PT" dirty="0" smtClean="0">
                  <a:solidFill>
                    <a:schemeClr val="bg1"/>
                  </a:solidFill>
                </a:rPr>
                <a:t>UCGP</a:t>
              </a:r>
              <a:endParaRPr lang="pt-PT" dirty="0">
                <a:solidFill>
                  <a:schemeClr val="bg1"/>
                </a:solidFill>
              </a:endParaRPr>
            </a:p>
          </p:txBody>
        </p:sp>
        <p:sp>
          <p:nvSpPr>
            <p:cNvPr id="16" name="CaixaDeTexto 15"/>
            <p:cNvSpPr txBox="1"/>
            <p:nvPr/>
          </p:nvSpPr>
          <p:spPr>
            <a:xfrm>
              <a:off x="9373993" y="4611523"/>
              <a:ext cx="71801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PT" dirty="0" smtClean="0">
                  <a:solidFill>
                    <a:schemeClr val="bg1"/>
                  </a:solidFill>
                </a:rPr>
                <a:t>UCGP</a:t>
              </a:r>
              <a:endParaRPr lang="pt-PT" dirty="0">
                <a:solidFill>
                  <a:schemeClr val="bg1"/>
                </a:solidFill>
              </a:endParaRPr>
            </a:p>
          </p:txBody>
        </p:sp>
        <p:sp>
          <p:nvSpPr>
            <p:cNvPr id="17" name="CaixaDeTexto 16"/>
            <p:cNvSpPr txBox="1"/>
            <p:nvPr/>
          </p:nvSpPr>
          <p:spPr>
            <a:xfrm>
              <a:off x="10770013" y="4668366"/>
              <a:ext cx="9568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PT" dirty="0" smtClean="0">
                  <a:solidFill>
                    <a:schemeClr val="bg1"/>
                  </a:solidFill>
                </a:rPr>
                <a:t>UPCGAF</a:t>
              </a:r>
              <a:endParaRPr lang="pt-PT" dirty="0">
                <a:solidFill>
                  <a:schemeClr val="bg1"/>
                </a:solidFill>
              </a:endParaRPr>
            </a:p>
          </p:txBody>
        </p:sp>
        <p:sp>
          <p:nvSpPr>
            <p:cNvPr id="19" name="CaixaDeTexto 18"/>
            <p:cNvSpPr txBox="1"/>
            <p:nvPr/>
          </p:nvSpPr>
          <p:spPr>
            <a:xfrm>
              <a:off x="7062914" y="5894547"/>
              <a:ext cx="131052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PT" dirty="0" smtClean="0">
                  <a:solidFill>
                    <a:schemeClr val="bg1"/>
                  </a:solidFill>
                </a:rPr>
                <a:t>inr@inr.mtsss.pt</a:t>
              </a:r>
              <a:endParaRPr lang="pt-PT" dirty="0">
                <a:solidFill>
                  <a:schemeClr val="bg1"/>
                </a:solidFill>
              </a:endParaRPr>
            </a:p>
          </p:txBody>
        </p:sp>
        <p:sp>
          <p:nvSpPr>
            <p:cNvPr id="20" name="Chaveta à direita 19"/>
            <p:cNvSpPr/>
            <p:nvPr/>
          </p:nvSpPr>
          <p:spPr>
            <a:xfrm rot="5400000">
              <a:off x="7590166" y="1929504"/>
              <a:ext cx="436950" cy="7240978"/>
            </a:xfrm>
            <a:prstGeom prst="rightBrace">
              <a:avLst>
                <a:gd name="adj1" fmla="val 8333"/>
                <a:gd name="adj2" fmla="val 50131"/>
              </a:avLst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</p:grpSp>
      <p:sp>
        <p:nvSpPr>
          <p:cNvPr id="22" name="CaixaDeTexto 21"/>
          <p:cNvSpPr txBox="1"/>
          <p:nvPr/>
        </p:nvSpPr>
        <p:spPr>
          <a:xfrm>
            <a:off x="1027280" y="4552637"/>
            <a:ext cx="10617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dirty="0" smtClean="0">
                <a:solidFill>
                  <a:schemeClr val="bg1"/>
                </a:solidFill>
              </a:rPr>
              <a:t>UCGP/CD</a:t>
            </a:r>
            <a:endParaRPr lang="pt-PT" dirty="0">
              <a:solidFill>
                <a:schemeClr val="bg1"/>
              </a:solidFill>
            </a:endParaRPr>
          </a:p>
        </p:txBody>
      </p:sp>
      <p:sp>
        <p:nvSpPr>
          <p:cNvPr id="23" name="CaixaDeTexto 22"/>
          <p:cNvSpPr txBox="1"/>
          <p:nvPr/>
        </p:nvSpPr>
        <p:spPr>
          <a:xfrm>
            <a:off x="2828459" y="4542026"/>
            <a:ext cx="9421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dirty="0" smtClean="0">
                <a:solidFill>
                  <a:schemeClr val="bg1"/>
                </a:solidFill>
              </a:rPr>
              <a:t>UCGP</a:t>
            </a:r>
            <a:endParaRPr lang="pt-PT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1158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72655" y="2537547"/>
            <a:ext cx="10972800" cy="1143000"/>
          </a:xfrm>
        </p:spPr>
        <p:txBody>
          <a:bodyPr/>
          <a:lstStyle/>
          <a:p>
            <a:r>
              <a:rPr lang="pt-PT" dirty="0" smtClean="0">
                <a:solidFill>
                  <a:schemeClr val="bg1"/>
                </a:solidFill>
              </a:rPr>
              <a:t>Projetos</a:t>
            </a:r>
            <a:endParaRPr lang="pt-PT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26653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34502"/>
            <a:ext cx="10972800" cy="1143000"/>
          </a:xfrm>
        </p:spPr>
        <p:txBody>
          <a:bodyPr/>
          <a:lstStyle/>
          <a:p>
            <a:r>
              <a:rPr lang="pt-PT" dirty="0" smtClean="0">
                <a:solidFill>
                  <a:schemeClr val="bg1"/>
                </a:solidFill>
              </a:rPr>
              <a:t>Candidatura: Procedimentos / Calendário</a:t>
            </a:r>
            <a:endParaRPr lang="pt-PT" dirty="0">
              <a:solidFill>
                <a:schemeClr val="bg1"/>
              </a:solidFill>
            </a:endParaRP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5059295"/>
              </p:ext>
            </p:extLst>
          </p:nvPr>
        </p:nvGraphicFramePr>
        <p:xfrm>
          <a:off x="358752" y="1083039"/>
          <a:ext cx="11556157" cy="56064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08436">
                  <a:extLst>
                    <a:ext uri="{9D8B030D-6E8A-4147-A177-3AD203B41FA5}">
                      <a16:colId xmlns:a16="http://schemas.microsoft.com/office/drawing/2014/main" val="446815804"/>
                    </a:ext>
                  </a:extLst>
                </a:gridCol>
                <a:gridCol w="10147721">
                  <a:extLst>
                    <a:ext uri="{9D8B030D-6E8A-4147-A177-3AD203B41FA5}">
                      <a16:colId xmlns:a16="http://schemas.microsoft.com/office/drawing/2014/main" val="2591288889"/>
                    </a:ext>
                  </a:extLst>
                </a:gridCol>
              </a:tblGrid>
              <a:tr h="166113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pt-PT" sz="1800" dirty="0" smtClean="0">
                          <a:effectLst/>
                        </a:rPr>
                        <a:t>n.º </a:t>
                      </a:r>
                      <a:r>
                        <a:rPr lang="pt-PT" sz="1800" dirty="0">
                          <a:effectLst/>
                        </a:rPr>
                        <a:t>2 do </a:t>
                      </a:r>
                      <a:r>
                        <a:rPr lang="pt-PT" sz="1800" dirty="0" smtClean="0">
                          <a:effectLst/>
                        </a:rPr>
                        <a:t>art.º 7.º</a:t>
                      </a:r>
                      <a:endParaRPr lang="pt-PT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883" marR="4888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800">
                          <a:effectLst/>
                        </a:rPr>
                        <a:t>Abertura das candidaturas</a:t>
                      </a:r>
                      <a:endParaRPr lang="pt-PT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883" marR="48883" marT="0" marB="0" anchor="ctr"/>
                </a:tc>
                <a:extLst>
                  <a:ext uri="{0D108BD9-81ED-4DB2-BD59-A6C34878D82A}">
                    <a16:rowId xmlns:a16="http://schemas.microsoft.com/office/drawing/2014/main" val="3484150052"/>
                  </a:ext>
                </a:extLst>
              </a:tr>
              <a:tr h="499696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pt-PT" sz="1800" dirty="0">
                          <a:effectLst/>
                        </a:rPr>
                        <a:t>Período de </a:t>
                      </a:r>
                      <a:r>
                        <a:rPr lang="pt-PT" sz="1800" dirty="0" smtClean="0">
                          <a:effectLst/>
                        </a:rPr>
                        <a:t>candidatura – 40 dias seguidos</a:t>
                      </a:r>
                      <a:endParaRPr lang="pt-PT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883" marR="48883" marT="0" marB="0" anchor="ctr"/>
                </a:tc>
                <a:extLst>
                  <a:ext uri="{0D108BD9-81ED-4DB2-BD59-A6C34878D82A}">
                    <a16:rowId xmlns:a16="http://schemas.microsoft.com/office/drawing/2014/main" val="1689531573"/>
                  </a:ext>
                </a:extLst>
              </a:tr>
              <a:tr h="4996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pt-PT" sz="1800" dirty="0" smtClean="0">
                          <a:effectLst/>
                        </a:rPr>
                        <a:t>n.º </a:t>
                      </a:r>
                      <a:r>
                        <a:rPr lang="pt-PT" sz="1800" dirty="0">
                          <a:effectLst/>
                        </a:rPr>
                        <a:t>3 do </a:t>
                      </a:r>
                      <a:r>
                        <a:rPr lang="pt-PT" sz="1800" dirty="0" smtClean="0">
                          <a:effectLst/>
                        </a:rPr>
                        <a:t>art.º 7.º</a:t>
                      </a:r>
                      <a:endParaRPr lang="pt-PT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883" marR="4888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pt-PT" sz="1800" dirty="0">
                          <a:effectLst/>
                        </a:rPr>
                        <a:t>Publicação da lista provisória das candidaturas admitidas e </a:t>
                      </a:r>
                      <a:r>
                        <a:rPr lang="pt-PT" sz="1800" dirty="0" smtClean="0">
                          <a:effectLst/>
                        </a:rPr>
                        <a:t>excluídas – 30 dias seguidos</a:t>
                      </a:r>
                      <a:endParaRPr lang="pt-PT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883" marR="48883" marT="0" marB="0" anchor="ctr"/>
                </a:tc>
                <a:extLst>
                  <a:ext uri="{0D108BD9-81ED-4DB2-BD59-A6C34878D82A}">
                    <a16:rowId xmlns:a16="http://schemas.microsoft.com/office/drawing/2014/main" val="2370877866"/>
                  </a:ext>
                </a:extLst>
              </a:tr>
              <a:tr h="41224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pt-PT" sz="1800" dirty="0" smtClean="0">
                          <a:effectLst/>
                        </a:rPr>
                        <a:t>n.º </a:t>
                      </a:r>
                      <a:r>
                        <a:rPr lang="pt-PT" sz="1800" dirty="0">
                          <a:effectLst/>
                        </a:rPr>
                        <a:t>4 do </a:t>
                      </a:r>
                      <a:r>
                        <a:rPr lang="pt-PT" sz="1800" dirty="0" smtClean="0">
                          <a:effectLst/>
                        </a:rPr>
                        <a:t>art.º 7.º</a:t>
                      </a:r>
                      <a:endParaRPr lang="pt-PT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883" marR="4888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pt-PT" sz="1800" dirty="0">
                          <a:effectLst/>
                        </a:rPr>
                        <a:t>Das exclusões mencionadas no ponto anterior, têm as </a:t>
                      </a:r>
                      <a:r>
                        <a:rPr lang="pt-PT" sz="1800" dirty="0" smtClean="0">
                          <a:effectLst/>
                        </a:rPr>
                        <a:t>ONGPD </a:t>
                      </a:r>
                      <a:r>
                        <a:rPr lang="pt-PT" sz="1800" dirty="0">
                          <a:effectLst/>
                        </a:rPr>
                        <a:t>10 dias úteis para exercer o direito a audiência de interessados</a:t>
                      </a:r>
                      <a:endParaRPr lang="pt-PT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883" marR="48883" marT="0" marB="0" anchor="ctr"/>
                </a:tc>
                <a:extLst>
                  <a:ext uri="{0D108BD9-81ED-4DB2-BD59-A6C34878D82A}">
                    <a16:rowId xmlns:a16="http://schemas.microsoft.com/office/drawing/2014/main" val="1204863035"/>
                  </a:ext>
                </a:extLst>
              </a:tr>
              <a:tr h="41224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pt-PT" sz="1800" dirty="0" smtClean="0">
                          <a:effectLst/>
                        </a:rPr>
                        <a:t>n.º </a:t>
                      </a:r>
                      <a:r>
                        <a:rPr lang="pt-PT" sz="1800" dirty="0">
                          <a:effectLst/>
                        </a:rPr>
                        <a:t>5 do </a:t>
                      </a:r>
                      <a:r>
                        <a:rPr lang="pt-PT" sz="1800" dirty="0" smtClean="0">
                          <a:effectLst/>
                        </a:rPr>
                        <a:t>art.º 7.º</a:t>
                      </a:r>
                      <a:endParaRPr lang="pt-PT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883" marR="48883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pt-PT" sz="1800">
                          <a:effectLst/>
                        </a:rPr>
                        <a:t>No prazo de 5 dias úteis, a contar do fim do prazo para audiência de interessados, será comunicada à candidata a decisão final </a:t>
                      </a:r>
                      <a:endParaRPr lang="pt-PT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883" marR="48883" marT="0" marB="0" anchor="ctr"/>
                </a:tc>
                <a:extLst>
                  <a:ext uri="{0D108BD9-81ED-4DB2-BD59-A6C34878D82A}">
                    <a16:rowId xmlns:a16="http://schemas.microsoft.com/office/drawing/2014/main" val="2756888574"/>
                  </a:ext>
                </a:extLst>
              </a:tr>
              <a:tr h="41224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pt-PT" sz="1800" dirty="0" smtClean="0">
                          <a:effectLst/>
                        </a:rPr>
                        <a:t>n.º </a:t>
                      </a:r>
                      <a:r>
                        <a:rPr lang="pt-PT" sz="1800" dirty="0">
                          <a:effectLst/>
                        </a:rPr>
                        <a:t>6 do </a:t>
                      </a:r>
                      <a:r>
                        <a:rPr lang="pt-PT" sz="1800" dirty="0" smtClean="0">
                          <a:effectLst/>
                        </a:rPr>
                        <a:t>art.º 7.º</a:t>
                      </a:r>
                      <a:endParaRPr lang="pt-PT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883" marR="4888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pt-PT" sz="1800" dirty="0">
                          <a:effectLst/>
                        </a:rPr>
                        <a:t>No prazo de 2 dias úteis, após o prazo indicado no ponto 5, serão publicadas no sítio do INR, I. P. a lista definitiva das candidaturas admitidas e excluídas</a:t>
                      </a:r>
                      <a:endParaRPr lang="pt-PT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883" marR="48883" marT="0" marB="0" anchor="ctr"/>
                </a:tc>
                <a:extLst>
                  <a:ext uri="{0D108BD9-81ED-4DB2-BD59-A6C34878D82A}">
                    <a16:rowId xmlns:a16="http://schemas.microsoft.com/office/drawing/2014/main" val="458298107"/>
                  </a:ext>
                </a:extLst>
              </a:tr>
              <a:tr h="4996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pt-PT" sz="1800" dirty="0" smtClean="0">
                          <a:effectLst/>
                        </a:rPr>
                        <a:t>n.º </a:t>
                      </a:r>
                      <a:r>
                        <a:rPr lang="pt-PT" sz="1800" dirty="0">
                          <a:effectLst/>
                        </a:rPr>
                        <a:t>7 do </a:t>
                      </a:r>
                      <a:r>
                        <a:rPr lang="pt-PT" sz="1800" dirty="0" smtClean="0">
                          <a:effectLst/>
                        </a:rPr>
                        <a:t>art.º 7.º</a:t>
                      </a:r>
                      <a:endParaRPr lang="pt-PT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883" marR="4888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pt-PT" sz="1800" dirty="0">
                          <a:effectLst/>
                        </a:rPr>
                        <a:t>O prazo da avaliação das candidaturas é de 45 dias seguidos, a contar do fim do prazo estipulado no número anterior</a:t>
                      </a:r>
                      <a:endParaRPr lang="pt-PT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883" marR="48883" marT="0" marB="0" anchor="ctr"/>
                </a:tc>
                <a:extLst>
                  <a:ext uri="{0D108BD9-81ED-4DB2-BD59-A6C34878D82A}">
                    <a16:rowId xmlns:a16="http://schemas.microsoft.com/office/drawing/2014/main" val="154903823"/>
                  </a:ext>
                </a:extLst>
              </a:tr>
              <a:tr h="54966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pt-PT" sz="1800" dirty="0" smtClean="0">
                          <a:effectLst/>
                        </a:rPr>
                        <a:t>n.º </a:t>
                      </a:r>
                      <a:r>
                        <a:rPr lang="pt-PT" sz="1800" dirty="0">
                          <a:effectLst/>
                        </a:rPr>
                        <a:t>8 do </a:t>
                      </a:r>
                      <a:r>
                        <a:rPr lang="pt-PT" sz="1800" dirty="0" smtClean="0">
                          <a:effectLst/>
                        </a:rPr>
                        <a:t>art.º 7.º</a:t>
                      </a:r>
                      <a:endParaRPr lang="pt-PT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883" marR="48883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pt-PT" sz="1800">
                          <a:effectLst/>
                        </a:rPr>
                        <a:t>A lista com os montantes provisórios do apoio financeiro a atribuir aos projetos será publicada no sítio do INR, I. P. até ao primeiro dia útil seguinte ao referido no número anterior</a:t>
                      </a:r>
                      <a:endParaRPr lang="pt-PT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883" marR="48883" marT="0" marB="0" anchor="ctr"/>
                </a:tc>
                <a:extLst>
                  <a:ext uri="{0D108BD9-81ED-4DB2-BD59-A6C34878D82A}">
                    <a16:rowId xmlns:a16="http://schemas.microsoft.com/office/drawing/2014/main" val="1904488130"/>
                  </a:ext>
                </a:extLst>
              </a:tr>
              <a:tr h="3747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pt-PT" sz="1800">
                          <a:effectLst/>
                        </a:rPr>
                        <a:t> </a:t>
                      </a:r>
                      <a:endParaRPr lang="pt-PT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883" marR="4888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pt-PT" sz="1800">
                          <a:effectLst/>
                        </a:rPr>
                        <a:t>As ONGPD têm 10 dias úteis para exercer o direito a audiência de interessados</a:t>
                      </a:r>
                      <a:endParaRPr lang="pt-PT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883" marR="48883" marT="0" marB="0" anchor="ctr"/>
                </a:tc>
                <a:extLst>
                  <a:ext uri="{0D108BD9-81ED-4DB2-BD59-A6C34878D82A}">
                    <a16:rowId xmlns:a16="http://schemas.microsoft.com/office/drawing/2014/main" val="3335418635"/>
                  </a:ext>
                </a:extLst>
              </a:tr>
              <a:tr h="4247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pt-PT" sz="1800" dirty="0">
                          <a:effectLst/>
                        </a:rPr>
                        <a:t> </a:t>
                      </a:r>
                      <a:endParaRPr lang="pt-PT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883" marR="48883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pt-PT" sz="1800" dirty="0">
                          <a:effectLst/>
                        </a:rPr>
                        <a:t>A lista com os montantes definitivos do apoio financeiro a atribuir aos projetos será publicada no primeiro dia útil </a:t>
                      </a:r>
                      <a:r>
                        <a:rPr lang="pt-PT" sz="1800" dirty="0" smtClean="0">
                          <a:effectLst/>
                        </a:rPr>
                        <a:t>seguinte, depende da publicação do DLEO</a:t>
                      </a:r>
                      <a:endParaRPr lang="pt-PT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883" marR="48883" marT="0" marB="0" anchor="ctr"/>
                </a:tc>
                <a:extLst>
                  <a:ext uri="{0D108BD9-81ED-4DB2-BD59-A6C34878D82A}">
                    <a16:rowId xmlns:a16="http://schemas.microsoft.com/office/drawing/2014/main" val="7033663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6728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Y:\Perfil\Desktop\Logos\INR_MTSS100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68"/>
          <a:stretch/>
        </p:blipFill>
        <p:spPr bwMode="auto">
          <a:xfrm>
            <a:off x="9335079" y="362964"/>
            <a:ext cx="2386940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1746652796"/>
              </p:ext>
            </p:extLst>
          </p:nvPr>
        </p:nvGraphicFramePr>
        <p:xfrm>
          <a:off x="2888649" y="991614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Retângulo 3"/>
          <p:cNvSpPr/>
          <p:nvPr/>
        </p:nvSpPr>
        <p:spPr>
          <a:xfrm>
            <a:off x="501466" y="1972103"/>
            <a:ext cx="3678443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PT" sz="5400" dirty="0" smtClean="0">
                <a:ln w="0"/>
                <a:solidFill>
                  <a:schemeClr val="bg1"/>
                </a:solidFill>
              </a:rPr>
              <a:t>Objetivos </a:t>
            </a:r>
          </a:p>
          <a:p>
            <a:pPr algn="ctr"/>
            <a:r>
              <a:rPr lang="pt-PT" sz="5400" dirty="0" smtClean="0">
                <a:ln w="0"/>
                <a:solidFill>
                  <a:schemeClr val="bg1"/>
                </a:solidFill>
              </a:rPr>
              <a:t>da ação de </a:t>
            </a:r>
          </a:p>
          <a:p>
            <a:pPr algn="ctr"/>
            <a:r>
              <a:rPr lang="pt-PT" sz="5400" dirty="0" smtClean="0">
                <a:ln w="0"/>
                <a:solidFill>
                  <a:schemeClr val="bg1"/>
                </a:solidFill>
              </a:rPr>
              <a:t>capacitação:</a:t>
            </a:r>
            <a:endParaRPr lang="pt-PT" sz="5400" b="0" cap="none" spc="0" dirty="0">
              <a:ln w="0"/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1981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ítulo 1"/>
          <p:cNvSpPr>
            <a:spLocks noGrp="1"/>
          </p:cNvSpPr>
          <p:nvPr>
            <p:ph type="title"/>
          </p:nvPr>
        </p:nvSpPr>
        <p:spPr>
          <a:xfrm>
            <a:off x="2516306" y="1221509"/>
            <a:ext cx="6346825" cy="1143000"/>
          </a:xfrm>
        </p:spPr>
        <p:txBody>
          <a:bodyPr/>
          <a:lstStyle/>
          <a:p>
            <a:r>
              <a:rPr lang="pt-PT" altLang="pt-PT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Áreas Prioritárias 2020</a:t>
            </a:r>
          </a:p>
        </p:txBody>
      </p:sp>
      <p:pic>
        <p:nvPicPr>
          <p:cNvPr id="11267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083243" y="373640"/>
            <a:ext cx="2547937" cy="762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268" name="CaixaDeTexto 4"/>
          <p:cNvSpPr txBox="1">
            <a:spLocks noChangeArrowheads="1"/>
          </p:cNvSpPr>
          <p:nvPr/>
        </p:nvSpPr>
        <p:spPr bwMode="auto">
          <a:xfrm>
            <a:off x="1849870" y="2549813"/>
            <a:ext cx="8214108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pt-PT" altLang="pt-PT" sz="2400" dirty="0">
                <a:solidFill>
                  <a:schemeClr val="bg1"/>
                </a:solidFill>
                <a:latin typeface="Arial" charset="0"/>
              </a:rPr>
              <a:t>A – Qualidade de vida das pessoas com deficiência;</a:t>
            </a: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pt-PT" altLang="pt-PT" sz="2400" dirty="0">
                <a:solidFill>
                  <a:schemeClr val="bg1"/>
                </a:solidFill>
                <a:latin typeface="Arial" charset="0"/>
              </a:rPr>
              <a:t>B – Empregabilidade e qualificação;</a:t>
            </a: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pt-PT" altLang="pt-PT" sz="2400" dirty="0">
                <a:solidFill>
                  <a:schemeClr val="bg1"/>
                </a:solidFill>
                <a:latin typeface="Arial" charset="0"/>
              </a:rPr>
              <a:t>C – Participação artística, desportiva ou cultural;</a:t>
            </a: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pt-PT" altLang="pt-PT" sz="2400" dirty="0">
                <a:solidFill>
                  <a:schemeClr val="bg1"/>
                </a:solidFill>
                <a:latin typeface="Arial" charset="0"/>
              </a:rPr>
              <a:t>D – Informação e sensibilização da comunidade;</a:t>
            </a: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pt-PT" altLang="pt-PT" sz="2400" dirty="0">
                <a:solidFill>
                  <a:schemeClr val="bg1"/>
                </a:solidFill>
                <a:latin typeface="Arial" charset="0"/>
              </a:rPr>
              <a:t>E – Estudos de investigação cientifica na área da inclusão;</a:t>
            </a: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pt-PT" altLang="pt-PT" sz="2400" dirty="0">
                <a:solidFill>
                  <a:schemeClr val="bg1"/>
                </a:solidFill>
                <a:latin typeface="Arial" charset="0"/>
              </a:rPr>
              <a:t>F – Acessibilidades.</a:t>
            </a:r>
          </a:p>
        </p:txBody>
      </p:sp>
    </p:spTree>
    <p:extLst>
      <p:ext uri="{BB962C8B-B14F-4D97-AF65-F5344CB8AC3E}">
        <p14:creationId xmlns:p14="http://schemas.microsoft.com/office/powerpoint/2010/main" val="962166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ítulo 1"/>
          <p:cNvSpPr>
            <a:spLocks noGrp="1"/>
          </p:cNvSpPr>
          <p:nvPr>
            <p:ph type="title"/>
          </p:nvPr>
        </p:nvSpPr>
        <p:spPr>
          <a:xfrm>
            <a:off x="1730515" y="967055"/>
            <a:ext cx="8865985" cy="836573"/>
          </a:xfrm>
        </p:spPr>
        <p:txBody>
          <a:bodyPr/>
          <a:lstStyle/>
          <a:p>
            <a:r>
              <a:rPr lang="pt-PT" altLang="pt-PT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Áreas Prioritárias</a:t>
            </a:r>
          </a:p>
        </p:txBody>
      </p:sp>
      <p:pic>
        <p:nvPicPr>
          <p:cNvPr id="12291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126828" y="466062"/>
            <a:ext cx="2547937" cy="762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292" name="CaixaDeTexto 4"/>
          <p:cNvSpPr txBox="1">
            <a:spLocks noChangeArrowheads="1"/>
          </p:cNvSpPr>
          <p:nvPr/>
        </p:nvSpPr>
        <p:spPr bwMode="auto">
          <a:xfrm>
            <a:off x="766619" y="1923621"/>
            <a:ext cx="10908146" cy="32932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PT" altLang="pt-PT" sz="2800" dirty="0">
                <a:solidFill>
                  <a:schemeClr val="bg1"/>
                </a:solidFill>
                <a:latin typeface="Arial" charset="0"/>
              </a:rPr>
              <a:t>A – Qualidade de vida das pessoas com deficiência:</a:t>
            </a:r>
          </a:p>
          <a:p>
            <a:pPr>
              <a:spcBef>
                <a:spcPct val="0"/>
              </a:spcBef>
              <a:buFontTx/>
              <a:buNone/>
            </a:pPr>
            <a:endParaRPr lang="pt-PT" altLang="pt-PT" sz="1200" dirty="0">
              <a:solidFill>
                <a:schemeClr val="bg1"/>
              </a:solidFill>
              <a:latin typeface="Arial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pt-PT" altLang="pt-PT" sz="2800" dirty="0" smtClean="0">
                <a:solidFill>
                  <a:schemeClr val="bg1"/>
                </a:solidFill>
                <a:latin typeface="Arial" charset="0"/>
              </a:rPr>
              <a:t>Projetos </a:t>
            </a:r>
            <a:r>
              <a:rPr lang="pt-PT" altLang="pt-PT" sz="2800" dirty="0">
                <a:solidFill>
                  <a:schemeClr val="bg1"/>
                </a:solidFill>
                <a:latin typeface="Arial" charset="0"/>
              </a:rPr>
              <a:t>de promoção de atividades de habilitação ou reabilitação que visem o aumento da participação e qualidade de vida das pessoas com deficiência e suas famílias, incluindo </a:t>
            </a:r>
            <a:r>
              <a:rPr lang="pt-PT" altLang="pt-PT" sz="2800" dirty="0" smtClean="0">
                <a:solidFill>
                  <a:schemeClr val="bg1"/>
                </a:solidFill>
                <a:latin typeface="Arial" charset="0"/>
              </a:rPr>
              <a:t>a promoção inclusiva da sua autonomia.</a:t>
            </a:r>
            <a:endParaRPr lang="pt-PT" altLang="pt-PT" sz="28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7065829" y="5696525"/>
            <a:ext cx="26852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dirty="0">
                <a:solidFill>
                  <a:schemeClr val="bg1"/>
                </a:solidFill>
              </a:rPr>
              <a:t>Taxa de </a:t>
            </a:r>
            <a:r>
              <a:rPr lang="pt-PT" dirty="0" smtClean="0">
                <a:solidFill>
                  <a:schemeClr val="bg1"/>
                </a:solidFill>
              </a:rPr>
              <a:t>cofinanciamento - </a:t>
            </a:r>
            <a:endParaRPr lang="pt-PT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26369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ítulo 1"/>
          <p:cNvSpPr>
            <a:spLocks noGrp="1"/>
          </p:cNvSpPr>
          <p:nvPr>
            <p:ph type="title"/>
          </p:nvPr>
        </p:nvSpPr>
        <p:spPr>
          <a:xfrm>
            <a:off x="1668247" y="766011"/>
            <a:ext cx="8920162" cy="945105"/>
          </a:xfrm>
        </p:spPr>
        <p:txBody>
          <a:bodyPr>
            <a:normAutofit/>
          </a:bodyPr>
          <a:lstStyle/>
          <a:p>
            <a:r>
              <a:rPr lang="pt-PT" altLang="pt-PT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Áreas Prioritárias</a:t>
            </a:r>
          </a:p>
        </p:txBody>
      </p:sp>
      <p:pic>
        <p:nvPicPr>
          <p:cNvPr id="1331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071409" y="384047"/>
            <a:ext cx="2547937" cy="762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316" name="CaixaDeTexto 4"/>
          <p:cNvSpPr txBox="1">
            <a:spLocks noChangeArrowheads="1"/>
          </p:cNvSpPr>
          <p:nvPr/>
        </p:nvSpPr>
        <p:spPr bwMode="auto">
          <a:xfrm>
            <a:off x="637310" y="1989859"/>
            <a:ext cx="10982036" cy="32932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PT" altLang="pt-PT" sz="2800" dirty="0">
                <a:solidFill>
                  <a:schemeClr val="bg1"/>
                </a:solidFill>
                <a:latin typeface="Arial" charset="0"/>
              </a:rPr>
              <a:t>B – Empregabilidade e qualificação:</a:t>
            </a:r>
          </a:p>
          <a:p>
            <a:pPr>
              <a:spcBef>
                <a:spcPct val="0"/>
              </a:spcBef>
              <a:buFontTx/>
              <a:buNone/>
            </a:pPr>
            <a:endParaRPr lang="pt-PT" altLang="pt-PT" sz="1200" dirty="0">
              <a:solidFill>
                <a:schemeClr val="bg1"/>
              </a:solidFill>
              <a:latin typeface="Arial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pt-PT" altLang="pt-PT" sz="2800" dirty="0" smtClean="0">
                <a:solidFill>
                  <a:schemeClr val="bg1"/>
                </a:solidFill>
                <a:latin typeface="Arial" charset="0"/>
              </a:rPr>
              <a:t>Projetos </a:t>
            </a:r>
            <a:r>
              <a:rPr lang="pt-PT" altLang="pt-PT" sz="2800" dirty="0">
                <a:solidFill>
                  <a:schemeClr val="bg1"/>
                </a:solidFill>
                <a:latin typeface="Arial" charset="0"/>
              </a:rPr>
              <a:t>de promoção de iniciativas de estimulo à empregabilidade, com vista à experiência, ocupação profissional e/ao emprego das pessoas com deficiência, bem como à capacitação das entidades </a:t>
            </a:r>
            <a:r>
              <a:rPr lang="pt-PT" altLang="pt-PT" sz="2800" dirty="0" smtClean="0">
                <a:solidFill>
                  <a:schemeClr val="bg1"/>
                </a:solidFill>
                <a:latin typeface="Arial" charset="0"/>
              </a:rPr>
              <a:t>empregadoras para a inclusão das pessoas com deficiência.</a:t>
            </a:r>
            <a:endParaRPr lang="pt-PT" altLang="pt-PT" sz="28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6321026" y="6309320"/>
            <a:ext cx="27301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dirty="0">
                <a:solidFill>
                  <a:schemeClr val="bg1"/>
                </a:solidFill>
              </a:rPr>
              <a:t>Taxa de cofinanciamento – </a:t>
            </a:r>
          </a:p>
        </p:txBody>
      </p:sp>
    </p:spTree>
    <p:extLst>
      <p:ext uri="{BB962C8B-B14F-4D97-AF65-F5344CB8AC3E}">
        <p14:creationId xmlns:p14="http://schemas.microsoft.com/office/powerpoint/2010/main" val="1891135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ítulo 1"/>
          <p:cNvSpPr>
            <a:spLocks noGrp="1"/>
          </p:cNvSpPr>
          <p:nvPr>
            <p:ph type="title"/>
          </p:nvPr>
        </p:nvSpPr>
        <p:spPr>
          <a:xfrm>
            <a:off x="1544612" y="695723"/>
            <a:ext cx="8640959" cy="1143000"/>
          </a:xfrm>
        </p:spPr>
        <p:txBody>
          <a:bodyPr/>
          <a:lstStyle/>
          <a:p>
            <a:r>
              <a:rPr lang="pt-PT" altLang="pt-PT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Áreas Prioritárias</a:t>
            </a:r>
          </a:p>
        </p:txBody>
      </p:sp>
      <p:pic>
        <p:nvPicPr>
          <p:cNvPr id="14339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052936" y="428768"/>
            <a:ext cx="2547938" cy="762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340" name="CaixaDeTexto 4"/>
          <p:cNvSpPr txBox="1">
            <a:spLocks noChangeArrowheads="1"/>
          </p:cNvSpPr>
          <p:nvPr/>
        </p:nvSpPr>
        <p:spPr bwMode="auto">
          <a:xfrm>
            <a:off x="443346" y="2105678"/>
            <a:ext cx="11157528" cy="2954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pt-PT" altLang="pt-PT" sz="2800" dirty="0">
                <a:solidFill>
                  <a:schemeClr val="bg1"/>
                </a:solidFill>
                <a:latin typeface="Arial" charset="0"/>
              </a:rPr>
              <a:t>C – Participação artística, desportiva ou cultural:</a:t>
            </a: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pt-PT" altLang="pt-PT" sz="1200" dirty="0">
              <a:solidFill>
                <a:schemeClr val="bg1"/>
              </a:solidFill>
              <a:latin typeface="Arial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pt-PT" altLang="pt-PT" sz="2800" dirty="0" smtClean="0">
                <a:solidFill>
                  <a:schemeClr val="bg1"/>
                </a:solidFill>
                <a:latin typeface="Arial" charset="0"/>
              </a:rPr>
              <a:t>Projetos </a:t>
            </a:r>
            <a:r>
              <a:rPr lang="pt-PT" altLang="pt-PT" sz="2800" dirty="0">
                <a:solidFill>
                  <a:schemeClr val="bg1"/>
                </a:solidFill>
                <a:latin typeface="Arial" charset="0"/>
              </a:rPr>
              <a:t>de promoção da participação artística, desportiva ou cultural, atividades recreativas que denotem fatores de inclusão social e a promoção de colónias de férias.</a:t>
            </a:r>
          </a:p>
        </p:txBody>
      </p:sp>
      <p:sp>
        <p:nvSpPr>
          <p:cNvPr id="2" name="CaixaDeTexto 1"/>
          <p:cNvSpPr txBox="1"/>
          <p:nvPr/>
        </p:nvSpPr>
        <p:spPr>
          <a:xfrm>
            <a:off x="6411036" y="6219310"/>
            <a:ext cx="27301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dirty="0">
                <a:solidFill>
                  <a:schemeClr val="bg1"/>
                </a:solidFill>
              </a:rPr>
              <a:t>Taxa de cofinanciamento – </a:t>
            </a:r>
          </a:p>
        </p:txBody>
      </p:sp>
    </p:spTree>
    <p:extLst>
      <p:ext uri="{BB962C8B-B14F-4D97-AF65-F5344CB8AC3E}">
        <p14:creationId xmlns:p14="http://schemas.microsoft.com/office/powerpoint/2010/main" val="1387934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ítulo 1"/>
          <p:cNvSpPr>
            <a:spLocks noGrp="1"/>
          </p:cNvSpPr>
          <p:nvPr>
            <p:ph type="title"/>
          </p:nvPr>
        </p:nvSpPr>
        <p:spPr>
          <a:xfrm>
            <a:off x="1628916" y="772660"/>
            <a:ext cx="8415935" cy="765086"/>
          </a:xfrm>
        </p:spPr>
        <p:txBody>
          <a:bodyPr>
            <a:normAutofit/>
          </a:bodyPr>
          <a:lstStyle/>
          <a:p>
            <a:r>
              <a:rPr lang="pt-PT" altLang="pt-PT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Áreas Prioritárias</a:t>
            </a:r>
          </a:p>
        </p:txBody>
      </p:sp>
      <p:pic>
        <p:nvPicPr>
          <p:cNvPr id="15363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025225" y="335998"/>
            <a:ext cx="2547938" cy="762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364" name="CaixaDeTexto 4"/>
          <p:cNvSpPr txBox="1">
            <a:spLocks noChangeArrowheads="1"/>
          </p:cNvSpPr>
          <p:nvPr/>
        </p:nvSpPr>
        <p:spPr bwMode="auto">
          <a:xfrm>
            <a:off x="754562" y="1974408"/>
            <a:ext cx="10818601" cy="2954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pt-PT" altLang="pt-PT" sz="2800" dirty="0">
                <a:solidFill>
                  <a:schemeClr val="bg1"/>
                </a:solidFill>
                <a:latin typeface="Arial" charset="0"/>
              </a:rPr>
              <a:t>D – Informação e sensibilização da comunidade:</a:t>
            </a: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pt-PT" altLang="pt-PT" sz="1200" dirty="0">
              <a:solidFill>
                <a:schemeClr val="bg1"/>
              </a:solidFill>
              <a:latin typeface="Arial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pt-PT" altLang="pt-PT" sz="2800" dirty="0" smtClean="0">
                <a:solidFill>
                  <a:schemeClr val="bg1"/>
                </a:solidFill>
                <a:latin typeface="Arial" charset="0"/>
              </a:rPr>
              <a:t>Projetos </a:t>
            </a:r>
            <a:r>
              <a:rPr lang="pt-PT" altLang="pt-PT" sz="2800" dirty="0">
                <a:solidFill>
                  <a:schemeClr val="bg1"/>
                </a:solidFill>
                <a:latin typeface="Arial" charset="0"/>
              </a:rPr>
              <a:t>de promoção de informação e sensibilização da comunidade relativamente aos direitos das pessoas com deficiência de </a:t>
            </a:r>
            <a:r>
              <a:rPr lang="pt-PT" altLang="pt-PT" sz="2800" dirty="0" smtClean="0">
                <a:solidFill>
                  <a:schemeClr val="bg1"/>
                </a:solidFill>
                <a:latin typeface="Arial" charset="0"/>
              </a:rPr>
              <a:t>inclusão, participação </a:t>
            </a:r>
            <a:r>
              <a:rPr lang="pt-PT" altLang="pt-PT" sz="2800" dirty="0">
                <a:solidFill>
                  <a:schemeClr val="bg1"/>
                </a:solidFill>
                <a:latin typeface="Arial" charset="0"/>
              </a:rPr>
              <a:t>e cidadania.</a:t>
            </a:r>
          </a:p>
        </p:txBody>
      </p:sp>
      <p:sp>
        <p:nvSpPr>
          <p:cNvPr id="2" name="CaixaDeTexto 1"/>
          <p:cNvSpPr txBox="1"/>
          <p:nvPr/>
        </p:nvSpPr>
        <p:spPr>
          <a:xfrm>
            <a:off x="6906091" y="6309320"/>
            <a:ext cx="27301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dirty="0">
                <a:solidFill>
                  <a:schemeClr val="bg1"/>
                </a:solidFill>
              </a:rPr>
              <a:t>Taxa de cofinanciamento – </a:t>
            </a:r>
          </a:p>
        </p:txBody>
      </p:sp>
    </p:spTree>
    <p:extLst>
      <p:ext uri="{BB962C8B-B14F-4D97-AF65-F5344CB8AC3E}">
        <p14:creationId xmlns:p14="http://schemas.microsoft.com/office/powerpoint/2010/main" val="66728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ítulo 1"/>
          <p:cNvSpPr>
            <a:spLocks noGrp="1"/>
          </p:cNvSpPr>
          <p:nvPr>
            <p:ph type="title"/>
          </p:nvPr>
        </p:nvSpPr>
        <p:spPr>
          <a:xfrm>
            <a:off x="1703388" y="1178750"/>
            <a:ext cx="8623082" cy="630070"/>
          </a:xfrm>
        </p:spPr>
        <p:txBody>
          <a:bodyPr>
            <a:normAutofit fontScale="90000"/>
          </a:bodyPr>
          <a:lstStyle/>
          <a:p>
            <a:r>
              <a:rPr lang="pt-PT" altLang="pt-PT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Áreas Prioritárias</a:t>
            </a:r>
          </a:p>
        </p:txBody>
      </p:sp>
      <p:pic>
        <p:nvPicPr>
          <p:cNvPr id="16387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120189" y="331501"/>
            <a:ext cx="2547937" cy="762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388" name="CaixaDeTexto 4"/>
          <p:cNvSpPr txBox="1">
            <a:spLocks noChangeArrowheads="1"/>
          </p:cNvSpPr>
          <p:nvPr/>
        </p:nvSpPr>
        <p:spPr bwMode="auto">
          <a:xfrm>
            <a:off x="434109" y="1997790"/>
            <a:ext cx="11416146" cy="2954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pt-PT" altLang="pt-PT" sz="2800" dirty="0">
                <a:solidFill>
                  <a:schemeClr val="bg1"/>
                </a:solidFill>
                <a:latin typeface="Arial" charset="0"/>
              </a:rPr>
              <a:t>E – Estudos de investigação cientifica na área da inclusão:</a:t>
            </a: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pt-PT" altLang="pt-PT" sz="1200" dirty="0">
              <a:solidFill>
                <a:schemeClr val="bg1"/>
              </a:solidFill>
              <a:latin typeface="Arial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pt-PT" altLang="pt-PT" sz="2800" dirty="0" smtClean="0">
                <a:solidFill>
                  <a:schemeClr val="bg1"/>
                </a:solidFill>
                <a:latin typeface="Arial" charset="0"/>
              </a:rPr>
              <a:t>Projetos </a:t>
            </a:r>
            <a:r>
              <a:rPr lang="pt-PT" altLang="pt-PT" sz="2800" dirty="0">
                <a:solidFill>
                  <a:schemeClr val="bg1"/>
                </a:solidFill>
                <a:latin typeface="Arial" charset="0"/>
              </a:rPr>
              <a:t>de promoção de estudos de investigação científica na área da inclusão das pessoas com deficiência e realização de iniciativas de divulgação do conhecimento produzido.</a:t>
            </a:r>
          </a:p>
        </p:txBody>
      </p:sp>
      <p:sp>
        <p:nvSpPr>
          <p:cNvPr id="2" name="CaixaDeTexto 1"/>
          <p:cNvSpPr txBox="1"/>
          <p:nvPr/>
        </p:nvSpPr>
        <p:spPr>
          <a:xfrm>
            <a:off x="6816081" y="6264315"/>
            <a:ext cx="27301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dirty="0">
                <a:solidFill>
                  <a:schemeClr val="bg1"/>
                </a:solidFill>
              </a:rPr>
              <a:t>Taxa de cofinanciamento – </a:t>
            </a:r>
          </a:p>
        </p:txBody>
      </p:sp>
    </p:spTree>
    <p:extLst>
      <p:ext uri="{BB962C8B-B14F-4D97-AF65-F5344CB8AC3E}">
        <p14:creationId xmlns:p14="http://schemas.microsoft.com/office/powerpoint/2010/main" val="26289722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ítulo 1"/>
          <p:cNvSpPr>
            <a:spLocks noGrp="1"/>
          </p:cNvSpPr>
          <p:nvPr>
            <p:ph type="title"/>
          </p:nvPr>
        </p:nvSpPr>
        <p:spPr>
          <a:xfrm>
            <a:off x="1775521" y="1115277"/>
            <a:ext cx="8361539" cy="693542"/>
          </a:xfrm>
        </p:spPr>
        <p:txBody>
          <a:bodyPr>
            <a:normAutofit fontScale="90000"/>
          </a:bodyPr>
          <a:lstStyle/>
          <a:p>
            <a:r>
              <a:rPr lang="pt-PT" altLang="pt-PT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Áreas Prioritárias</a:t>
            </a:r>
          </a:p>
        </p:txBody>
      </p:sp>
      <p:pic>
        <p:nvPicPr>
          <p:cNvPr id="17411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037493" y="484476"/>
            <a:ext cx="2547938" cy="762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412" name="CaixaDeTexto 4"/>
          <p:cNvSpPr txBox="1">
            <a:spLocks noChangeArrowheads="1"/>
          </p:cNvSpPr>
          <p:nvPr/>
        </p:nvSpPr>
        <p:spPr bwMode="auto">
          <a:xfrm>
            <a:off x="563418" y="1898831"/>
            <a:ext cx="11111346" cy="36009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pt-PT" altLang="pt-PT" sz="2800" dirty="0">
                <a:solidFill>
                  <a:schemeClr val="bg1"/>
                </a:solidFill>
                <a:latin typeface="Arial" charset="0"/>
              </a:rPr>
              <a:t>F – Acessibilidade: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pt-PT" altLang="pt-PT" sz="1200" dirty="0">
              <a:solidFill>
                <a:schemeClr val="bg1"/>
              </a:solidFill>
              <a:latin typeface="Arial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pt-PT" altLang="pt-PT" sz="2800" dirty="0" smtClean="0">
                <a:solidFill>
                  <a:schemeClr val="bg1"/>
                </a:solidFill>
                <a:latin typeface="Arial" charset="0"/>
              </a:rPr>
              <a:t>Projetos </a:t>
            </a:r>
            <a:r>
              <a:rPr lang="pt-PT" altLang="pt-PT" sz="2800" dirty="0">
                <a:solidFill>
                  <a:schemeClr val="bg1"/>
                </a:solidFill>
                <a:latin typeface="Arial" charset="0"/>
              </a:rPr>
              <a:t>que visem a promoção de condições de acessibilidades às instalações e às comunicações, bem como, inovações tecnológicas e digitais que melhorem a qualidade de vida das pessoas com deficiência.</a:t>
            </a:r>
          </a:p>
        </p:txBody>
      </p:sp>
      <p:sp>
        <p:nvSpPr>
          <p:cNvPr id="2" name="CaixaDeTexto 1"/>
          <p:cNvSpPr txBox="1"/>
          <p:nvPr/>
        </p:nvSpPr>
        <p:spPr>
          <a:xfrm>
            <a:off x="7176121" y="6310511"/>
            <a:ext cx="26852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dirty="0">
                <a:solidFill>
                  <a:schemeClr val="bg1"/>
                </a:solidFill>
              </a:rPr>
              <a:t>Taxa de cofinanciamento </a:t>
            </a:r>
            <a:r>
              <a:rPr lang="pt-PT" dirty="0" smtClean="0">
                <a:solidFill>
                  <a:schemeClr val="bg1"/>
                </a:solidFill>
              </a:rPr>
              <a:t>- </a:t>
            </a:r>
            <a:endParaRPr lang="pt-PT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6391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ítulo 1"/>
          <p:cNvSpPr>
            <a:spLocks noGrp="1"/>
          </p:cNvSpPr>
          <p:nvPr>
            <p:ph type="title"/>
          </p:nvPr>
        </p:nvSpPr>
        <p:spPr>
          <a:xfrm>
            <a:off x="1717676" y="1448780"/>
            <a:ext cx="8518785" cy="1143000"/>
          </a:xfrm>
        </p:spPr>
        <p:txBody>
          <a:bodyPr>
            <a:normAutofit fontScale="90000"/>
          </a:bodyPr>
          <a:lstStyle/>
          <a:p>
            <a:r>
              <a:rPr lang="pt-PT" altLang="pt-PT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Limites máximos e mínimos de financiamento</a:t>
            </a:r>
          </a:p>
        </p:txBody>
      </p:sp>
      <p:pic>
        <p:nvPicPr>
          <p:cNvPr id="19459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134475" y="216528"/>
            <a:ext cx="2547938" cy="762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785091" y="2770284"/>
            <a:ext cx="10631054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pt-PT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Limite máximo de financiamento é de 40.000€ por ONGPD independentemente do seu âmbito;</a:t>
            </a:r>
          </a:p>
          <a:p>
            <a:pPr>
              <a:lnSpc>
                <a:spcPct val="150000"/>
              </a:lnSpc>
              <a:defRPr/>
            </a:pPr>
            <a:r>
              <a:rPr lang="pt-PT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Limite mínimo de financiamento por projeto </a:t>
            </a:r>
            <a:r>
              <a:rPr lang="pt-PT" sz="3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é de </a:t>
            </a:r>
            <a:r>
              <a:rPr lang="pt-PT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200€. </a:t>
            </a:r>
          </a:p>
        </p:txBody>
      </p:sp>
    </p:spTree>
    <p:extLst>
      <p:ext uri="{BB962C8B-B14F-4D97-AF65-F5344CB8AC3E}">
        <p14:creationId xmlns:p14="http://schemas.microsoft.com/office/powerpoint/2010/main" val="4179138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ítulo 1"/>
          <p:cNvSpPr>
            <a:spLocks noGrp="1"/>
          </p:cNvSpPr>
          <p:nvPr>
            <p:ph type="title"/>
          </p:nvPr>
        </p:nvSpPr>
        <p:spPr>
          <a:xfrm>
            <a:off x="1855116" y="975600"/>
            <a:ext cx="8415935" cy="1143000"/>
          </a:xfrm>
        </p:spPr>
        <p:txBody>
          <a:bodyPr>
            <a:normAutofit/>
          </a:bodyPr>
          <a:lstStyle/>
          <a:p>
            <a:r>
              <a:rPr lang="pt-PT" altLang="pt-PT" sz="3600" dirty="0">
                <a:solidFill>
                  <a:schemeClr val="bg1"/>
                </a:solidFill>
                <a:latin typeface="Arial" charset="0"/>
                <a:cs typeface="Arial" charset="0"/>
              </a:rPr>
              <a:t>Calendário de candidatura ao PF </a:t>
            </a:r>
            <a:r>
              <a:rPr lang="pt-PT" altLang="pt-PT" sz="3600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2020</a:t>
            </a:r>
            <a:endParaRPr lang="pt-PT" altLang="pt-PT" sz="3600" dirty="0">
              <a:solidFill>
                <a:schemeClr val="bg1"/>
              </a:solidFill>
              <a:latin typeface="Arial" charset="0"/>
              <a:cs typeface="Arial" charset="0"/>
            </a:endParaRPr>
          </a:p>
        </p:txBody>
      </p:sp>
      <p:pic>
        <p:nvPicPr>
          <p:cNvPr id="20483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254922" y="213600"/>
            <a:ext cx="2547938" cy="762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CaixaDeTexto 1"/>
          <p:cNvSpPr txBox="1"/>
          <p:nvPr/>
        </p:nvSpPr>
        <p:spPr>
          <a:xfrm>
            <a:off x="2489511" y="2198200"/>
            <a:ext cx="8039380" cy="276998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spcBef>
                <a:spcPts val="1200"/>
              </a:spcBef>
              <a:defRPr/>
            </a:pPr>
            <a:r>
              <a:rPr lang="pt-PT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Inicio das candidaturas </a:t>
            </a:r>
            <a:r>
              <a:rPr lang="pt-PT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21 </a:t>
            </a:r>
            <a:r>
              <a:rPr lang="pt-PT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novembro </a:t>
            </a:r>
            <a:r>
              <a:rPr lang="pt-PT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2019</a:t>
            </a:r>
            <a:endParaRPr lang="pt-PT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spcBef>
                <a:spcPts val="1200"/>
              </a:spcBef>
              <a:defRPr/>
            </a:pPr>
            <a:r>
              <a:rPr lang="pt-PT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Lista provisória</a:t>
            </a:r>
            <a:r>
              <a:rPr lang="pt-PT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das candidaturas admitidas e excluídas </a:t>
            </a:r>
            <a:endParaRPr lang="pt-PT" sz="24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spcBef>
                <a:spcPts val="1200"/>
              </a:spcBef>
              <a:defRPr/>
            </a:pPr>
            <a:r>
              <a:rPr lang="pt-PT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Lista definitiva</a:t>
            </a:r>
            <a:r>
              <a:rPr lang="pt-PT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das candidaturas admitidas e excluídas </a:t>
            </a:r>
          </a:p>
          <a:p>
            <a:pPr>
              <a:lnSpc>
                <a:spcPct val="150000"/>
              </a:lnSpc>
              <a:spcBef>
                <a:spcPts val="1200"/>
              </a:spcBef>
              <a:defRPr/>
            </a:pPr>
            <a:r>
              <a:rPr lang="pt-PT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pt-PT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ista </a:t>
            </a:r>
            <a:r>
              <a:rPr lang="pt-PT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definitiva</a:t>
            </a:r>
            <a:r>
              <a:rPr lang="pt-PT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dos </a:t>
            </a:r>
            <a:r>
              <a:rPr lang="pt-PT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montantes</a:t>
            </a:r>
            <a:endParaRPr lang="pt-PT" sz="2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5296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4359564" cy="1143000"/>
          </a:xfrm>
        </p:spPr>
        <p:txBody>
          <a:bodyPr>
            <a:normAutofit/>
          </a:bodyPr>
          <a:lstStyle/>
          <a:p>
            <a:pPr algn="l"/>
            <a:r>
              <a:rPr lang="pt-PT" dirty="0" smtClean="0">
                <a:solidFill>
                  <a:schemeClr val="bg1"/>
                </a:solidFill>
              </a:rPr>
              <a:t>Diagnóstico:</a:t>
            </a:r>
            <a:endParaRPr lang="pt-PT" dirty="0">
              <a:solidFill>
                <a:schemeClr val="bg1"/>
              </a:solidFill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pt-PT" dirty="0">
                <a:solidFill>
                  <a:schemeClr val="bg1"/>
                </a:solidFill>
              </a:rPr>
              <a:t>O </a:t>
            </a:r>
            <a:r>
              <a:rPr lang="pt-PT" u="sng" dirty="0">
                <a:solidFill>
                  <a:schemeClr val="bg1"/>
                </a:solidFill>
              </a:rPr>
              <a:t>diagnóstico</a:t>
            </a:r>
            <a:r>
              <a:rPr lang="pt-PT" dirty="0">
                <a:solidFill>
                  <a:schemeClr val="bg1"/>
                </a:solidFill>
              </a:rPr>
              <a:t> é envolver todos os que conhecem o “problema” e refletir sobre essa realidade ou essa situação para poder vê-la transformada, identificando quais as necessidades e objetivos mais relevantes para as pessoas com deficiência. É um levantamento dos aspetos sociais, econômicos, culturais e/ou de inclusão, também quais as ameaças e os desafios que se enfrentam, bem como quais, as oportunidades e os recursos já disponíveis, para o sucesso do projeto.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31182" y="436483"/>
            <a:ext cx="2383743" cy="627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8471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785091" y="963412"/>
            <a:ext cx="10852728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800" dirty="0">
                <a:solidFill>
                  <a:schemeClr val="bg1"/>
                </a:solidFill>
              </a:rPr>
              <a:t>O</a:t>
            </a:r>
            <a:r>
              <a:rPr lang="pt-PT" sz="3200" b="1" dirty="0">
                <a:solidFill>
                  <a:schemeClr val="bg1"/>
                </a:solidFill>
              </a:rPr>
              <a:t> que é um projeto</a:t>
            </a:r>
            <a:r>
              <a:rPr lang="pt-PT" sz="3200" b="1" dirty="0" smtClean="0">
                <a:solidFill>
                  <a:schemeClr val="bg1"/>
                </a:solidFill>
              </a:rPr>
              <a:t>?</a:t>
            </a:r>
          </a:p>
          <a:p>
            <a:pPr algn="just"/>
            <a:endParaRPr lang="pt-PT" sz="2800" dirty="0">
              <a:solidFill>
                <a:schemeClr val="bg1"/>
              </a:solidFill>
            </a:endParaRPr>
          </a:p>
          <a:p>
            <a:pPr algn="just"/>
            <a:r>
              <a:rPr lang="pt-PT" sz="2800" dirty="0">
                <a:solidFill>
                  <a:schemeClr val="bg1"/>
                </a:solidFill>
              </a:rPr>
              <a:t>É um conjunto de </a:t>
            </a:r>
            <a:r>
              <a:rPr lang="pt-PT" sz="2800" dirty="0" smtClean="0">
                <a:solidFill>
                  <a:schemeClr val="bg1"/>
                </a:solidFill>
              </a:rPr>
              <a:t>atividades/tarefas </a:t>
            </a:r>
            <a:r>
              <a:rPr lang="pt-PT" sz="2800" dirty="0">
                <a:solidFill>
                  <a:schemeClr val="bg1"/>
                </a:solidFill>
              </a:rPr>
              <a:t>com o objetivo de produzir um resultado único</a:t>
            </a:r>
            <a:r>
              <a:rPr lang="pt-PT" sz="2800" dirty="0" smtClean="0">
                <a:solidFill>
                  <a:schemeClr val="bg1"/>
                </a:solidFill>
              </a:rPr>
              <a:t>.</a:t>
            </a:r>
          </a:p>
          <a:p>
            <a:pPr algn="just"/>
            <a:endParaRPr lang="pt-PT" sz="2800" dirty="0">
              <a:solidFill>
                <a:schemeClr val="bg1"/>
              </a:solidFill>
            </a:endParaRPr>
          </a:p>
          <a:p>
            <a:pPr algn="just"/>
            <a:r>
              <a:rPr lang="pt-PT" sz="2800" dirty="0">
                <a:solidFill>
                  <a:schemeClr val="bg1"/>
                </a:solidFill>
              </a:rPr>
              <a:t>Os projetos nascem normalmente de uma inquietação, da perceção de um problema, de um sonho ou de algo que incomode a realidade e por isso necessita de soluções. O desafio é conseguir transformar as ideias em </a:t>
            </a:r>
            <a:r>
              <a:rPr lang="pt-PT" sz="2800" dirty="0" smtClean="0">
                <a:solidFill>
                  <a:schemeClr val="bg1"/>
                </a:solidFill>
              </a:rPr>
              <a:t>atividades, </a:t>
            </a:r>
            <a:r>
              <a:rPr lang="pt-PT" sz="2800" dirty="0">
                <a:solidFill>
                  <a:schemeClr val="bg1"/>
                </a:solidFill>
              </a:rPr>
              <a:t>fazer acontecer na prática aquilo que se quer melhorar. Mas isto só acontece se existir um diagnóstico que envolveu todos, desde os funcionários, aos utentes, aos dirigentes, a sociedade envolvente, etc. </a:t>
            </a:r>
          </a:p>
        </p:txBody>
      </p:sp>
      <p:pic>
        <p:nvPicPr>
          <p:cNvPr id="5" name="Picture 2" descr="Y:\Perfil\Desktop\Logos\INR_MTSS100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68"/>
          <a:stretch/>
        </p:blipFill>
        <p:spPr bwMode="auto">
          <a:xfrm>
            <a:off x="9390496" y="362964"/>
            <a:ext cx="2386940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79515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609600" y="454897"/>
            <a:ext cx="10972800" cy="392314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t-PT" sz="2800" dirty="0">
                <a:solidFill>
                  <a:schemeClr val="bg1"/>
                </a:solidFill>
              </a:rPr>
              <a:t>O Júri de avaliação não conhece a diversidade da deficiência, a realidade e nem sabe sobre todas as questões e dificuldades que levaram à construção do projeto. Assim, o diagnóstico deve ser como um “retrato” da realidade. Deve ser o suficiente para que o Júri perceba claramente as questões que levaram a criação do projeto e sobre as quais se pretende atuar. É, assim, importante ficar claro quais problemas que vão ser enfrentados e como se pretende resolver a situação.</a:t>
            </a:r>
          </a:p>
          <a:p>
            <a:pPr marL="0" indent="0" algn="just">
              <a:buNone/>
            </a:pPr>
            <a:r>
              <a:rPr lang="pt-PT" sz="2800" dirty="0">
                <a:solidFill>
                  <a:schemeClr val="bg1"/>
                </a:solidFill>
              </a:rPr>
              <a:t>O diagnóstico e algumas das suas conclusões são fundamentais para a avaliação do projeto. </a:t>
            </a:r>
          </a:p>
          <a:p>
            <a:pPr marL="0" indent="0" algn="just">
              <a:buNone/>
            </a:pPr>
            <a:r>
              <a:rPr lang="pt-PT" sz="2800" dirty="0" smtClean="0">
                <a:solidFill>
                  <a:schemeClr val="bg1"/>
                </a:solidFill>
              </a:rPr>
              <a:t>Com </a:t>
            </a:r>
            <a:r>
              <a:rPr lang="pt-PT" sz="2800" dirty="0">
                <a:solidFill>
                  <a:schemeClr val="bg1"/>
                </a:solidFill>
              </a:rPr>
              <a:t>base no diagnostico realizado é possível definir as atividades/ações que vão ser propostas </a:t>
            </a:r>
            <a:r>
              <a:rPr lang="pt-PT" sz="2800" dirty="0" smtClean="0">
                <a:solidFill>
                  <a:schemeClr val="bg1"/>
                </a:solidFill>
              </a:rPr>
              <a:t>que </a:t>
            </a:r>
            <a:r>
              <a:rPr lang="pt-PT" sz="2800" dirty="0">
                <a:solidFill>
                  <a:schemeClr val="bg1"/>
                </a:solidFill>
              </a:rPr>
              <a:t>têm que estar contextualizadas, partindo da realidade e necessidades reais e com participação de todos, para chegar ao fim </a:t>
            </a:r>
            <a:r>
              <a:rPr lang="pt-PT" sz="2800" dirty="0" smtClean="0">
                <a:solidFill>
                  <a:schemeClr val="bg1"/>
                </a:solidFill>
              </a:rPr>
              <a:t>desejado.</a:t>
            </a:r>
          </a:p>
        </p:txBody>
      </p:sp>
    </p:spTree>
    <p:extLst>
      <p:ext uri="{BB962C8B-B14F-4D97-AF65-F5344CB8AC3E}">
        <p14:creationId xmlns:p14="http://schemas.microsoft.com/office/powerpoint/2010/main" val="4082840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pt-PT" dirty="0" smtClean="0">
                <a:solidFill>
                  <a:schemeClr val="bg1"/>
                </a:solidFill>
              </a:rPr>
              <a:t>Falar das </a:t>
            </a:r>
            <a:r>
              <a:rPr lang="pt-PT" u="sng" dirty="0" smtClean="0">
                <a:solidFill>
                  <a:schemeClr val="bg1"/>
                </a:solidFill>
              </a:rPr>
              <a:t>necessidades</a:t>
            </a:r>
            <a:r>
              <a:rPr lang="pt-PT" dirty="0" smtClean="0">
                <a:solidFill>
                  <a:schemeClr val="bg1"/>
                </a:solidFill>
              </a:rPr>
              <a:t> </a:t>
            </a:r>
            <a:r>
              <a:rPr lang="pt-PT" dirty="0">
                <a:solidFill>
                  <a:schemeClr val="bg1"/>
                </a:solidFill>
              </a:rPr>
              <a:t>é</a:t>
            </a:r>
            <a:r>
              <a:rPr lang="pt-PT" dirty="0" smtClean="0">
                <a:solidFill>
                  <a:schemeClr val="bg1"/>
                </a:solidFill>
              </a:rPr>
              <a:t> descrever a essência do projeto, </a:t>
            </a:r>
            <a:r>
              <a:rPr lang="pt-PT" dirty="0">
                <a:solidFill>
                  <a:schemeClr val="bg1"/>
                </a:solidFill>
              </a:rPr>
              <a:t>ou seja, as linhas gerais, que </a:t>
            </a:r>
            <a:r>
              <a:rPr lang="pt-PT" dirty="0" smtClean="0">
                <a:solidFill>
                  <a:schemeClr val="bg1"/>
                </a:solidFill>
              </a:rPr>
              <a:t>possibilitam </a:t>
            </a:r>
            <a:r>
              <a:rPr lang="pt-PT" dirty="0">
                <a:solidFill>
                  <a:schemeClr val="bg1"/>
                </a:solidFill>
              </a:rPr>
              <a:t>ao júri um bom entendimento do </a:t>
            </a:r>
            <a:r>
              <a:rPr lang="pt-PT" dirty="0" smtClean="0">
                <a:solidFill>
                  <a:schemeClr val="bg1"/>
                </a:solidFill>
              </a:rPr>
              <a:t>mesmo. </a:t>
            </a:r>
          </a:p>
          <a:p>
            <a:pPr marL="0" indent="0" algn="just">
              <a:buNone/>
            </a:pPr>
            <a:r>
              <a:rPr lang="pt-PT" dirty="0" smtClean="0">
                <a:solidFill>
                  <a:schemeClr val="bg1"/>
                </a:solidFill>
              </a:rPr>
              <a:t>As necessidades resumem </a:t>
            </a:r>
            <a:r>
              <a:rPr lang="pt-PT" dirty="0">
                <a:solidFill>
                  <a:schemeClr val="bg1"/>
                </a:solidFill>
              </a:rPr>
              <a:t>aquilo que </a:t>
            </a:r>
            <a:r>
              <a:rPr lang="pt-PT" dirty="0" smtClean="0">
                <a:solidFill>
                  <a:schemeClr val="bg1"/>
                </a:solidFill>
              </a:rPr>
              <a:t>se quer alcançar, </a:t>
            </a:r>
            <a:r>
              <a:rPr lang="pt-PT" dirty="0">
                <a:solidFill>
                  <a:schemeClr val="bg1"/>
                </a:solidFill>
              </a:rPr>
              <a:t>o que será feito, para quem e onde. </a:t>
            </a:r>
          </a:p>
          <a:p>
            <a:pPr marL="0" indent="0" algn="just">
              <a:buNone/>
            </a:pPr>
            <a:r>
              <a:rPr lang="pt-PT" dirty="0">
                <a:solidFill>
                  <a:schemeClr val="bg1"/>
                </a:solidFill>
              </a:rPr>
              <a:t>Assim como o título, esta parte deve ser feita depois do projeto estar devidamente estruturado, para que não se verifiquem divergências com o seu conteúdo ao longo do formulário de candidatura.</a:t>
            </a:r>
          </a:p>
          <a:p>
            <a:pPr marL="0" indent="0" algn="just">
              <a:buNone/>
            </a:pPr>
            <a:endParaRPr lang="pt-PT" dirty="0">
              <a:solidFill>
                <a:schemeClr val="bg1"/>
              </a:solidFill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727826" y="502116"/>
            <a:ext cx="333937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4400" b="1" dirty="0" smtClean="0">
                <a:solidFill>
                  <a:schemeClr val="bg1"/>
                </a:solidFill>
              </a:rPr>
              <a:t>Necessidades</a:t>
            </a:r>
            <a:endParaRPr lang="pt-PT" sz="4400" b="1" dirty="0">
              <a:solidFill>
                <a:schemeClr val="bg1"/>
              </a:solidFill>
            </a:endParaRPr>
          </a:p>
        </p:txBody>
      </p:sp>
      <p:pic>
        <p:nvPicPr>
          <p:cNvPr id="4" name="Picture 2" descr="Y:\Perfil\Desktop\Logos\INR_MTSS100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68"/>
          <a:stretch/>
        </p:blipFill>
        <p:spPr bwMode="auto">
          <a:xfrm>
            <a:off x="8771660" y="529706"/>
            <a:ext cx="2386940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48916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t-PT" dirty="0">
                <a:solidFill>
                  <a:schemeClr val="bg1"/>
                </a:solidFill>
              </a:rPr>
              <a:t>Aqui, especificamente, deve-se direcionar o texto para explicar a estratégia definida pelo projeto para resolver o(s) problema(s) identificados no diagnóstico ou aproveitar suas potencialidades.</a:t>
            </a:r>
          </a:p>
          <a:p>
            <a:pPr marL="0" indent="0">
              <a:buNone/>
            </a:pPr>
            <a:r>
              <a:rPr lang="pt-PT" dirty="0">
                <a:solidFill>
                  <a:schemeClr val="bg1"/>
                </a:solidFill>
              </a:rPr>
              <a:t>Deve-se deixar claro </a:t>
            </a:r>
            <a:r>
              <a:rPr lang="pt-PT" dirty="0" smtClean="0">
                <a:solidFill>
                  <a:schemeClr val="bg1"/>
                </a:solidFill>
              </a:rPr>
              <a:t>porque é que </a:t>
            </a:r>
            <a:r>
              <a:rPr lang="pt-PT" dirty="0">
                <a:solidFill>
                  <a:schemeClr val="bg1"/>
                </a:solidFill>
              </a:rPr>
              <a:t>as atividades e investimentos propostos são necessários e como vão ajudar a alcançar os resultados e objetivos esperados e, assim, melhorar a realidade.</a:t>
            </a:r>
          </a:p>
          <a:p>
            <a:pPr marL="0" indent="0">
              <a:buNone/>
            </a:pPr>
            <a:endParaRPr lang="pt-PT" dirty="0">
              <a:solidFill>
                <a:schemeClr val="bg1"/>
              </a:solidFill>
            </a:endParaRPr>
          </a:p>
        </p:txBody>
      </p:sp>
      <p:pic>
        <p:nvPicPr>
          <p:cNvPr id="4" name="Picture 2" descr="Y:\Perfil\Desktop\Logos\INR_MTSS100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68"/>
          <a:stretch/>
        </p:blipFill>
        <p:spPr bwMode="auto">
          <a:xfrm>
            <a:off x="9279661" y="492274"/>
            <a:ext cx="2386940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42455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663171" y="1164134"/>
            <a:ext cx="1122680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2800" dirty="0">
                <a:solidFill>
                  <a:schemeClr val="bg1"/>
                </a:solidFill>
              </a:rPr>
              <a:t>O </a:t>
            </a:r>
            <a:r>
              <a:rPr lang="pt-PT" sz="2800" u="sng" dirty="0">
                <a:solidFill>
                  <a:schemeClr val="bg1"/>
                </a:solidFill>
              </a:rPr>
              <a:t>objetivo estratégico </a:t>
            </a:r>
            <a:r>
              <a:rPr lang="pt-PT" sz="2800" dirty="0">
                <a:solidFill>
                  <a:schemeClr val="bg1"/>
                </a:solidFill>
              </a:rPr>
              <a:t>mostra a mudança que o projeto pretende alcançar, ou seja, visa dar resposta ao principal problema apontado. Pode ter uma perspetiva de médio ou longo prazo e por vezes pode não ser atingido apenas durante a execução do projeto.</a:t>
            </a:r>
          </a:p>
          <a:p>
            <a:r>
              <a:rPr lang="pt-PT" sz="2800" dirty="0">
                <a:solidFill>
                  <a:schemeClr val="bg1"/>
                </a:solidFill>
              </a:rPr>
              <a:t>O objetivo estratégico deve resumir-se a um </a:t>
            </a:r>
            <a:r>
              <a:rPr lang="pt-PT" sz="2800" dirty="0" smtClean="0">
                <a:solidFill>
                  <a:schemeClr val="bg1"/>
                </a:solidFill>
              </a:rPr>
              <a:t>parágrafo.</a:t>
            </a:r>
            <a:endParaRPr lang="pt-PT" sz="2800" dirty="0">
              <a:solidFill>
                <a:schemeClr val="bg1"/>
              </a:solidFill>
            </a:endParaRPr>
          </a:p>
          <a:p>
            <a:endParaRPr lang="pt-PT" sz="2800" dirty="0" smtClean="0">
              <a:solidFill>
                <a:schemeClr val="bg1"/>
              </a:solidFill>
            </a:endParaRPr>
          </a:p>
          <a:p>
            <a:r>
              <a:rPr lang="pt-PT" sz="2800" dirty="0" smtClean="0">
                <a:solidFill>
                  <a:schemeClr val="bg1"/>
                </a:solidFill>
              </a:rPr>
              <a:t>Por </a:t>
            </a:r>
            <a:r>
              <a:rPr lang="pt-PT" sz="2800" dirty="0">
                <a:solidFill>
                  <a:schemeClr val="bg1"/>
                </a:solidFill>
              </a:rPr>
              <a:t>exemplo: começar com um verbo de ação e seguir pelas palavras “para” ou “no sentido de” isso quer dizer que não se está a dar o destaque ao objetivo estratégico, mas sim falar do que vai ser feito. </a:t>
            </a:r>
          </a:p>
          <a:p>
            <a:endParaRPr lang="pt-PT" sz="2800" dirty="0" smtClean="0">
              <a:solidFill>
                <a:schemeClr val="bg1"/>
              </a:solidFill>
            </a:endParaRPr>
          </a:p>
          <a:p>
            <a:r>
              <a:rPr lang="pt-PT" sz="2800" dirty="0" smtClean="0">
                <a:solidFill>
                  <a:schemeClr val="bg1"/>
                </a:solidFill>
              </a:rPr>
              <a:t>O </a:t>
            </a:r>
            <a:r>
              <a:rPr lang="pt-PT" sz="2800" dirty="0">
                <a:solidFill>
                  <a:schemeClr val="bg1"/>
                </a:solidFill>
              </a:rPr>
              <a:t>que está depois do verbo será a resposta às seguintes perguntas:</a:t>
            </a:r>
          </a:p>
          <a:p>
            <a:r>
              <a:rPr lang="pt-PT" sz="2800" dirty="0">
                <a:solidFill>
                  <a:schemeClr val="bg1"/>
                </a:solidFill>
              </a:rPr>
              <a:t>– Mas para que se quer fazer este projeto? Qual a mudança </a:t>
            </a:r>
            <a:r>
              <a:rPr lang="pt-PT" sz="2800" dirty="0" smtClean="0">
                <a:solidFill>
                  <a:schemeClr val="bg1"/>
                </a:solidFill>
              </a:rPr>
              <a:t>que se </a:t>
            </a:r>
            <a:r>
              <a:rPr lang="pt-PT" sz="2800" dirty="0">
                <a:solidFill>
                  <a:schemeClr val="bg1"/>
                </a:solidFill>
              </a:rPr>
              <a:t>quer alcançar?</a:t>
            </a:r>
          </a:p>
        </p:txBody>
      </p:sp>
      <p:pic>
        <p:nvPicPr>
          <p:cNvPr id="3" name="Picture 2" descr="Y:\Perfil\Desktop\Logos\INR_MTSS100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68"/>
          <a:stretch/>
        </p:blipFill>
        <p:spPr bwMode="auto">
          <a:xfrm>
            <a:off x="8688533" y="233655"/>
            <a:ext cx="2386940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737063" y="163259"/>
            <a:ext cx="241655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4400" b="1" dirty="0" smtClean="0">
                <a:solidFill>
                  <a:schemeClr val="bg1"/>
                </a:solidFill>
              </a:rPr>
              <a:t>Objetivos</a:t>
            </a:r>
            <a:endParaRPr lang="pt-PT" sz="4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8995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254000" y="619760"/>
            <a:ext cx="1173480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2800" u="sng" dirty="0">
                <a:solidFill>
                  <a:schemeClr val="bg1"/>
                </a:solidFill>
              </a:rPr>
              <a:t>Os objetivos operacionais </a:t>
            </a:r>
            <a:r>
              <a:rPr lang="pt-PT" sz="2800" dirty="0">
                <a:solidFill>
                  <a:schemeClr val="bg1"/>
                </a:solidFill>
              </a:rPr>
              <a:t>correspondem aos resultados concretos que o projeto pretende alcançar e contribuem para o fim do objetivo estratégico. Normalmente, são frases completas, porém também curtas. </a:t>
            </a:r>
          </a:p>
          <a:p>
            <a:r>
              <a:rPr lang="pt-PT" sz="2800" dirty="0">
                <a:solidFill>
                  <a:schemeClr val="bg1"/>
                </a:solidFill>
              </a:rPr>
              <a:t>Para chegar aos objetivos operacionais, deve-se primeiramente, definir qual o problema principal do projeto. Identificar as causas e, a partir delas, pensar no que poderá ser feito para minimizá-las. </a:t>
            </a:r>
            <a:endParaRPr lang="pt-PT" sz="2800" dirty="0" smtClean="0">
              <a:solidFill>
                <a:schemeClr val="bg1"/>
              </a:solidFill>
            </a:endParaRPr>
          </a:p>
          <a:p>
            <a:endParaRPr lang="pt-PT" sz="2800" dirty="0" smtClean="0">
              <a:solidFill>
                <a:schemeClr val="bg1"/>
              </a:solidFill>
            </a:endParaRPr>
          </a:p>
          <a:p>
            <a:r>
              <a:rPr lang="pt-PT" sz="2800" dirty="0" smtClean="0">
                <a:solidFill>
                  <a:schemeClr val="bg1"/>
                </a:solidFill>
              </a:rPr>
              <a:t>Estes podem ser:</a:t>
            </a:r>
          </a:p>
          <a:p>
            <a:pPr lvl="1"/>
            <a:r>
              <a:rPr lang="pt-PT" sz="2800" dirty="0" smtClean="0">
                <a:solidFill>
                  <a:schemeClr val="bg1"/>
                </a:solidFill>
              </a:rPr>
              <a:t>•Específico </a:t>
            </a:r>
            <a:r>
              <a:rPr lang="pt-PT" sz="2800" dirty="0">
                <a:solidFill>
                  <a:schemeClr val="bg1"/>
                </a:solidFill>
              </a:rPr>
              <a:t>– traz objetividade no que se propõe fazer, não é algo genérico;</a:t>
            </a:r>
          </a:p>
          <a:p>
            <a:pPr lvl="1"/>
            <a:r>
              <a:rPr lang="pt-PT" sz="2800" dirty="0" smtClean="0">
                <a:solidFill>
                  <a:schemeClr val="bg1"/>
                </a:solidFill>
              </a:rPr>
              <a:t>•Mensurável </a:t>
            </a:r>
            <a:r>
              <a:rPr lang="pt-PT" sz="2800" dirty="0">
                <a:solidFill>
                  <a:schemeClr val="bg1"/>
                </a:solidFill>
              </a:rPr>
              <a:t>– quantifica o que irá fazer;</a:t>
            </a:r>
          </a:p>
          <a:p>
            <a:pPr lvl="1"/>
            <a:r>
              <a:rPr lang="pt-PT" sz="2800" dirty="0" smtClean="0">
                <a:solidFill>
                  <a:schemeClr val="bg1"/>
                </a:solidFill>
              </a:rPr>
              <a:t>•Atingível </a:t>
            </a:r>
            <a:r>
              <a:rPr lang="pt-PT" sz="2800" dirty="0">
                <a:solidFill>
                  <a:schemeClr val="bg1"/>
                </a:solidFill>
              </a:rPr>
              <a:t>– no final do projeto são passíveis de serem atingidos;</a:t>
            </a:r>
          </a:p>
          <a:p>
            <a:pPr lvl="1"/>
            <a:r>
              <a:rPr lang="pt-PT" sz="2800" dirty="0" smtClean="0">
                <a:solidFill>
                  <a:schemeClr val="bg1"/>
                </a:solidFill>
              </a:rPr>
              <a:t>•Relevante </a:t>
            </a:r>
            <a:r>
              <a:rPr lang="pt-PT" sz="2800" dirty="0">
                <a:solidFill>
                  <a:schemeClr val="bg1"/>
                </a:solidFill>
              </a:rPr>
              <a:t>– deve ser relevante para o alcançar o objetivo estratégico;</a:t>
            </a:r>
          </a:p>
          <a:p>
            <a:pPr lvl="1"/>
            <a:r>
              <a:rPr lang="pt-PT" sz="2800" dirty="0" smtClean="0">
                <a:solidFill>
                  <a:schemeClr val="bg1"/>
                </a:solidFill>
              </a:rPr>
              <a:t>•Temporal </a:t>
            </a:r>
            <a:r>
              <a:rPr lang="pt-PT" sz="2800" dirty="0">
                <a:solidFill>
                  <a:schemeClr val="bg1"/>
                </a:solidFill>
              </a:rPr>
              <a:t>– deve estar dentro do tempo de realização do projeto.</a:t>
            </a:r>
          </a:p>
          <a:p>
            <a:endParaRPr lang="pt-PT" sz="2800" dirty="0">
              <a:solidFill>
                <a:schemeClr val="bg1"/>
              </a:solidFill>
            </a:endParaRPr>
          </a:p>
        </p:txBody>
      </p:sp>
      <p:pic>
        <p:nvPicPr>
          <p:cNvPr id="3" name="Picture 2" descr="Y:\Perfil\Desktop\Logos\INR_MTSS100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68"/>
          <a:stretch/>
        </p:blipFill>
        <p:spPr bwMode="auto">
          <a:xfrm>
            <a:off x="9805060" y="924"/>
            <a:ext cx="2386940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97961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579120" y="1022465"/>
            <a:ext cx="10972800" cy="551133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pt-PT" dirty="0" smtClean="0">
                <a:solidFill>
                  <a:schemeClr val="bg1"/>
                </a:solidFill>
              </a:rPr>
              <a:t>Foi realizada a reunião de avaliação ao programa de financiamento a projetos, que envolveu membros do júri de avaliação, equipa técnica de apoio à execução, de análise técnica e financeira e das visitas de análise financeira, com base nos relatórios produzidos pelos mesmos, com a preocupação de como capacitar o maior número de ONGPD para a construção e desenvolvimento de mais projetos eficientes, eficazes e maior qualidade.</a:t>
            </a:r>
          </a:p>
          <a:p>
            <a:pPr marL="0" indent="0">
              <a:buNone/>
            </a:pPr>
            <a:r>
              <a:rPr lang="pt-PT" dirty="0" smtClean="0">
                <a:solidFill>
                  <a:schemeClr val="bg1"/>
                </a:solidFill>
              </a:rPr>
              <a:t>Dos dados constatou-se que se continua a verificar, apesar dos dois últimos anos se ter realizado já ações de sensibilização, algumas dificuldades no preenchimento de candidaturas, de pedidos de alterações a projetos, preenchimentos incorretos de anexos B e C, relatórios de execução mal preenchidos e/ou sem apresentação de todos os documentos obrigatórios.</a:t>
            </a:r>
          </a:p>
        </p:txBody>
      </p:sp>
      <p:sp>
        <p:nvSpPr>
          <p:cNvPr id="2" name="CaixaDeTexto 1"/>
          <p:cNvSpPr txBox="1"/>
          <p:nvPr/>
        </p:nvSpPr>
        <p:spPr>
          <a:xfrm>
            <a:off x="822037" y="452582"/>
            <a:ext cx="28314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400" u="sng" dirty="0" smtClean="0">
                <a:solidFill>
                  <a:schemeClr val="bg1"/>
                </a:solidFill>
              </a:rPr>
              <a:t>Exemplo diagnóstico:</a:t>
            </a:r>
            <a:endParaRPr lang="pt-PT" sz="2400" u="sng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4624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579120" y="1022465"/>
            <a:ext cx="10972800" cy="551133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pt-PT" dirty="0" smtClean="0">
                <a:solidFill>
                  <a:schemeClr val="bg1"/>
                </a:solidFill>
              </a:rPr>
              <a:t>Torna-se necessário distinguir despesas não elegíveis e despesas não razoáveis, o que culminou na avaliação de projetos em 2019 com pontuações muito baixas. </a:t>
            </a:r>
            <a:endParaRPr lang="pt-PT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pt-PT" dirty="0" smtClean="0">
                <a:solidFill>
                  <a:schemeClr val="bg1"/>
                </a:solidFill>
              </a:rPr>
              <a:t>É evidente que durante o período de candidatura, da execução e da entrega de relatórios surgem ainda muitas dúvidas processuais.</a:t>
            </a:r>
          </a:p>
          <a:p>
            <a:pPr marL="0" indent="0">
              <a:buNone/>
            </a:pPr>
            <a:r>
              <a:rPr lang="pt-PT" dirty="0" smtClean="0">
                <a:solidFill>
                  <a:schemeClr val="bg1"/>
                </a:solidFill>
              </a:rPr>
              <a:t>Existe uma dificuldade em articular o projeto proposto e o relatório final, bem como o que se entende por taxa máxima de cofinanciamento.</a:t>
            </a:r>
          </a:p>
          <a:p>
            <a:pPr marL="0" indent="0">
              <a:buNone/>
            </a:pPr>
            <a:r>
              <a:rPr lang="pt-PT" dirty="0" smtClean="0">
                <a:solidFill>
                  <a:schemeClr val="bg1"/>
                </a:solidFill>
              </a:rPr>
              <a:t>Pelo que se considerou importante continuar a desenvolver as ações de sensibilização a todas as ONGPD, de forma a capacitar todos para que se encontrem mais projetos bem preenchidos e mais avaliações técnico financeiras ou visitas de análise financeira sem reposição de verbas.</a:t>
            </a:r>
            <a:endParaRPr lang="pt-PT" dirty="0">
              <a:solidFill>
                <a:schemeClr val="bg1"/>
              </a:solidFill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822037" y="452582"/>
            <a:ext cx="46156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400" dirty="0" smtClean="0">
                <a:solidFill>
                  <a:schemeClr val="bg1"/>
                </a:solidFill>
              </a:rPr>
              <a:t>Exemplo diagnóstico (continuação):</a:t>
            </a:r>
            <a:endParaRPr lang="pt-PT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5902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542174" y="1004455"/>
            <a:ext cx="11446625" cy="5488707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pt-PT" dirty="0" smtClean="0">
                <a:solidFill>
                  <a:schemeClr val="bg1"/>
                </a:solidFill>
              </a:rPr>
              <a:t>Em resultado do diagnóstico realizado pretende-se com este projeto capacitar todos os técnicos das ONGPD para o regulamento a projetos e para o seu objetivo.</a:t>
            </a:r>
          </a:p>
          <a:p>
            <a:pPr marL="0" indent="0">
              <a:buNone/>
            </a:pPr>
            <a:r>
              <a:rPr lang="pt-PT" dirty="0" smtClean="0">
                <a:solidFill>
                  <a:schemeClr val="bg1"/>
                </a:solidFill>
              </a:rPr>
              <a:t>Para tal o primeiro passo é envolver todos na construção do programa de capacitação através de um </a:t>
            </a:r>
            <a:r>
              <a:rPr lang="pt-PT" u="sng" dirty="0" smtClean="0">
                <a:solidFill>
                  <a:schemeClr val="bg1"/>
                </a:solidFill>
              </a:rPr>
              <a:t>questionário sobre as reais necessidades das ONGPD</a:t>
            </a:r>
            <a:r>
              <a:rPr lang="pt-PT" dirty="0" smtClean="0">
                <a:solidFill>
                  <a:schemeClr val="bg1"/>
                </a:solidFill>
              </a:rPr>
              <a:t>.</a:t>
            </a:r>
          </a:p>
          <a:p>
            <a:pPr marL="0" indent="0">
              <a:buNone/>
            </a:pPr>
            <a:r>
              <a:rPr lang="pt-PT" dirty="0" smtClean="0">
                <a:solidFill>
                  <a:schemeClr val="bg1"/>
                </a:solidFill>
              </a:rPr>
              <a:t>Quer-se também ter uma maior aproximação com as ONGPD e para isso é importante envolver o maior número possível de técnicos nas </a:t>
            </a:r>
            <a:r>
              <a:rPr lang="pt-PT" u="sng" dirty="0" smtClean="0">
                <a:solidFill>
                  <a:schemeClr val="bg1"/>
                </a:solidFill>
              </a:rPr>
              <a:t>ações de formação</a:t>
            </a:r>
            <a:r>
              <a:rPr lang="pt-PT" dirty="0" smtClean="0">
                <a:solidFill>
                  <a:schemeClr val="bg1"/>
                </a:solidFill>
              </a:rPr>
              <a:t>, pelo que se torna necessário </a:t>
            </a:r>
            <a:r>
              <a:rPr lang="pt-PT" u="sng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realizar mais ações,  </a:t>
            </a:r>
            <a:r>
              <a:rPr lang="pt-PT" dirty="0" smtClean="0">
                <a:solidFill>
                  <a:schemeClr val="bg1"/>
                </a:solidFill>
              </a:rPr>
              <a:t>apostando numa maior </a:t>
            </a:r>
            <a:r>
              <a:rPr lang="pt-PT" u="sng" dirty="0" smtClean="0">
                <a:solidFill>
                  <a:schemeClr val="bg1"/>
                </a:solidFill>
              </a:rPr>
              <a:t>divulgação das mesmas</a:t>
            </a:r>
            <a:r>
              <a:rPr lang="pt-PT" dirty="0" smtClean="0">
                <a:solidFill>
                  <a:schemeClr val="bg1"/>
                </a:solidFill>
              </a:rPr>
              <a:t>.</a:t>
            </a:r>
          </a:p>
          <a:p>
            <a:pPr marL="0" indent="0">
              <a:buNone/>
            </a:pPr>
            <a:r>
              <a:rPr lang="pt-PT" dirty="0" smtClean="0">
                <a:solidFill>
                  <a:schemeClr val="bg1"/>
                </a:solidFill>
              </a:rPr>
              <a:t>Durante a preparação do lançamento das candidaturas é ainda importante </a:t>
            </a:r>
            <a:r>
              <a:rPr lang="pt-PT" u="sng" dirty="0" smtClean="0">
                <a:solidFill>
                  <a:schemeClr val="bg1"/>
                </a:solidFill>
              </a:rPr>
              <a:t>reformular alguns aspetos do formulário</a:t>
            </a:r>
            <a:r>
              <a:rPr lang="pt-PT" dirty="0" smtClean="0">
                <a:solidFill>
                  <a:schemeClr val="bg1"/>
                </a:solidFill>
              </a:rPr>
              <a:t>, que suscitaram mais dúvidas no ano anterior, de forma a torna-lo mais claro.</a:t>
            </a:r>
          </a:p>
          <a:p>
            <a:pPr marL="0" indent="0">
              <a:buNone/>
            </a:pPr>
            <a:r>
              <a:rPr lang="pt-PT" dirty="0" smtClean="0">
                <a:solidFill>
                  <a:schemeClr val="bg1"/>
                </a:solidFill>
              </a:rPr>
              <a:t>Proceder à revisão do </a:t>
            </a:r>
            <a:r>
              <a:rPr lang="pt-PT" u="sng" dirty="0" smtClean="0">
                <a:solidFill>
                  <a:schemeClr val="bg1"/>
                </a:solidFill>
              </a:rPr>
              <a:t>manual com as instruções </a:t>
            </a:r>
            <a:r>
              <a:rPr lang="pt-PT" dirty="0" smtClean="0">
                <a:solidFill>
                  <a:schemeClr val="bg1"/>
                </a:solidFill>
              </a:rPr>
              <a:t>da candidatura on-line para maior apoio às ONGPD.</a:t>
            </a:r>
          </a:p>
          <a:p>
            <a:pPr marL="0" indent="0">
              <a:buNone/>
            </a:pPr>
            <a:r>
              <a:rPr lang="pt-PT" dirty="0" smtClean="0">
                <a:solidFill>
                  <a:schemeClr val="bg1"/>
                </a:solidFill>
              </a:rPr>
              <a:t>Por fim deve ser feita a </a:t>
            </a:r>
            <a:r>
              <a:rPr lang="pt-PT" u="sng" dirty="0" smtClean="0">
                <a:solidFill>
                  <a:schemeClr val="bg1"/>
                </a:solidFill>
              </a:rPr>
              <a:t>atualização e melhoramento do regulamento anotado </a:t>
            </a:r>
            <a:r>
              <a:rPr lang="pt-PT" dirty="0" smtClean="0">
                <a:solidFill>
                  <a:schemeClr val="bg1"/>
                </a:solidFill>
              </a:rPr>
              <a:t>para apoio a toda a execução.</a:t>
            </a:r>
          </a:p>
          <a:p>
            <a:pPr marL="0" indent="0">
              <a:buNone/>
            </a:pPr>
            <a:r>
              <a:rPr lang="pt-PT" dirty="0" smtClean="0">
                <a:solidFill>
                  <a:schemeClr val="bg1"/>
                </a:solidFill>
              </a:rPr>
              <a:t>Em simultâneo devem ser </a:t>
            </a:r>
            <a:r>
              <a:rPr lang="pt-PT" u="sng" dirty="0" smtClean="0">
                <a:solidFill>
                  <a:schemeClr val="bg1"/>
                </a:solidFill>
              </a:rPr>
              <a:t>criadas todas as condições físicas e logísticas </a:t>
            </a:r>
            <a:r>
              <a:rPr lang="pt-PT" dirty="0" smtClean="0">
                <a:solidFill>
                  <a:schemeClr val="bg1"/>
                </a:solidFill>
              </a:rPr>
              <a:t>para o trabalho do júri.</a:t>
            </a:r>
          </a:p>
          <a:p>
            <a:pPr marL="0" indent="0">
              <a:buNone/>
            </a:pPr>
            <a:r>
              <a:rPr lang="pt-PT" dirty="0" smtClean="0">
                <a:solidFill>
                  <a:schemeClr val="bg1"/>
                </a:solidFill>
              </a:rPr>
              <a:t>Pretende-se ainda promover uma reunião durante a execução para esclarecimento de dúvidas e apresentação de boas práticas entre ONGPD.</a:t>
            </a:r>
          </a:p>
          <a:p>
            <a:pPr marL="0" indent="0">
              <a:buNone/>
            </a:pPr>
            <a:r>
              <a:rPr lang="pt-PT" dirty="0" smtClean="0">
                <a:solidFill>
                  <a:schemeClr val="bg1"/>
                </a:solidFill>
              </a:rPr>
              <a:t>….</a:t>
            </a:r>
          </a:p>
          <a:p>
            <a:pPr marL="0" indent="0">
              <a:buNone/>
            </a:pPr>
            <a:endParaRPr lang="pt-PT" dirty="0">
              <a:solidFill>
                <a:schemeClr val="bg1"/>
              </a:solidFill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542174" y="277091"/>
            <a:ext cx="30603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400" dirty="0" smtClean="0">
                <a:solidFill>
                  <a:schemeClr val="bg1"/>
                </a:solidFill>
              </a:rPr>
              <a:t>Exemplo necessidades:</a:t>
            </a:r>
            <a:endParaRPr lang="pt-PT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9477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174567" y="1136073"/>
            <a:ext cx="11641513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2800" u="sng" dirty="0" smtClean="0">
                <a:solidFill>
                  <a:schemeClr val="bg1"/>
                </a:solidFill>
              </a:rPr>
              <a:t>Estratégico: </a:t>
            </a:r>
          </a:p>
          <a:p>
            <a:r>
              <a:rPr lang="pt-PT" sz="2800" u="sng" dirty="0" smtClean="0">
                <a:solidFill>
                  <a:schemeClr val="bg1"/>
                </a:solidFill>
              </a:rPr>
              <a:t>Melhorar a capacitação das ONGPD ao programa de financiamento a projetos.</a:t>
            </a:r>
          </a:p>
          <a:p>
            <a:endParaRPr lang="pt-PT" sz="2800" dirty="0" smtClean="0">
              <a:solidFill>
                <a:schemeClr val="bg1"/>
              </a:solidFill>
            </a:endParaRPr>
          </a:p>
          <a:p>
            <a:r>
              <a:rPr lang="pt-PT" sz="2800" dirty="0" smtClean="0">
                <a:solidFill>
                  <a:schemeClr val="bg1"/>
                </a:solidFill>
              </a:rPr>
              <a:t>Operacionais:</a:t>
            </a:r>
          </a:p>
          <a:p>
            <a:r>
              <a:rPr lang="pt-PT" sz="2800" dirty="0" smtClean="0">
                <a:solidFill>
                  <a:schemeClr val="bg1"/>
                </a:solidFill>
              </a:rPr>
              <a:t>Criar um programa de formação adequado às necessidades das ONGPD;</a:t>
            </a:r>
          </a:p>
          <a:p>
            <a:r>
              <a:rPr lang="pt-PT" sz="2800" dirty="0" smtClean="0">
                <a:solidFill>
                  <a:schemeClr val="bg1"/>
                </a:solidFill>
              </a:rPr>
              <a:t>Realizar 5 ações de formação;</a:t>
            </a:r>
          </a:p>
          <a:p>
            <a:r>
              <a:rPr lang="pt-PT" sz="2800" dirty="0" smtClean="0">
                <a:solidFill>
                  <a:schemeClr val="bg1"/>
                </a:solidFill>
              </a:rPr>
              <a:t>Reduzir as dúvidas dos técnicos sobre o programa de financiamento;</a:t>
            </a:r>
          </a:p>
          <a:p>
            <a:r>
              <a:rPr lang="pt-PT" sz="2800" dirty="0" smtClean="0">
                <a:solidFill>
                  <a:schemeClr val="bg1"/>
                </a:solidFill>
              </a:rPr>
              <a:t>Aumentar o número de participantes das ações;</a:t>
            </a:r>
          </a:p>
          <a:p>
            <a:r>
              <a:rPr lang="pt-PT" sz="2800" dirty="0" smtClean="0">
                <a:solidFill>
                  <a:schemeClr val="bg1"/>
                </a:solidFill>
              </a:rPr>
              <a:t>Garantir que 90% das candidaturas apresentadas tenham mais de 40 pontos;</a:t>
            </a:r>
          </a:p>
          <a:p>
            <a:r>
              <a:rPr lang="pt-PT" sz="2800" dirty="0" smtClean="0">
                <a:solidFill>
                  <a:schemeClr val="bg1"/>
                </a:solidFill>
              </a:rPr>
              <a:t>Reduzir os pedidos de informações relativos aos relatórios de execução; Diminuir o número de pedidos de reposição de verbas. </a:t>
            </a:r>
            <a:endParaRPr lang="pt-PT" sz="2800" dirty="0">
              <a:solidFill>
                <a:schemeClr val="bg1"/>
              </a:solidFill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827578" y="325120"/>
            <a:ext cx="33887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800" dirty="0" smtClean="0">
                <a:solidFill>
                  <a:schemeClr val="bg1"/>
                </a:solidFill>
              </a:rPr>
              <a:t>Exemplo de objetivos:</a:t>
            </a:r>
            <a:endParaRPr lang="pt-PT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9771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435956" y="1367905"/>
            <a:ext cx="113284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PT" sz="2800" dirty="0">
                <a:solidFill>
                  <a:schemeClr val="bg1"/>
                </a:solidFill>
              </a:rPr>
              <a:t>Através da monitorização ao longo do processo, criando meios ou indicadores é </a:t>
            </a:r>
            <a:r>
              <a:rPr lang="pt-PT" sz="2800" dirty="0" smtClean="0">
                <a:solidFill>
                  <a:schemeClr val="bg1"/>
                </a:solidFill>
              </a:rPr>
              <a:t>possível </a:t>
            </a:r>
            <a:r>
              <a:rPr lang="pt-PT" sz="2800" u="sng" dirty="0">
                <a:solidFill>
                  <a:schemeClr val="bg1"/>
                </a:solidFill>
              </a:rPr>
              <a:t>avaliar o projeto</a:t>
            </a:r>
            <a:r>
              <a:rPr lang="pt-PT" sz="2800" dirty="0">
                <a:solidFill>
                  <a:schemeClr val="bg1"/>
                </a:solidFill>
              </a:rPr>
              <a:t>, quer durante </a:t>
            </a:r>
            <a:r>
              <a:rPr lang="pt-PT" sz="2800" dirty="0" smtClean="0">
                <a:solidFill>
                  <a:schemeClr val="bg1"/>
                </a:solidFill>
              </a:rPr>
              <a:t>a sua </a:t>
            </a:r>
            <a:r>
              <a:rPr lang="pt-PT" sz="2800" dirty="0">
                <a:solidFill>
                  <a:schemeClr val="bg1"/>
                </a:solidFill>
              </a:rPr>
              <a:t>execução, quer no final, ou seja, fazer o balanço entre o planeado e o </a:t>
            </a:r>
            <a:r>
              <a:rPr lang="pt-PT" sz="2800" dirty="0" smtClean="0">
                <a:solidFill>
                  <a:schemeClr val="bg1"/>
                </a:solidFill>
              </a:rPr>
              <a:t>realizado, justificando os desvios.</a:t>
            </a:r>
          </a:p>
          <a:p>
            <a:pPr algn="just"/>
            <a:endParaRPr lang="pt-PT" sz="2800" dirty="0">
              <a:solidFill>
                <a:schemeClr val="bg1"/>
              </a:solidFill>
            </a:endParaRPr>
          </a:p>
          <a:p>
            <a:pPr algn="just"/>
            <a:r>
              <a:rPr lang="pt-PT" sz="2800" dirty="0">
                <a:solidFill>
                  <a:schemeClr val="bg1"/>
                </a:solidFill>
              </a:rPr>
              <a:t>A avaliação pode ser feita de diversas maneiras. Por exemplo:</a:t>
            </a:r>
          </a:p>
          <a:p>
            <a:pPr lvl="1" algn="just"/>
            <a:r>
              <a:rPr lang="pt-PT" sz="2800" dirty="0" smtClean="0">
                <a:solidFill>
                  <a:schemeClr val="bg1"/>
                </a:solidFill>
              </a:rPr>
              <a:t>•pode-se </a:t>
            </a:r>
            <a:r>
              <a:rPr lang="pt-PT" sz="2800" dirty="0">
                <a:solidFill>
                  <a:schemeClr val="bg1"/>
                </a:solidFill>
              </a:rPr>
              <a:t>aproveitar as informações levantadas no diagnóstico para fazer um quadro que contem a situação inicial e a situação final;</a:t>
            </a:r>
          </a:p>
          <a:p>
            <a:pPr lvl="1" algn="just"/>
            <a:r>
              <a:rPr lang="pt-PT" sz="2800" dirty="0" smtClean="0">
                <a:solidFill>
                  <a:schemeClr val="bg1"/>
                </a:solidFill>
              </a:rPr>
              <a:t>•serem </a:t>
            </a:r>
            <a:r>
              <a:rPr lang="pt-PT" sz="2800" dirty="0">
                <a:solidFill>
                  <a:schemeClr val="bg1"/>
                </a:solidFill>
              </a:rPr>
              <a:t>utilizadas fotos comparativas, ilustrando a situação inicial e as mudanças que se </a:t>
            </a:r>
            <a:r>
              <a:rPr lang="pt-PT" sz="2800" dirty="0" smtClean="0">
                <a:solidFill>
                  <a:schemeClr val="bg1"/>
                </a:solidFill>
              </a:rPr>
              <a:t>foram </a:t>
            </a:r>
            <a:r>
              <a:rPr lang="pt-PT" sz="2800" dirty="0">
                <a:solidFill>
                  <a:schemeClr val="bg1"/>
                </a:solidFill>
              </a:rPr>
              <a:t>obtendo ao longo do projeto;</a:t>
            </a:r>
          </a:p>
          <a:p>
            <a:pPr lvl="1" algn="just"/>
            <a:r>
              <a:rPr lang="pt-PT" sz="2800" dirty="0" smtClean="0">
                <a:solidFill>
                  <a:schemeClr val="bg1"/>
                </a:solidFill>
              </a:rPr>
              <a:t>•realizar </a:t>
            </a:r>
            <a:r>
              <a:rPr lang="pt-PT" sz="2800" dirty="0">
                <a:solidFill>
                  <a:schemeClr val="bg1"/>
                </a:solidFill>
              </a:rPr>
              <a:t>reuniões de avaliação;</a:t>
            </a:r>
          </a:p>
          <a:p>
            <a:pPr lvl="1" algn="just"/>
            <a:r>
              <a:rPr lang="pt-PT" sz="2800" dirty="0" smtClean="0">
                <a:solidFill>
                  <a:schemeClr val="bg1"/>
                </a:solidFill>
              </a:rPr>
              <a:t>•Realizar </a:t>
            </a:r>
            <a:r>
              <a:rPr lang="pt-PT" sz="2800" dirty="0">
                <a:solidFill>
                  <a:schemeClr val="bg1"/>
                </a:solidFill>
              </a:rPr>
              <a:t>entrevistas ou questionários com os envolvidos no projeto.</a:t>
            </a:r>
          </a:p>
        </p:txBody>
      </p:sp>
      <p:pic>
        <p:nvPicPr>
          <p:cNvPr id="3" name="Picture 2" descr="Y:\Perfil\Desktop\Logos\INR_MTSS100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68"/>
          <a:stretch/>
        </p:blipFill>
        <p:spPr bwMode="auto">
          <a:xfrm>
            <a:off x="9131878" y="353728"/>
            <a:ext cx="2386940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aixaDeTexto 3"/>
          <p:cNvSpPr txBox="1"/>
          <p:nvPr/>
        </p:nvSpPr>
        <p:spPr>
          <a:xfrm>
            <a:off x="435956" y="397603"/>
            <a:ext cx="241950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4400" b="1" dirty="0" smtClean="0">
                <a:solidFill>
                  <a:schemeClr val="bg1"/>
                </a:solidFill>
              </a:rPr>
              <a:t>Avaliação</a:t>
            </a:r>
            <a:endParaRPr lang="pt-PT" sz="4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3228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609600" y="1840345"/>
            <a:ext cx="10972800" cy="3729183"/>
          </a:xfrm>
        </p:spPr>
        <p:txBody>
          <a:bodyPr/>
          <a:lstStyle/>
          <a:p>
            <a:pPr marL="0" indent="0" algn="just">
              <a:buNone/>
            </a:pPr>
            <a:r>
              <a:rPr lang="pt-PT" dirty="0">
                <a:solidFill>
                  <a:schemeClr val="bg1"/>
                </a:solidFill>
              </a:rPr>
              <a:t>O formulário de </a:t>
            </a:r>
            <a:r>
              <a:rPr lang="pt-PT" dirty="0" smtClean="0">
                <a:solidFill>
                  <a:schemeClr val="bg1"/>
                </a:solidFill>
              </a:rPr>
              <a:t>candidatura </a:t>
            </a:r>
            <a:r>
              <a:rPr lang="pt-PT" dirty="0">
                <a:solidFill>
                  <a:schemeClr val="bg1"/>
                </a:solidFill>
              </a:rPr>
              <a:t>dos projetos ao INR, tende a ser apresentado de uma forma estruturada, onde o diagnóstico, os objetivos têm que ser claros e alcançáveis e onde devem estar apresentadas todas as atividades para a sua realização dentro de um período, devidamente orçamentado quer ao nível dos recursos humanos quer ao nível dos recursos materiais. </a:t>
            </a:r>
          </a:p>
        </p:txBody>
      </p:sp>
      <p:pic>
        <p:nvPicPr>
          <p:cNvPr id="4" name="Picture 2" descr="Y:\Perfil\Desktop\Logos\INR_MTSS100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68"/>
          <a:stretch/>
        </p:blipFill>
        <p:spPr bwMode="auto">
          <a:xfrm>
            <a:off x="8586933" y="612346"/>
            <a:ext cx="2386940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76307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99011" y="1201651"/>
            <a:ext cx="113284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PT" sz="2800" dirty="0">
                <a:solidFill>
                  <a:schemeClr val="bg1"/>
                </a:solidFill>
              </a:rPr>
              <a:t>Para realizar a monitorização e a avaliação é importante estabelecer à priori quais são </a:t>
            </a:r>
            <a:r>
              <a:rPr lang="pt-PT" sz="2800" u="sng" dirty="0">
                <a:solidFill>
                  <a:schemeClr val="bg1"/>
                </a:solidFill>
              </a:rPr>
              <a:t>os indicadores</a:t>
            </a:r>
            <a:r>
              <a:rPr lang="pt-PT" sz="2800" dirty="0">
                <a:solidFill>
                  <a:schemeClr val="bg1"/>
                </a:solidFill>
              </a:rPr>
              <a:t>, ou seja, as referências quantitativas ou qualitativas que vão servir para indicar se as atividades do projeto estão a ser bem executadas </a:t>
            </a:r>
            <a:r>
              <a:rPr lang="pt-PT" sz="2800" dirty="0" smtClean="0">
                <a:solidFill>
                  <a:schemeClr val="bg1"/>
                </a:solidFill>
              </a:rPr>
              <a:t>ou </a:t>
            </a:r>
            <a:r>
              <a:rPr lang="pt-PT" sz="2800" dirty="0">
                <a:solidFill>
                  <a:schemeClr val="bg1"/>
                </a:solidFill>
              </a:rPr>
              <a:t>se os objetivos foram alcançados (indicadores de resultado e de impacto).</a:t>
            </a:r>
          </a:p>
          <a:p>
            <a:pPr algn="just"/>
            <a:endParaRPr lang="pt-PT" sz="2800" dirty="0" smtClean="0">
              <a:solidFill>
                <a:schemeClr val="bg1"/>
              </a:solidFill>
            </a:endParaRPr>
          </a:p>
          <a:p>
            <a:pPr algn="just"/>
            <a:r>
              <a:rPr lang="pt-PT" sz="2800" dirty="0" smtClean="0">
                <a:solidFill>
                  <a:schemeClr val="bg1"/>
                </a:solidFill>
              </a:rPr>
              <a:t>Os </a:t>
            </a:r>
            <a:r>
              <a:rPr lang="pt-PT" sz="2800" dirty="0">
                <a:solidFill>
                  <a:schemeClr val="bg1"/>
                </a:solidFill>
              </a:rPr>
              <a:t>indicadores são os aliados da coordenação do projeto. </a:t>
            </a:r>
            <a:r>
              <a:rPr lang="pt-PT" sz="2800" dirty="0" smtClean="0">
                <a:solidFill>
                  <a:schemeClr val="bg1"/>
                </a:solidFill>
              </a:rPr>
              <a:t>Estes mostram </a:t>
            </a:r>
            <a:r>
              <a:rPr lang="pt-PT" sz="2800" dirty="0">
                <a:solidFill>
                  <a:schemeClr val="bg1"/>
                </a:solidFill>
              </a:rPr>
              <a:t>se o projeto está a ir na direção certa ou se é necessário ajustar ou mesmo mudar a estratégia para voltar </a:t>
            </a:r>
            <a:r>
              <a:rPr lang="pt-PT" sz="2800" dirty="0" smtClean="0">
                <a:solidFill>
                  <a:schemeClr val="bg1"/>
                </a:solidFill>
              </a:rPr>
              <a:t>aos </a:t>
            </a:r>
            <a:r>
              <a:rPr lang="pt-PT" sz="2800" dirty="0">
                <a:solidFill>
                  <a:schemeClr val="bg1"/>
                </a:solidFill>
              </a:rPr>
              <a:t>objetivos previamente definidos. Por exemplo, se o número de inscrições dos participantes for baixo é preciso tomar medidas para aumentar. Por outro lado, os indicadores de impacto contribuem para </a:t>
            </a:r>
            <a:r>
              <a:rPr lang="pt-PT" sz="2800" dirty="0" smtClean="0">
                <a:solidFill>
                  <a:schemeClr val="bg1"/>
                </a:solidFill>
              </a:rPr>
              <a:t>acompanhar </a:t>
            </a:r>
            <a:r>
              <a:rPr lang="pt-PT" sz="2800" dirty="0">
                <a:solidFill>
                  <a:schemeClr val="bg1"/>
                </a:solidFill>
              </a:rPr>
              <a:t>todas as mudanças que vão sendo alcançadas.</a:t>
            </a:r>
          </a:p>
        </p:txBody>
      </p:sp>
      <p:pic>
        <p:nvPicPr>
          <p:cNvPr id="3" name="Picture 2" descr="Y:\Perfil\Desktop\Logos\INR_MTSS100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68"/>
          <a:stretch/>
        </p:blipFill>
        <p:spPr bwMode="auto">
          <a:xfrm>
            <a:off x="8965624" y="409146"/>
            <a:ext cx="2386940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9224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497840" y="1762298"/>
            <a:ext cx="113284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PT" sz="2800" u="sng" dirty="0">
                <a:solidFill>
                  <a:schemeClr val="bg1"/>
                </a:solidFill>
              </a:rPr>
              <a:t>As atividades </a:t>
            </a:r>
            <a:r>
              <a:rPr lang="pt-PT" sz="2800" dirty="0">
                <a:solidFill>
                  <a:schemeClr val="bg1"/>
                </a:solidFill>
              </a:rPr>
              <a:t>são todos os passos necessários para atingir os objetivos operacionais do projeto. A atividade é uma ação concreta que vai ser realizada durante o período de execução do projeto.</a:t>
            </a:r>
          </a:p>
          <a:p>
            <a:pPr algn="just"/>
            <a:endParaRPr lang="pt-PT" sz="2800" dirty="0" smtClean="0">
              <a:solidFill>
                <a:schemeClr val="bg1"/>
              </a:solidFill>
            </a:endParaRPr>
          </a:p>
          <a:p>
            <a:pPr algn="just"/>
            <a:r>
              <a:rPr lang="pt-PT" sz="2800" dirty="0" smtClean="0">
                <a:solidFill>
                  <a:schemeClr val="bg1"/>
                </a:solidFill>
              </a:rPr>
              <a:t>As atividades têm que estar enquadradas com o </a:t>
            </a:r>
            <a:r>
              <a:rPr lang="pt-PT" sz="2800" dirty="0">
                <a:solidFill>
                  <a:schemeClr val="bg1"/>
                </a:solidFill>
              </a:rPr>
              <a:t>orçamento, </a:t>
            </a:r>
            <a:r>
              <a:rPr lang="pt-PT" sz="2800" dirty="0" smtClean="0">
                <a:solidFill>
                  <a:schemeClr val="bg1"/>
                </a:solidFill>
              </a:rPr>
              <a:t>com o limite </a:t>
            </a:r>
            <a:r>
              <a:rPr lang="pt-PT" sz="2800" dirty="0">
                <a:solidFill>
                  <a:schemeClr val="bg1"/>
                </a:solidFill>
              </a:rPr>
              <a:t>de tempo e </a:t>
            </a:r>
            <a:r>
              <a:rPr lang="pt-PT" sz="2800" dirty="0" smtClean="0">
                <a:solidFill>
                  <a:schemeClr val="bg1"/>
                </a:solidFill>
              </a:rPr>
              <a:t>com a </a:t>
            </a:r>
            <a:r>
              <a:rPr lang="pt-PT" sz="2800" dirty="0">
                <a:solidFill>
                  <a:schemeClr val="bg1"/>
                </a:solidFill>
              </a:rPr>
              <a:t>capacidade de execução das pessoas envolvidas</a:t>
            </a:r>
            <a:r>
              <a:rPr lang="pt-PT" sz="2800" dirty="0" smtClean="0">
                <a:solidFill>
                  <a:schemeClr val="bg1"/>
                </a:solidFill>
              </a:rPr>
              <a:t>.</a:t>
            </a:r>
          </a:p>
          <a:p>
            <a:pPr algn="just"/>
            <a:endParaRPr lang="pt-PT" sz="2800" dirty="0">
              <a:solidFill>
                <a:schemeClr val="bg1"/>
              </a:solidFill>
            </a:endParaRPr>
          </a:p>
          <a:p>
            <a:pPr algn="just"/>
            <a:r>
              <a:rPr lang="pt-PT" sz="2800" dirty="0">
                <a:solidFill>
                  <a:schemeClr val="bg1"/>
                </a:solidFill>
              </a:rPr>
              <a:t>O conjunto das atividades é um quadro que sintetiza a parte operacional do projeto e que é muito útil para a monitorização da sua execução. </a:t>
            </a:r>
            <a:endParaRPr lang="pt-PT" sz="2800" dirty="0" smtClean="0">
              <a:solidFill>
                <a:schemeClr val="bg1"/>
              </a:solidFill>
            </a:endParaRPr>
          </a:p>
          <a:p>
            <a:pPr algn="just"/>
            <a:endParaRPr lang="pt-PT" sz="2800" dirty="0">
              <a:solidFill>
                <a:schemeClr val="bg1"/>
              </a:solidFill>
            </a:endParaRPr>
          </a:p>
        </p:txBody>
      </p:sp>
      <p:pic>
        <p:nvPicPr>
          <p:cNvPr id="3" name="Picture 2" descr="Y:\Perfil\Desktop\Logos\INR_MTSS100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68"/>
          <a:stretch/>
        </p:blipFill>
        <p:spPr bwMode="auto">
          <a:xfrm>
            <a:off x="9113406" y="464564"/>
            <a:ext cx="2386940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aixaDeTexto 3"/>
          <p:cNvSpPr txBox="1"/>
          <p:nvPr/>
        </p:nvSpPr>
        <p:spPr>
          <a:xfrm>
            <a:off x="497840" y="511762"/>
            <a:ext cx="264072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4400" b="1" dirty="0" smtClean="0">
                <a:solidFill>
                  <a:schemeClr val="bg1"/>
                </a:solidFill>
              </a:rPr>
              <a:t>Atividades</a:t>
            </a:r>
            <a:endParaRPr lang="pt-PT" sz="4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0183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426720" y="527396"/>
            <a:ext cx="113284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800" dirty="0" smtClean="0">
                <a:solidFill>
                  <a:schemeClr val="bg1"/>
                </a:solidFill>
              </a:rPr>
              <a:t>Exemplo de indicadores </a:t>
            </a:r>
            <a:r>
              <a:rPr lang="pt-PT" sz="2800" dirty="0">
                <a:solidFill>
                  <a:schemeClr val="bg1"/>
                </a:solidFill>
              </a:rPr>
              <a:t>de </a:t>
            </a:r>
            <a:r>
              <a:rPr lang="pt-PT" sz="2800" dirty="0" smtClean="0">
                <a:solidFill>
                  <a:schemeClr val="bg1"/>
                </a:solidFill>
              </a:rPr>
              <a:t>resultado -</a:t>
            </a:r>
          </a:p>
          <a:p>
            <a:r>
              <a:rPr lang="pt-PT" sz="2800" dirty="0" smtClean="0">
                <a:solidFill>
                  <a:schemeClr val="bg1"/>
                </a:solidFill>
              </a:rPr>
              <a:t>medidas </a:t>
            </a:r>
            <a:r>
              <a:rPr lang="pt-PT" sz="2800" dirty="0">
                <a:solidFill>
                  <a:schemeClr val="bg1"/>
                </a:solidFill>
              </a:rPr>
              <a:t>que indicam a realização das </a:t>
            </a:r>
            <a:r>
              <a:rPr lang="pt-PT" sz="2800" dirty="0" smtClean="0">
                <a:solidFill>
                  <a:schemeClr val="bg1"/>
                </a:solidFill>
              </a:rPr>
              <a:t>atividades:</a:t>
            </a:r>
          </a:p>
          <a:p>
            <a:endParaRPr lang="pt-PT" sz="2800" dirty="0" smtClean="0">
              <a:solidFill>
                <a:schemeClr val="bg1"/>
              </a:solidFill>
            </a:endParaRPr>
          </a:p>
          <a:p>
            <a:endParaRPr lang="pt-PT" sz="2800" dirty="0">
              <a:solidFill>
                <a:schemeClr val="bg1"/>
              </a:solidFill>
            </a:endParaRPr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9220095"/>
              </p:ext>
            </p:extLst>
          </p:nvPr>
        </p:nvGraphicFramePr>
        <p:xfrm>
          <a:off x="426720" y="1583120"/>
          <a:ext cx="11626734" cy="47855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8771">
                  <a:extLst>
                    <a:ext uri="{9D8B030D-6E8A-4147-A177-3AD203B41FA5}">
                      <a16:colId xmlns:a16="http://schemas.microsoft.com/office/drawing/2014/main" val="4092510511"/>
                    </a:ext>
                  </a:extLst>
                </a:gridCol>
                <a:gridCol w="4267200">
                  <a:extLst>
                    <a:ext uri="{9D8B030D-6E8A-4147-A177-3AD203B41FA5}">
                      <a16:colId xmlns:a16="http://schemas.microsoft.com/office/drawing/2014/main" val="1225848763"/>
                    </a:ext>
                  </a:extLst>
                </a:gridCol>
                <a:gridCol w="1801091">
                  <a:extLst>
                    <a:ext uri="{9D8B030D-6E8A-4147-A177-3AD203B41FA5}">
                      <a16:colId xmlns:a16="http://schemas.microsoft.com/office/drawing/2014/main" val="2814370025"/>
                    </a:ext>
                  </a:extLst>
                </a:gridCol>
                <a:gridCol w="1487054">
                  <a:extLst>
                    <a:ext uri="{9D8B030D-6E8A-4147-A177-3AD203B41FA5}">
                      <a16:colId xmlns:a16="http://schemas.microsoft.com/office/drawing/2014/main" val="195629978"/>
                    </a:ext>
                  </a:extLst>
                </a:gridCol>
                <a:gridCol w="1782618">
                  <a:extLst>
                    <a:ext uri="{9D8B030D-6E8A-4147-A177-3AD203B41FA5}">
                      <a16:colId xmlns:a16="http://schemas.microsoft.com/office/drawing/2014/main" val="864424727"/>
                    </a:ext>
                  </a:extLst>
                </a:gridCol>
              </a:tblGrid>
              <a:tr h="77568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280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Atividade</a:t>
                      </a:r>
                      <a:endParaRPr lang="pt-PT" sz="2800" dirty="0" smtClean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pt-PT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2800" dirty="0" smtClean="0"/>
                        <a:t>Objetivo</a:t>
                      </a:r>
                      <a:endParaRPr lang="pt-PT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2800" dirty="0" smtClean="0"/>
                        <a:t>Resultado</a:t>
                      </a:r>
                      <a:endParaRPr lang="pt-PT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2800" dirty="0" smtClean="0"/>
                        <a:t>Quando</a:t>
                      </a:r>
                      <a:endParaRPr lang="pt-PT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2800" dirty="0" smtClean="0"/>
                        <a:t>Meios</a:t>
                      </a:r>
                      <a:r>
                        <a:rPr lang="pt-PT" sz="2800" baseline="0" dirty="0" smtClean="0"/>
                        <a:t> de verificação</a:t>
                      </a:r>
                      <a:endParaRPr lang="pt-PT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2493778"/>
                  </a:ext>
                </a:extLst>
              </a:tr>
              <a:tr h="1326183">
                <a:tc>
                  <a:txBody>
                    <a:bodyPr/>
                    <a:lstStyle/>
                    <a:p>
                      <a:r>
                        <a:rPr lang="pt-PT" sz="2000" dirty="0" smtClean="0"/>
                        <a:t>Elaborar e</a:t>
                      </a:r>
                      <a:r>
                        <a:rPr lang="pt-PT" sz="2000" baseline="0" dirty="0" smtClean="0"/>
                        <a:t> analisar o</a:t>
                      </a:r>
                      <a:r>
                        <a:rPr lang="pt-PT" sz="2000" dirty="0" smtClean="0"/>
                        <a:t> questionário das necessidades das ONGPD</a:t>
                      </a:r>
                      <a:endParaRPr lang="pt-PT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2000" dirty="0" smtClean="0"/>
                        <a:t>Conhecer</a:t>
                      </a:r>
                      <a:r>
                        <a:rPr lang="pt-PT" sz="2000" baseline="0" dirty="0" smtClean="0"/>
                        <a:t> as necessidades das ONGPD para a elaboração do programa das ações</a:t>
                      </a:r>
                      <a:endParaRPr lang="pt-PT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2000" dirty="0" smtClean="0"/>
                        <a:t>1 Relatório</a:t>
                      </a:r>
                      <a:endParaRPr lang="pt-PT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2000" dirty="0" smtClean="0"/>
                        <a:t>Até 30 setembro</a:t>
                      </a:r>
                      <a:endParaRPr lang="pt-PT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2000" dirty="0" smtClean="0"/>
                        <a:t>Relatório</a:t>
                      </a:r>
                      <a:endParaRPr lang="pt-PT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7420066"/>
                  </a:ext>
                </a:extLst>
              </a:tr>
              <a:tr h="1038161">
                <a:tc>
                  <a:txBody>
                    <a:bodyPr/>
                    <a:lstStyle/>
                    <a:p>
                      <a:r>
                        <a:rPr lang="pt-PT" sz="2000" dirty="0" smtClean="0"/>
                        <a:t>Construção do programa de capacitação</a:t>
                      </a:r>
                      <a:endParaRPr lang="pt-PT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2000" dirty="0" smtClean="0"/>
                        <a:t>Ter ações mais apelativas e</a:t>
                      </a:r>
                      <a:r>
                        <a:rPr lang="pt-PT" sz="2000" baseline="0" dirty="0" smtClean="0"/>
                        <a:t> adequadas às necessidades das ONGPD e aos erros observados pelo INR</a:t>
                      </a:r>
                      <a:endParaRPr lang="pt-PT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2000" dirty="0" smtClean="0"/>
                        <a:t>1 Programa</a:t>
                      </a:r>
                      <a:endParaRPr lang="pt-PT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2000" dirty="0" smtClean="0"/>
                        <a:t>Até 15</a:t>
                      </a:r>
                      <a:r>
                        <a:rPr lang="pt-PT" sz="2000" baseline="0" dirty="0" smtClean="0"/>
                        <a:t> outubro</a:t>
                      </a:r>
                      <a:endParaRPr lang="pt-PT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2000" dirty="0" smtClean="0"/>
                        <a:t>Programa;</a:t>
                      </a:r>
                    </a:p>
                    <a:p>
                      <a:r>
                        <a:rPr lang="pt-PT" sz="2000" dirty="0" smtClean="0"/>
                        <a:t>Email de envio</a:t>
                      </a:r>
                      <a:endParaRPr lang="pt-PT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7957561"/>
                  </a:ext>
                </a:extLst>
              </a:tr>
              <a:tr h="1476310">
                <a:tc>
                  <a:txBody>
                    <a:bodyPr/>
                    <a:lstStyle/>
                    <a:p>
                      <a:r>
                        <a:rPr lang="pt-PT" sz="2000" dirty="0" smtClean="0"/>
                        <a:t>Realizar ações de capacitação</a:t>
                      </a:r>
                      <a:endParaRPr lang="pt-PT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2000" dirty="0" smtClean="0"/>
                        <a:t>Ter mais pessoas capacitadas para preparar candidaturas e relatórios de execução sem reposições.</a:t>
                      </a:r>
                      <a:endParaRPr lang="pt-PT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2000" baseline="0" dirty="0" smtClean="0"/>
                        <a:t>n.º de ações realizadas</a:t>
                      </a:r>
                      <a:endParaRPr lang="pt-PT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2000" dirty="0" smtClean="0"/>
                        <a:t>Até</a:t>
                      </a:r>
                      <a:r>
                        <a:rPr lang="pt-PT" sz="2000" baseline="0" dirty="0" smtClean="0"/>
                        <a:t> 15 novembro</a:t>
                      </a:r>
                      <a:endParaRPr lang="pt-PT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2000" dirty="0" smtClean="0"/>
                        <a:t>Lista de presença;</a:t>
                      </a:r>
                    </a:p>
                    <a:p>
                      <a:r>
                        <a:rPr lang="pt-PT" sz="2000" dirty="0" smtClean="0"/>
                        <a:t>Fotos;</a:t>
                      </a:r>
                    </a:p>
                    <a:p>
                      <a:r>
                        <a:rPr lang="pt-PT" sz="2000" dirty="0" smtClean="0"/>
                        <a:t>Relatório.</a:t>
                      </a:r>
                      <a:endParaRPr lang="pt-PT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0656396"/>
                  </a:ext>
                </a:extLst>
              </a:tr>
            </a:tbl>
          </a:graphicData>
        </a:graphic>
      </p:graphicFrame>
      <p:pic>
        <p:nvPicPr>
          <p:cNvPr id="4" name="Picture 2" descr="Y:\Perfil\Desktop\Logos\INR_MTSS100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68"/>
          <a:stretch/>
        </p:blipFill>
        <p:spPr bwMode="auto">
          <a:xfrm>
            <a:off x="9368180" y="335255"/>
            <a:ext cx="2386940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4936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426720" y="742750"/>
            <a:ext cx="113284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800" dirty="0" smtClean="0">
                <a:solidFill>
                  <a:schemeClr val="bg1"/>
                </a:solidFill>
              </a:rPr>
              <a:t>Exemplo de indicadores </a:t>
            </a:r>
            <a:r>
              <a:rPr lang="pt-PT" sz="2800" dirty="0">
                <a:solidFill>
                  <a:schemeClr val="bg1"/>
                </a:solidFill>
              </a:rPr>
              <a:t>de impacto </a:t>
            </a:r>
            <a:r>
              <a:rPr lang="pt-PT" sz="2800" dirty="0" smtClean="0">
                <a:solidFill>
                  <a:schemeClr val="bg1"/>
                </a:solidFill>
              </a:rPr>
              <a:t>-</a:t>
            </a:r>
          </a:p>
          <a:p>
            <a:r>
              <a:rPr lang="pt-PT" sz="2800" dirty="0" smtClean="0">
                <a:solidFill>
                  <a:schemeClr val="bg1"/>
                </a:solidFill>
              </a:rPr>
              <a:t>Possuem </a:t>
            </a:r>
            <a:r>
              <a:rPr lang="pt-PT" sz="2800" dirty="0">
                <a:solidFill>
                  <a:schemeClr val="bg1"/>
                </a:solidFill>
              </a:rPr>
              <a:t>natureza abrangente e medem os efeitos de médio e longo prazos, do objetivo </a:t>
            </a:r>
            <a:r>
              <a:rPr lang="pt-PT" sz="2800" dirty="0" smtClean="0">
                <a:solidFill>
                  <a:schemeClr val="bg1"/>
                </a:solidFill>
              </a:rPr>
              <a:t>estratégico:</a:t>
            </a:r>
          </a:p>
          <a:p>
            <a:endParaRPr lang="pt-PT" sz="2800" dirty="0" smtClean="0">
              <a:solidFill>
                <a:schemeClr val="bg1"/>
              </a:solidFill>
            </a:endParaRPr>
          </a:p>
          <a:p>
            <a:endParaRPr lang="pt-PT" sz="2800" dirty="0">
              <a:solidFill>
                <a:schemeClr val="bg1"/>
              </a:solidFill>
            </a:endParaRPr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8815256"/>
              </p:ext>
            </p:extLst>
          </p:nvPr>
        </p:nvGraphicFramePr>
        <p:xfrm>
          <a:off x="647238" y="2536937"/>
          <a:ext cx="10887364" cy="22501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21841">
                  <a:extLst>
                    <a:ext uri="{9D8B030D-6E8A-4147-A177-3AD203B41FA5}">
                      <a16:colId xmlns:a16="http://schemas.microsoft.com/office/drawing/2014/main" val="4092510511"/>
                    </a:ext>
                  </a:extLst>
                </a:gridCol>
                <a:gridCol w="2721841">
                  <a:extLst>
                    <a:ext uri="{9D8B030D-6E8A-4147-A177-3AD203B41FA5}">
                      <a16:colId xmlns:a16="http://schemas.microsoft.com/office/drawing/2014/main" val="2814370025"/>
                    </a:ext>
                  </a:extLst>
                </a:gridCol>
                <a:gridCol w="1926937">
                  <a:extLst>
                    <a:ext uri="{9D8B030D-6E8A-4147-A177-3AD203B41FA5}">
                      <a16:colId xmlns:a16="http://schemas.microsoft.com/office/drawing/2014/main" val="195629978"/>
                    </a:ext>
                  </a:extLst>
                </a:gridCol>
                <a:gridCol w="3516745">
                  <a:extLst>
                    <a:ext uri="{9D8B030D-6E8A-4147-A177-3AD203B41FA5}">
                      <a16:colId xmlns:a16="http://schemas.microsoft.com/office/drawing/2014/main" val="864424727"/>
                    </a:ext>
                  </a:extLst>
                </a:gridCol>
              </a:tblGrid>
              <a:tr h="78618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240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Atividade</a:t>
                      </a:r>
                      <a:endParaRPr lang="pt-PT" sz="2400" dirty="0" smtClean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spcBef>
                          <a:spcPts val="600"/>
                        </a:spcBef>
                      </a:pPr>
                      <a:endParaRPr lang="pt-P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>
                        <a:spcBef>
                          <a:spcPts val="600"/>
                        </a:spcBef>
                      </a:pPr>
                      <a:r>
                        <a:rPr lang="pt-PT" sz="2400" dirty="0" smtClean="0"/>
                        <a:t>Indicadores</a:t>
                      </a:r>
                      <a:endParaRPr lang="pt-P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>
                        <a:spcBef>
                          <a:spcPts val="600"/>
                        </a:spcBef>
                      </a:pPr>
                      <a:r>
                        <a:rPr lang="pt-PT" sz="2400" dirty="0" smtClean="0"/>
                        <a:t>Meta</a:t>
                      </a:r>
                      <a:endParaRPr lang="pt-P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>
                        <a:spcBef>
                          <a:spcPts val="600"/>
                        </a:spcBef>
                      </a:pPr>
                      <a:r>
                        <a:rPr lang="pt-PT" sz="2400" dirty="0" smtClean="0"/>
                        <a:t>Meios</a:t>
                      </a:r>
                      <a:r>
                        <a:rPr lang="pt-PT" sz="2400" baseline="0" dirty="0" smtClean="0"/>
                        <a:t> de verificação</a:t>
                      </a:r>
                      <a:endParaRPr lang="pt-PT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2493778"/>
                  </a:ext>
                </a:extLst>
              </a:tr>
              <a:tr h="1350955">
                <a:tc>
                  <a:txBody>
                    <a:bodyPr/>
                    <a:lstStyle/>
                    <a:p>
                      <a:r>
                        <a:rPr lang="pt-PT" sz="2400" dirty="0" smtClean="0"/>
                        <a:t>Análise</a:t>
                      </a:r>
                      <a:r>
                        <a:rPr lang="pt-PT" sz="2400" baseline="0" dirty="0" smtClean="0"/>
                        <a:t> técnica financeira</a:t>
                      </a:r>
                      <a:endParaRPr lang="pt-P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2400" dirty="0" smtClean="0"/>
                        <a:t>Redução do número de reposições de verba</a:t>
                      </a:r>
                      <a:endParaRPr lang="pt-P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2400" dirty="0" smtClean="0"/>
                        <a:t>5%</a:t>
                      </a:r>
                      <a:endParaRPr lang="pt-P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2400" dirty="0" smtClean="0"/>
                        <a:t>Tabelas de reposição</a:t>
                      </a:r>
                      <a:endParaRPr lang="pt-PT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0656396"/>
                  </a:ext>
                </a:extLst>
              </a:tr>
            </a:tbl>
          </a:graphicData>
        </a:graphic>
      </p:graphicFrame>
      <p:sp>
        <p:nvSpPr>
          <p:cNvPr id="3" name="Retângulo 2"/>
          <p:cNvSpPr/>
          <p:nvPr/>
        </p:nvSpPr>
        <p:spPr>
          <a:xfrm>
            <a:off x="894080" y="5212695"/>
            <a:ext cx="1086104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800" dirty="0">
                <a:solidFill>
                  <a:schemeClr val="bg1"/>
                </a:solidFill>
              </a:rPr>
              <a:t>Os indicadores possibilitam ao júri ter uma ideia mais concreta sobre o que se quer alcançar com o projeto. Não é uma tarefa fácil pensar em indicadores, mas eles são importantes.</a:t>
            </a:r>
          </a:p>
        </p:txBody>
      </p:sp>
      <p:pic>
        <p:nvPicPr>
          <p:cNvPr id="5" name="Picture 2" descr="Y:\Perfil\Desktop\Logos\INR_MTSS100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68"/>
          <a:stretch/>
        </p:blipFill>
        <p:spPr bwMode="auto">
          <a:xfrm>
            <a:off x="8974860" y="425079"/>
            <a:ext cx="2386940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74897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9380" y="572097"/>
            <a:ext cx="9120037" cy="1143000"/>
          </a:xfrm>
        </p:spPr>
        <p:txBody>
          <a:bodyPr>
            <a:noAutofit/>
          </a:bodyPr>
          <a:lstStyle/>
          <a:p>
            <a:r>
              <a:rPr lang="pt-PT" dirty="0">
                <a:solidFill>
                  <a:schemeClr val="bg1"/>
                </a:solidFill>
              </a:rPr>
              <a:t>Despesas a apresentar na candidatura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617913" y="1936406"/>
            <a:ext cx="10972800" cy="3762430"/>
          </a:xfrm>
        </p:spPr>
        <p:txBody>
          <a:bodyPr>
            <a:normAutofit/>
          </a:bodyPr>
          <a:lstStyle/>
          <a:p>
            <a:pPr marL="457200" indent="-457200">
              <a:lnSpc>
                <a:spcPct val="150000"/>
              </a:lnSpc>
            </a:pPr>
            <a:r>
              <a:rPr lang="pt-PT" sz="2400" dirty="0">
                <a:solidFill>
                  <a:schemeClr val="bg1"/>
                </a:solidFill>
              </a:rPr>
              <a:t>Têm de ser consentâneas com as atividades propostas;</a:t>
            </a:r>
          </a:p>
          <a:p>
            <a:pPr marL="457200" indent="-457200">
              <a:lnSpc>
                <a:spcPct val="150000"/>
              </a:lnSpc>
            </a:pPr>
            <a:r>
              <a:rPr lang="pt-PT" sz="2400" dirty="0">
                <a:solidFill>
                  <a:schemeClr val="bg1"/>
                </a:solidFill>
              </a:rPr>
              <a:t>Têm de ser elegíveis – art.º 12;</a:t>
            </a:r>
          </a:p>
          <a:p>
            <a:pPr marL="457200" indent="-457200">
              <a:lnSpc>
                <a:spcPct val="150000"/>
              </a:lnSpc>
            </a:pPr>
            <a:r>
              <a:rPr lang="pt-PT" sz="2400" dirty="0">
                <a:solidFill>
                  <a:schemeClr val="bg1"/>
                </a:solidFill>
              </a:rPr>
              <a:t>Não podem ser não elegíveis – art.º 13;</a:t>
            </a:r>
          </a:p>
          <a:p>
            <a:pPr marL="457200" indent="-457200" algn="just">
              <a:lnSpc>
                <a:spcPct val="150000"/>
              </a:lnSpc>
            </a:pPr>
            <a:r>
              <a:rPr lang="pt-PT" sz="2400" dirty="0">
                <a:solidFill>
                  <a:schemeClr val="bg1"/>
                </a:solidFill>
              </a:rPr>
              <a:t>Têm de ser razoáveis, essencialmente as despesas de funcionamento, devendo ser justificadas com critérios de imputação bem definidos, em função das atividades e cronograma propostos.</a:t>
            </a:r>
          </a:p>
          <a:p>
            <a:pPr marL="0" indent="0">
              <a:buNone/>
            </a:pPr>
            <a:endParaRPr lang="pt-PT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2" descr="Y:\Perfil\Desktop\Logos\INR_MTSS100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68"/>
          <a:stretch/>
        </p:blipFill>
        <p:spPr bwMode="auto">
          <a:xfrm>
            <a:off x="9408043" y="257772"/>
            <a:ext cx="2386940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51749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-899673" y="520971"/>
            <a:ext cx="8229600" cy="1143000"/>
          </a:xfrm>
        </p:spPr>
        <p:txBody>
          <a:bodyPr>
            <a:normAutofit/>
          </a:bodyPr>
          <a:lstStyle/>
          <a:p>
            <a:r>
              <a:rPr lang="pt-PT" sz="3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Quais as despesas </a:t>
            </a:r>
            <a:r>
              <a:rPr lang="pt-PT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elegíveis</a:t>
            </a:r>
            <a:endParaRPr lang="pt-PT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617913" y="1982587"/>
            <a:ext cx="10972800" cy="3577704"/>
          </a:xfrm>
        </p:spPr>
        <p:txBody>
          <a:bodyPr>
            <a:normAutofit lnSpcReduction="10000"/>
          </a:bodyPr>
          <a:lstStyle/>
          <a:p>
            <a:pPr lvl="0" algn="just">
              <a:lnSpc>
                <a:spcPct val="150000"/>
              </a:lnSpc>
            </a:pPr>
            <a:r>
              <a:rPr lang="pt-PT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 despesas que sejam realizadas exclusivamente com o fim de executar o projeto;</a:t>
            </a:r>
          </a:p>
          <a:p>
            <a:pPr lvl="0" algn="just">
              <a:lnSpc>
                <a:spcPct val="150000"/>
              </a:lnSpc>
            </a:pPr>
            <a:r>
              <a:rPr lang="pt-PT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 </a:t>
            </a:r>
            <a:r>
              <a:rPr lang="pt-PT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despesas </a:t>
            </a:r>
            <a:r>
              <a:rPr lang="pt-PT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 correspondem </a:t>
            </a:r>
            <a:r>
              <a:rPr lang="pt-PT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ao período temporal do </a:t>
            </a:r>
            <a:r>
              <a:rPr lang="pt-PT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projeto e às atividades previstas;</a:t>
            </a:r>
          </a:p>
          <a:p>
            <a:pPr lvl="0" algn="just">
              <a:lnSpc>
                <a:spcPct val="150000"/>
              </a:lnSpc>
            </a:pPr>
            <a:r>
              <a:rPr lang="pt-PT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 despesas suportadas por faturas e recibos ou documentos equivalentes;</a:t>
            </a:r>
          </a:p>
          <a:p>
            <a:pPr lvl="0" algn="just">
              <a:lnSpc>
                <a:spcPct val="150000"/>
              </a:lnSpc>
            </a:pPr>
            <a:r>
              <a:rPr lang="pt-PT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 despesas liquidadas no </a:t>
            </a:r>
            <a:r>
              <a:rPr lang="pt-PT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ano a que respeita o financiamento</a:t>
            </a:r>
            <a:r>
              <a:rPr lang="pt-PT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pt-PT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2" descr="Y:\Perfil\Desktop\Logos\INR_MTSS100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68"/>
          <a:stretch/>
        </p:blipFill>
        <p:spPr bwMode="auto">
          <a:xfrm>
            <a:off x="9352624" y="337931"/>
            <a:ext cx="2386940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24631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77649" y="1274702"/>
            <a:ext cx="11006051" cy="3131044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pt-PT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>
              <a:lnSpc>
                <a:spcPct val="150000"/>
              </a:lnSpc>
            </a:pPr>
            <a:r>
              <a:rPr lang="pt-PT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Todas as despesas que tenham sido financiadas pelo apoio ao funcionamento</a:t>
            </a:r>
            <a:r>
              <a:rPr lang="pt-PT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pt-PT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>
              <a:lnSpc>
                <a:spcPct val="150000"/>
              </a:lnSpc>
            </a:pPr>
            <a:r>
              <a:rPr lang="pt-PT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Condomínio e rendas de instalações</a:t>
            </a:r>
            <a:r>
              <a:rPr lang="pt-PT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pt-PT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>
              <a:lnSpc>
                <a:spcPct val="150000"/>
              </a:lnSpc>
            </a:pPr>
            <a:r>
              <a:rPr lang="pt-PT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Construção ou reabilitação de edifícios</a:t>
            </a:r>
            <a:r>
              <a:rPr lang="pt-PT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pt-PT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>
              <a:lnSpc>
                <a:spcPct val="150000"/>
              </a:lnSpc>
            </a:pPr>
            <a:r>
              <a:rPr lang="pt-PT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Quaisquer encargos bancários</a:t>
            </a:r>
            <a:r>
              <a:rPr lang="pt-PT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pt-PT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>
              <a:lnSpc>
                <a:spcPct val="150000"/>
              </a:lnSpc>
            </a:pPr>
            <a:r>
              <a:rPr lang="pt-PT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Quaisquer encargos patronais com pessoal afecto aos </a:t>
            </a:r>
            <a:r>
              <a:rPr lang="pt-PT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projetos.</a:t>
            </a:r>
            <a:endParaRPr lang="pt-PT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2" descr="Y:\Perfil\Desktop\Logos\INR_MTSS100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68"/>
          <a:stretch/>
        </p:blipFill>
        <p:spPr bwMode="auto">
          <a:xfrm>
            <a:off x="9493940" y="440037"/>
            <a:ext cx="2386940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aixaDeTexto 1"/>
          <p:cNvSpPr txBox="1"/>
          <p:nvPr/>
        </p:nvSpPr>
        <p:spPr>
          <a:xfrm>
            <a:off x="377649" y="586919"/>
            <a:ext cx="619753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3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Quais as despesas </a:t>
            </a:r>
            <a:r>
              <a:rPr lang="pt-PT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não elegíveis</a:t>
            </a:r>
          </a:p>
        </p:txBody>
      </p:sp>
    </p:spTree>
    <p:extLst>
      <p:ext uri="{BB962C8B-B14F-4D97-AF65-F5344CB8AC3E}">
        <p14:creationId xmlns:p14="http://schemas.microsoft.com/office/powerpoint/2010/main" val="3251925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764771" y="1604356"/>
            <a:ext cx="10673541" cy="4746567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pt-PT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Deslocações </a:t>
            </a:r>
            <a:r>
              <a:rPr lang="pt-PT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ao </a:t>
            </a:r>
            <a:r>
              <a:rPr lang="pt-PT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estrangeiro, quer ida, quer vinda;</a:t>
            </a:r>
          </a:p>
          <a:p>
            <a:pPr marL="0" indent="0">
              <a:lnSpc>
                <a:spcPct val="150000"/>
              </a:lnSpc>
              <a:buNone/>
            </a:pPr>
            <a:endParaRPr lang="pt-PT" sz="24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pt-PT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Todas as despesas com seguros, com exceção dos seguros diretamente relacionados com o desenvolvimento das ações descritas na candidatura;</a:t>
            </a:r>
          </a:p>
          <a:p>
            <a:pPr algn="just">
              <a:lnSpc>
                <a:spcPct val="150000"/>
              </a:lnSpc>
            </a:pPr>
            <a:endParaRPr lang="pt-PT" sz="24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pt-PT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despesa não elegível </a:t>
            </a:r>
            <a:r>
              <a:rPr lang="pt-PT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apresentada na candidatura, </a:t>
            </a:r>
            <a:r>
              <a:rPr lang="pt-PT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será deduzida ao custo total </a:t>
            </a:r>
            <a:r>
              <a:rPr lang="pt-PT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projeto.</a:t>
            </a:r>
            <a:endParaRPr lang="pt-PT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2" descr="Y:\Perfil\Desktop\Logos\INR_MTSS100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68"/>
          <a:stretch/>
        </p:blipFill>
        <p:spPr bwMode="auto">
          <a:xfrm>
            <a:off x="9351701" y="334068"/>
            <a:ext cx="2386940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455554" y="509847"/>
            <a:ext cx="80114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3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Despesas </a:t>
            </a:r>
            <a:r>
              <a:rPr lang="pt-PT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não </a:t>
            </a:r>
            <a:r>
              <a:rPr lang="pt-PT" sz="3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elegíveis - </a:t>
            </a:r>
            <a:r>
              <a:rPr lang="pt-PT" sz="1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continuação</a:t>
            </a:r>
            <a:endParaRPr lang="pt-PT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1777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495993" y="1195185"/>
            <a:ext cx="11328400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3200" b="1" dirty="0" smtClean="0">
                <a:solidFill>
                  <a:schemeClr val="bg1"/>
                </a:solidFill>
              </a:rPr>
              <a:t>Importância das parcerias</a:t>
            </a:r>
          </a:p>
          <a:p>
            <a:endParaRPr lang="pt-PT" sz="2800" dirty="0" smtClean="0">
              <a:solidFill>
                <a:schemeClr val="bg1"/>
              </a:solidFill>
            </a:endParaRPr>
          </a:p>
          <a:p>
            <a:pPr algn="just"/>
            <a:r>
              <a:rPr lang="pt-PT" sz="2800" dirty="0" smtClean="0">
                <a:solidFill>
                  <a:schemeClr val="bg1"/>
                </a:solidFill>
              </a:rPr>
              <a:t>Algumas </a:t>
            </a:r>
            <a:r>
              <a:rPr lang="pt-PT" sz="2800" dirty="0">
                <a:solidFill>
                  <a:schemeClr val="bg1"/>
                </a:solidFill>
              </a:rPr>
              <a:t>atividades podem ser feitas pela </a:t>
            </a:r>
            <a:r>
              <a:rPr lang="pt-PT" sz="2800" dirty="0" smtClean="0">
                <a:solidFill>
                  <a:schemeClr val="bg1"/>
                </a:solidFill>
              </a:rPr>
              <a:t>ONGPD </a:t>
            </a:r>
            <a:r>
              <a:rPr lang="pt-PT" sz="2800" dirty="0">
                <a:solidFill>
                  <a:schemeClr val="bg1"/>
                </a:solidFill>
              </a:rPr>
              <a:t>sem a ajuda de pessoas de fora. Outras podem precisar de apoio técnico externo ou apoio para transporte, equipamentos, aluguer de espaço, equipamentos, etc. Nestes últimos casos, é importante prever se é necessário ter parceiros e quem são. Ao prever essas parcerias é necessário analisar quais são as necessidades e quais pessoas ou organizações podem efetivamente contribuir para que o projeto não seja inviabilizado.</a:t>
            </a:r>
          </a:p>
          <a:p>
            <a:endParaRPr lang="pt-PT" sz="2800" dirty="0" smtClean="0">
              <a:solidFill>
                <a:schemeClr val="bg1"/>
              </a:solidFill>
            </a:endParaRPr>
          </a:p>
        </p:txBody>
      </p:sp>
      <p:pic>
        <p:nvPicPr>
          <p:cNvPr id="3" name="Picture 2" descr="Y:\Perfil\Desktop\Logos\INR_MTSS100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68"/>
          <a:stretch/>
        </p:blipFill>
        <p:spPr bwMode="auto">
          <a:xfrm>
            <a:off x="9178056" y="566535"/>
            <a:ext cx="2386940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8743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609600" y="2265220"/>
            <a:ext cx="10972800" cy="1789544"/>
          </a:xfrm>
        </p:spPr>
        <p:txBody>
          <a:bodyPr/>
          <a:lstStyle/>
          <a:p>
            <a:pPr marL="0" indent="0">
              <a:buNone/>
            </a:pPr>
            <a:r>
              <a:rPr lang="pt-PT" dirty="0" smtClean="0">
                <a:solidFill>
                  <a:schemeClr val="bg1"/>
                </a:solidFill>
              </a:rPr>
              <a:t>O júri vai avaliar se o projeto apresenta uma sustentabilidade financeira, por isso o mesmo deve ser realista e não sobrevalorizado.</a:t>
            </a:r>
            <a:endParaRPr lang="pt-PT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8682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609600" y="1507065"/>
            <a:ext cx="10972800" cy="4525963"/>
          </a:xfrm>
        </p:spPr>
        <p:txBody>
          <a:bodyPr/>
          <a:lstStyle/>
          <a:p>
            <a:pPr marL="0" indent="0" algn="just">
              <a:buNone/>
            </a:pPr>
            <a:r>
              <a:rPr lang="pt-PT" dirty="0">
                <a:solidFill>
                  <a:schemeClr val="bg1"/>
                </a:solidFill>
              </a:rPr>
              <a:t>É importante para que as candidaturas sejam bem avaliadas, que as mesmas mostrem de forma clara o que se pretende. Quem vai avaliar não conhece necessariamente a realidade, por isso é importante esclarecer a ideia de maneira sucinta e direta, de forma a não se tornar confusa, cansativa ou até monótona. Não é preciso ser criativo na elaboração de um projeto, mas pensar no futuro pressupõe imaginar o que se deseja e tudo o que é necessário para que a mudança se faça. </a:t>
            </a:r>
          </a:p>
        </p:txBody>
      </p:sp>
      <p:pic>
        <p:nvPicPr>
          <p:cNvPr id="4" name="Picture 2" descr="Y:\Perfil\Desktop\Logos\INR_MTSS100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68"/>
          <a:stretch/>
        </p:blipFill>
        <p:spPr bwMode="auto">
          <a:xfrm>
            <a:off x="8623879" y="344491"/>
            <a:ext cx="2386940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17735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31169" y="233645"/>
            <a:ext cx="2547937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CaixaDeTexto 3"/>
          <p:cNvSpPr txBox="1"/>
          <p:nvPr/>
        </p:nvSpPr>
        <p:spPr>
          <a:xfrm>
            <a:off x="313821" y="614645"/>
            <a:ext cx="853960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3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Análise prévia: exclusão </a:t>
            </a:r>
            <a:r>
              <a:rPr lang="pt-PT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 impedimentos </a:t>
            </a:r>
          </a:p>
          <a:p>
            <a:pPr algn="ctr"/>
            <a:r>
              <a:rPr lang="pt-PT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candidatura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618439" y="2439073"/>
            <a:ext cx="11533927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Instrução incompleta da </a:t>
            </a:r>
            <a:r>
              <a:rPr lang="pt-PT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candidatura – não ter todos os documentos</a:t>
            </a:r>
            <a:endParaRPr lang="pt-PT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PT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PT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projeto termina antes da saída da lista definitiva dos </a:t>
            </a:r>
            <a:r>
              <a:rPr lang="pt-PT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montantes, salvo DLEO</a:t>
            </a:r>
            <a:endParaRPr lang="pt-PT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PT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PT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Existem dívidas </a:t>
            </a:r>
            <a:r>
              <a:rPr lang="pt-PT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 </a:t>
            </a:r>
            <a:r>
              <a:rPr lang="pt-PT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regularizar</a:t>
            </a:r>
            <a:endParaRPr lang="pt-PT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PT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PT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Existem relatórios </a:t>
            </a:r>
            <a:r>
              <a:rPr lang="pt-PT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pt-PT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execução em anos anteriores que não foram entregues</a:t>
            </a:r>
          </a:p>
          <a:p>
            <a:endParaRPr lang="pt-PT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PT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Existem relatórios de execução do ano </a:t>
            </a:r>
            <a:r>
              <a:rPr lang="pt-PT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anterior </a:t>
            </a:r>
            <a:r>
              <a:rPr lang="pt-PT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 foram entregues </a:t>
            </a:r>
            <a:r>
              <a:rPr lang="pt-PT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fora de prazo </a:t>
            </a:r>
          </a:p>
        </p:txBody>
      </p:sp>
    </p:spTree>
    <p:extLst>
      <p:ext uri="{BB962C8B-B14F-4D97-AF65-F5344CB8AC3E}">
        <p14:creationId xmlns:p14="http://schemas.microsoft.com/office/powerpoint/2010/main" val="1608304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-1293090" y="662566"/>
            <a:ext cx="10972800" cy="1143000"/>
          </a:xfrm>
        </p:spPr>
        <p:txBody>
          <a:bodyPr>
            <a:normAutofit fontScale="90000"/>
          </a:bodyPr>
          <a:lstStyle/>
          <a:p>
            <a:r>
              <a:rPr lang="pt-PT" dirty="0" smtClean="0">
                <a:solidFill>
                  <a:schemeClr val="bg1"/>
                </a:solidFill>
              </a:rPr>
              <a:t>Avaliação às candidatura</a:t>
            </a:r>
            <a:r>
              <a:rPr lang="pt-PT" dirty="0">
                <a:solidFill>
                  <a:schemeClr val="bg1"/>
                </a:solidFill>
              </a:rPr>
              <a:t> </a:t>
            </a:r>
            <a:r>
              <a:rPr lang="pt-PT" dirty="0" smtClean="0">
                <a:solidFill>
                  <a:schemeClr val="bg1"/>
                </a:solidFill>
              </a:rPr>
              <a:t>admitidas</a:t>
            </a:r>
            <a:br>
              <a:rPr lang="pt-PT" dirty="0" smtClean="0">
                <a:solidFill>
                  <a:schemeClr val="bg1"/>
                </a:solidFill>
              </a:rPr>
            </a:br>
            <a:r>
              <a:rPr lang="pt-PT" dirty="0" smtClean="0">
                <a:solidFill>
                  <a:schemeClr val="bg1"/>
                </a:solidFill>
              </a:rPr>
              <a:t> </a:t>
            </a:r>
            <a:endParaRPr lang="pt-PT" dirty="0">
              <a:solidFill>
                <a:schemeClr val="bg1"/>
              </a:solidFill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563419" y="1941947"/>
            <a:ext cx="10972800" cy="4255652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pt-PT" dirty="0" smtClean="0">
                <a:solidFill>
                  <a:schemeClr val="bg1"/>
                </a:solidFill>
              </a:rPr>
              <a:t>As grelas de avaliação, bem como, os seus critérios, são publicados pelo júri com o aviso de abertura de candidatura, recomenda-se a sua </a:t>
            </a:r>
            <a:r>
              <a:rPr lang="pt-PT" dirty="0">
                <a:solidFill>
                  <a:schemeClr val="bg1"/>
                </a:solidFill>
              </a:rPr>
              <a:t>l</a:t>
            </a:r>
            <a:r>
              <a:rPr lang="pt-PT" dirty="0" smtClean="0">
                <a:solidFill>
                  <a:schemeClr val="bg1"/>
                </a:solidFill>
              </a:rPr>
              <a:t>eitura e verificar que o projeto planeado corresponde a esses critérios antes de iniciar o preenchimento da candidatura.</a:t>
            </a:r>
          </a:p>
          <a:p>
            <a:pPr marL="0" indent="0" algn="just">
              <a:buNone/>
            </a:pPr>
            <a:endParaRPr lang="pt-PT" dirty="0" smtClean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pt-PT" dirty="0" smtClean="0">
                <a:solidFill>
                  <a:schemeClr val="bg1"/>
                </a:solidFill>
              </a:rPr>
              <a:t>Durante o período de avaliação o júri pode solicitar pedidos de informação às candidatas, mas os projetos não podem ser alterados nem se podem juntar documentos estruturantes.</a:t>
            </a:r>
            <a:endParaRPr lang="pt-PT" dirty="0">
              <a:solidFill>
                <a:schemeClr val="bg1"/>
              </a:solidFill>
            </a:endParaRPr>
          </a:p>
        </p:txBody>
      </p:sp>
      <p:pic>
        <p:nvPicPr>
          <p:cNvPr id="5" name="Picture 2" descr="Y:\Perfil\Desktop\Logos\INR_MTSS100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68"/>
          <a:stretch/>
        </p:blipFill>
        <p:spPr bwMode="auto">
          <a:xfrm>
            <a:off x="9298129" y="457382"/>
            <a:ext cx="2386940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210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283855" y="1689390"/>
            <a:ext cx="9809018" cy="418493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t-PT" sz="4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publicação da Lista final com os montantes depende da</a:t>
            </a:r>
          </a:p>
          <a:p>
            <a:pPr marL="0" indent="0" algn="ctr">
              <a:buNone/>
            </a:pPr>
            <a:r>
              <a:rPr lang="pt-PT" sz="4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Publicação da Lei do Orçamento de Estado e Decreto-Lei Enquadramento Orçamental para 2020</a:t>
            </a:r>
            <a:endParaRPr lang="pt-PT" sz="4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2" descr="Y:\Perfil\Desktop\Logos\INR_MTSS100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68"/>
          <a:stretch/>
        </p:blipFill>
        <p:spPr bwMode="auto">
          <a:xfrm>
            <a:off x="9298129" y="457382"/>
            <a:ext cx="2386940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76526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-980248" y="116534"/>
            <a:ext cx="10972800" cy="1143000"/>
          </a:xfrm>
        </p:spPr>
        <p:txBody>
          <a:bodyPr/>
          <a:lstStyle/>
          <a:p>
            <a:r>
              <a:rPr lang="pt-PT" dirty="0" smtClean="0">
                <a:solidFill>
                  <a:schemeClr val="bg1"/>
                </a:solidFill>
              </a:rPr>
              <a:t>Procedimentos: Pagamentos</a:t>
            </a:r>
            <a:endParaRPr lang="pt-PT" dirty="0">
              <a:solidFill>
                <a:schemeClr val="bg1"/>
              </a:solidFill>
            </a:endParaRPr>
          </a:p>
        </p:txBody>
      </p:sp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1246010"/>
              </p:ext>
            </p:extLst>
          </p:nvPr>
        </p:nvGraphicFramePr>
        <p:xfrm>
          <a:off x="1233260" y="1071368"/>
          <a:ext cx="9722119" cy="55048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5424">
                  <a:extLst>
                    <a:ext uri="{9D8B030D-6E8A-4147-A177-3AD203B41FA5}">
                      <a16:colId xmlns:a16="http://schemas.microsoft.com/office/drawing/2014/main" val="1388097892"/>
                    </a:ext>
                  </a:extLst>
                </a:gridCol>
                <a:gridCol w="1587913">
                  <a:extLst>
                    <a:ext uri="{9D8B030D-6E8A-4147-A177-3AD203B41FA5}">
                      <a16:colId xmlns:a16="http://schemas.microsoft.com/office/drawing/2014/main" val="3943287740"/>
                    </a:ext>
                  </a:extLst>
                </a:gridCol>
                <a:gridCol w="6638782">
                  <a:extLst>
                    <a:ext uri="{9D8B030D-6E8A-4147-A177-3AD203B41FA5}">
                      <a16:colId xmlns:a16="http://schemas.microsoft.com/office/drawing/2014/main" val="2447961120"/>
                    </a:ext>
                  </a:extLst>
                </a:gridCol>
              </a:tblGrid>
              <a:tr h="84348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effectLst/>
                        </a:rPr>
                        <a:t>ANEXOS e </a:t>
                      </a:r>
                      <a:r>
                        <a:rPr lang="pt-PT" sz="1400" dirty="0" smtClean="0">
                          <a:effectLst/>
                        </a:rPr>
                        <a:t>RELATÓRIOS\\\\\\</a:t>
                      </a:r>
                      <a:endParaRPr lang="pt-P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>
                          <a:effectLst/>
                        </a:rPr>
                        <a:t>Artigo</a:t>
                      </a:r>
                      <a:endParaRPr lang="pt-PT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>
                          <a:effectLst/>
                        </a:rPr>
                        <a:t>Procedimento</a:t>
                      </a:r>
                      <a:endParaRPr lang="pt-PT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22691885"/>
                  </a:ext>
                </a:extLst>
              </a:tr>
              <a:tr h="85422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>
                          <a:effectLst/>
                        </a:rPr>
                        <a:t>Anexo B</a:t>
                      </a:r>
                      <a:endParaRPr lang="pt-PT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effectLst/>
                        </a:rPr>
                        <a:t>Alínea a) do nº 2 do </a:t>
                      </a:r>
                      <a:r>
                        <a:rPr lang="pt-PT" sz="1400" dirty="0" smtClean="0">
                          <a:effectLst/>
                        </a:rPr>
                        <a:t>art.º 15.º</a:t>
                      </a:r>
                      <a:endParaRPr lang="pt-P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 smtClean="0">
                          <a:effectLst/>
                        </a:rPr>
                        <a:t>Deve </a:t>
                      </a:r>
                      <a:r>
                        <a:rPr lang="pt-PT" sz="1400" dirty="0">
                          <a:effectLst/>
                        </a:rPr>
                        <a:t>ser entregue na semana anterior ao início efetivo do projeto.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effectLst/>
                        </a:rPr>
                        <a:t>Caso o projeto tenha início antes da publicitação da lista final dos montantes a financiar, o anexo B deve ser entregue no prazo de 5 dias úteis após a publicação da lista</a:t>
                      </a:r>
                      <a:endParaRPr lang="pt-P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60887808"/>
                  </a:ext>
                </a:extLst>
              </a:tr>
              <a:tr h="55642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>
                          <a:effectLst/>
                        </a:rPr>
                        <a:t>Anexo C</a:t>
                      </a:r>
                      <a:endParaRPr lang="pt-PT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effectLst/>
                        </a:rPr>
                        <a:t>Alínea b) do nº 2 do </a:t>
                      </a:r>
                      <a:r>
                        <a:rPr lang="pt-PT" sz="1400" dirty="0" smtClean="0">
                          <a:effectLst/>
                        </a:rPr>
                        <a:t>art.º 15.º</a:t>
                      </a:r>
                      <a:endParaRPr lang="pt-P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>
                          <a:effectLst/>
                        </a:rPr>
                        <a:t>deve ser entregue até ao dia 15 de outubro </a:t>
                      </a:r>
                      <a:endParaRPr lang="pt-PT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36104821"/>
                  </a:ext>
                </a:extLst>
              </a:tr>
              <a:tr h="58093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>
                          <a:effectLst/>
                        </a:rPr>
                        <a:t>Anexo D</a:t>
                      </a:r>
                      <a:endParaRPr lang="pt-PT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effectLst/>
                        </a:rPr>
                        <a:t>Alínea b) do nº 1 </a:t>
                      </a:r>
                      <a:endParaRPr lang="pt-PT" sz="1400" dirty="0" smtClean="0">
                        <a:effectLst/>
                      </a:endParaRPr>
                    </a:p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endParaRPr lang="pt-PT" sz="1400" dirty="0" smtClean="0">
                        <a:effectLst/>
                      </a:endParaRPr>
                    </a:p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 smtClean="0">
                          <a:effectLst/>
                        </a:rPr>
                        <a:t>do art.º 17º</a:t>
                      </a:r>
                      <a:endParaRPr lang="pt-P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pt-PT" sz="1400">
                          <a:effectLst/>
                        </a:rPr>
                        <a:t>Modelo de carimbo - deve ser aposto em todos os documentos de despesa</a:t>
                      </a:r>
                      <a:endParaRPr lang="pt-PT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00040646"/>
                  </a:ext>
                </a:extLst>
              </a:tr>
              <a:tr h="81449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effectLst/>
                        </a:rPr>
                        <a:t>Relatório final</a:t>
                      </a:r>
                      <a:endParaRPr lang="pt-P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effectLst/>
                        </a:rPr>
                        <a:t>Nº 3 do </a:t>
                      </a:r>
                      <a:r>
                        <a:rPr lang="pt-PT" sz="1400" dirty="0" smtClean="0">
                          <a:effectLst/>
                        </a:rPr>
                        <a:t>art.º 15.º</a:t>
                      </a:r>
                      <a:endParaRPr lang="pt-P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 smtClean="0">
                          <a:effectLst/>
                        </a:rPr>
                        <a:t>O relatório final de execução do projeto, contendo o mapa discriminativo de despesas, o balancete do centro de custos específico, os produtos e o comprovativo da divulgação, deve ser entregue até 30 dias úteis depois de concluído o projeto</a:t>
                      </a:r>
                      <a:endParaRPr lang="pt-P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48289816"/>
                  </a:ext>
                </a:extLst>
              </a:tr>
              <a:tr h="532705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pt-PT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Recibos</a:t>
                      </a:r>
                      <a:endParaRPr lang="pt-PT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pt-PT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N.º 5 do art.º 14.º</a:t>
                      </a:r>
                      <a:endParaRPr lang="pt-PT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pt-PT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Não é donativo</a:t>
                      </a:r>
                      <a:r>
                        <a:rPr lang="pt-PT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pt-PT" sz="14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nem subsídio, é um outro rendimento</a:t>
                      </a:r>
                      <a:endParaRPr lang="pt-PT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55411051"/>
                  </a:ext>
                </a:extLst>
              </a:tr>
              <a:tr h="132256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>
                          <a:effectLst/>
                        </a:rPr>
                        <a:t>Relatório de Contas</a:t>
                      </a:r>
                      <a:endParaRPr lang="pt-PT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effectLst/>
                        </a:rPr>
                        <a:t>Nº 4 do </a:t>
                      </a:r>
                      <a:r>
                        <a:rPr lang="pt-PT" sz="1400" dirty="0" smtClean="0">
                          <a:effectLst/>
                        </a:rPr>
                        <a:t>art.15.º</a:t>
                      </a:r>
                      <a:endParaRPr lang="pt-P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effectLst/>
                        </a:rPr>
                        <a:t>O relatório de atividades e contas, que deve identificar os projetos e os montantes apoiados pelo INR, I. P., bem como a respetiva ata de aprovação, deve ser entregue até 30 dias úteis após a sua aprovação pelo órgão competente da ONGPD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effectLst/>
                        </a:rPr>
                        <a:t>Para os projetos financiados em 2019, o relatório de atividades e contas deverá ser entregue em 2020, 30 dias úteis depois de aprovado pela Assembleia-Geral</a:t>
                      </a:r>
                      <a:endParaRPr lang="pt-P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6655546"/>
                  </a:ext>
                </a:extLst>
              </a:tr>
            </a:tbl>
          </a:graphicData>
        </a:graphic>
      </p:graphicFrame>
      <p:pic>
        <p:nvPicPr>
          <p:cNvPr id="4" name="Picture 2" descr="Y:\Perfil\Desktop\Logos\INR_MTSS100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68"/>
          <a:stretch/>
        </p:blipFill>
        <p:spPr bwMode="auto">
          <a:xfrm>
            <a:off x="9399437" y="279626"/>
            <a:ext cx="2386940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21642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698270" y="1628801"/>
            <a:ext cx="10116588" cy="4455495"/>
          </a:xfrm>
        </p:spPr>
        <p:txBody>
          <a:bodyPr>
            <a:normAutofit/>
          </a:bodyPr>
          <a:lstStyle/>
          <a:p>
            <a:pPr marL="1588" lvl="2" indent="0" algn="just">
              <a:buNone/>
            </a:pPr>
            <a:r>
              <a:rPr lang="pt-PT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Criar um Centro de Custos especifico, por projeto;</a:t>
            </a:r>
          </a:p>
          <a:p>
            <a:pPr marL="800100" lvl="2" indent="0" algn="just">
              <a:buNone/>
            </a:pPr>
            <a:endParaRPr lang="pt-PT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588" lvl="2" indent="0" algn="just">
              <a:buNone/>
            </a:pPr>
            <a:r>
              <a:rPr lang="pt-PT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Assinalar todos os documentos de despesa apoiada pelo INR, I.P., com carimbo;</a:t>
            </a:r>
          </a:p>
          <a:p>
            <a:pPr marL="1257300" lvl="2" indent="-457200" algn="just">
              <a:buFont typeface="+mj-lt"/>
              <a:buAutoNum type="alphaLcParenR"/>
            </a:pPr>
            <a:endParaRPr lang="pt-PT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588" lvl="2" indent="0" algn="just">
              <a:buNone/>
            </a:pPr>
            <a:r>
              <a:rPr lang="pt-PT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Constituir um dossier técnico com toda a documentação </a:t>
            </a:r>
            <a:r>
              <a:rPr lang="pt-PT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diretamente</a:t>
            </a:r>
            <a:r>
              <a:rPr lang="pt-PT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relacionada com o desenvolvimento do </a:t>
            </a:r>
            <a:r>
              <a:rPr lang="pt-PT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projeto</a:t>
            </a:r>
            <a:r>
              <a:rPr lang="pt-PT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bem como um dossier financeiro com a documentação original justificativa da aplicação dos apoios financeiros e </a:t>
            </a:r>
            <a:r>
              <a:rPr lang="pt-PT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respetivos</a:t>
            </a:r>
            <a:r>
              <a:rPr lang="pt-PT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comprovativos de pagamento;</a:t>
            </a:r>
          </a:p>
          <a:p>
            <a:pPr marL="800100" lvl="2" indent="0" algn="just">
              <a:buNone/>
            </a:pPr>
            <a:endParaRPr lang="pt-PT" dirty="0" smtClean="0">
              <a:solidFill>
                <a:schemeClr val="bg1"/>
              </a:solidFill>
            </a:endParaRPr>
          </a:p>
          <a:p>
            <a:pPr marL="1257300" lvl="2" indent="-457200" algn="just">
              <a:buFont typeface="+mj-lt"/>
              <a:buAutoNum type="alphaLcParenR"/>
            </a:pPr>
            <a:endParaRPr lang="pt-PT" dirty="0">
              <a:solidFill>
                <a:schemeClr val="bg1"/>
              </a:solidFill>
            </a:endParaRPr>
          </a:p>
          <a:p>
            <a:pPr marL="1257300" lvl="2" indent="-457200" algn="just">
              <a:buFont typeface="+mj-lt"/>
              <a:buAutoNum type="alphaLcParenR"/>
            </a:pPr>
            <a:endParaRPr lang="pt-PT" dirty="0" smtClean="0">
              <a:solidFill>
                <a:schemeClr val="bg1"/>
              </a:solidFill>
            </a:endParaRPr>
          </a:p>
          <a:p>
            <a:pPr marL="1257300" lvl="2" indent="-457200" algn="just">
              <a:buFont typeface="+mj-lt"/>
              <a:buAutoNum type="alphaLcParenR"/>
            </a:pPr>
            <a:endParaRPr lang="pt-PT" dirty="0" smtClean="0">
              <a:solidFill>
                <a:schemeClr val="bg1"/>
              </a:solidFill>
            </a:endParaRPr>
          </a:p>
          <a:p>
            <a:pPr marL="1257300" lvl="2" indent="-457200" algn="just">
              <a:buFont typeface="+mj-lt"/>
              <a:buAutoNum type="alphaLcParenR"/>
            </a:pPr>
            <a:endParaRPr lang="pt-PT" dirty="0" smtClean="0">
              <a:solidFill>
                <a:schemeClr val="bg1"/>
              </a:solidFill>
            </a:endParaRPr>
          </a:p>
          <a:p>
            <a:pPr marL="457200" lvl="1" indent="0" algn="just">
              <a:buNone/>
            </a:pPr>
            <a:endParaRPr lang="pt-PT" sz="2400" dirty="0">
              <a:solidFill>
                <a:schemeClr val="bg1"/>
              </a:solidFill>
            </a:endParaRPr>
          </a:p>
        </p:txBody>
      </p:sp>
      <p:pic>
        <p:nvPicPr>
          <p:cNvPr id="4" name="Picture 2" descr="Y:\Perfil\Desktop\Logos\INR_MTSS100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68"/>
          <a:stretch/>
        </p:blipFill>
        <p:spPr bwMode="auto">
          <a:xfrm>
            <a:off x="9519802" y="233356"/>
            <a:ext cx="2386940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aixaDeTexto 1"/>
          <p:cNvSpPr txBox="1"/>
          <p:nvPr/>
        </p:nvSpPr>
        <p:spPr>
          <a:xfrm>
            <a:off x="230909" y="547681"/>
            <a:ext cx="837231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4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Quais as exigências </a:t>
            </a:r>
            <a:r>
              <a:rPr lang="pt-PT" sz="4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Projeto</a:t>
            </a:r>
          </a:p>
        </p:txBody>
      </p:sp>
    </p:spTree>
    <p:extLst>
      <p:ext uri="{BB962C8B-B14F-4D97-AF65-F5344CB8AC3E}">
        <p14:creationId xmlns:p14="http://schemas.microsoft.com/office/powerpoint/2010/main" val="1544326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681644" y="1808821"/>
            <a:ext cx="10407534" cy="2835314"/>
          </a:xfrm>
        </p:spPr>
        <p:txBody>
          <a:bodyPr>
            <a:noAutofit/>
          </a:bodyPr>
          <a:lstStyle/>
          <a:p>
            <a:pPr marL="1588" lvl="2" indent="0" algn="just">
              <a:buNone/>
            </a:pPr>
            <a:r>
              <a:rPr lang="pt-PT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Efetuar pelo menos 3 consultas escritas, para todas e quaisquer aquisições de bens e serviços e optar pela proposta que apresentar o valor mais baixo;</a:t>
            </a:r>
          </a:p>
          <a:p>
            <a:pPr marL="1588" lvl="2" indent="0" algn="just">
              <a:buNone/>
            </a:pPr>
            <a:endParaRPr lang="pt-PT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588" lvl="2" indent="0" algn="just">
              <a:buNone/>
            </a:pPr>
            <a:r>
              <a:rPr lang="pt-PT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Optar por viagens em classe económica, devendo ser apresentados os cartões de embarque, bem como, optar por alojamento em estabelecimentos de 3 estrelas ou equiparados;</a:t>
            </a:r>
          </a:p>
          <a:p>
            <a:pPr marL="1257300" lvl="2" indent="-457200" algn="just">
              <a:buFont typeface="+mj-lt"/>
              <a:buAutoNum type="alphaLcParenR" startAt="4"/>
            </a:pPr>
            <a:endParaRPr lang="pt-PT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2" indent="0" algn="just">
              <a:buNone/>
            </a:pPr>
            <a:endParaRPr lang="pt-PT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2" indent="0" algn="just">
              <a:buNone/>
            </a:pPr>
            <a:endParaRPr lang="pt-PT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2" indent="0" algn="just">
              <a:buNone/>
            </a:pPr>
            <a:endParaRPr lang="pt-PT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57300" lvl="2" indent="-457200" algn="just">
              <a:buFont typeface="+mj-lt"/>
              <a:buAutoNum type="alphaLcParenR" startAt="4"/>
            </a:pPr>
            <a:endParaRPr lang="pt-PT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 algn="just">
              <a:buNone/>
            </a:pPr>
            <a:endParaRPr lang="pt-PT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2" descr="Y:\Perfil\Desktop\Logos\INR_MTSS100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68"/>
          <a:stretch/>
        </p:blipFill>
        <p:spPr bwMode="auto">
          <a:xfrm>
            <a:off x="9427438" y="407203"/>
            <a:ext cx="2386940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aixaDeTexto 5"/>
          <p:cNvSpPr txBox="1"/>
          <p:nvPr/>
        </p:nvSpPr>
        <p:spPr>
          <a:xfrm>
            <a:off x="-259010" y="721528"/>
            <a:ext cx="77872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3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Exigências </a:t>
            </a:r>
            <a:r>
              <a:rPr lang="pt-PT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</a:t>
            </a:r>
            <a:r>
              <a:rPr lang="pt-PT" sz="3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Projeto - </a:t>
            </a:r>
            <a:r>
              <a:rPr lang="pt-PT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continuação</a:t>
            </a:r>
            <a:endParaRPr lang="pt-PT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0921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798022" y="1988840"/>
            <a:ext cx="10399222" cy="3780420"/>
          </a:xfrm>
        </p:spPr>
        <p:txBody>
          <a:bodyPr>
            <a:normAutofit/>
          </a:bodyPr>
          <a:lstStyle/>
          <a:p>
            <a:pPr marL="0" lvl="1" indent="0" algn="just">
              <a:buNone/>
            </a:pPr>
            <a:r>
              <a:rPr lang="pt-PT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Pode ser constituído um fundo de maneio até ao valor correspondente a 1/12 do momento total do financiamento aprovado por projeto ou, no máximo de 500€, sempre que o resultado da aplicação do 1/12 sobre o valor financiado seja inferior aquele montante;</a:t>
            </a:r>
          </a:p>
          <a:p>
            <a:pPr marL="857250" lvl="1" indent="-457200" algn="just">
              <a:buFont typeface="+mj-lt"/>
              <a:buAutoNum type="arabicPeriod" startAt="2"/>
            </a:pPr>
            <a:endParaRPr lang="pt-PT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indent="7938" algn="just">
              <a:buNone/>
            </a:pPr>
            <a:r>
              <a:rPr lang="pt-PT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valor máximo das aquisições efetuadas ao abrigo do número anterior não poderá exceder o montante de 200,00€ por cada compra .</a:t>
            </a:r>
          </a:p>
          <a:p>
            <a:pPr marL="0" indent="0" algn="just">
              <a:buNone/>
            </a:pPr>
            <a:endParaRPr lang="pt-PT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2" indent="0" algn="just">
              <a:buNone/>
            </a:pPr>
            <a:endParaRPr lang="pt-PT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57300" lvl="2" indent="-457200" algn="just">
              <a:buFont typeface="+mj-lt"/>
              <a:buAutoNum type="arabicPeriod" startAt="2"/>
            </a:pPr>
            <a:endParaRPr lang="pt-PT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57300" lvl="2" indent="-457200" algn="just">
              <a:buFont typeface="+mj-lt"/>
              <a:buAutoNum type="arabicPeriod" startAt="2"/>
            </a:pPr>
            <a:endParaRPr lang="pt-PT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57300" lvl="2" indent="-457200" algn="just">
              <a:buFont typeface="+mj-lt"/>
              <a:buAutoNum type="arabicPeriod" startAt="2"/>
            </a:pPr>
            <a:endParaRPr lang="pt-PT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57300" lvl="2" indent="-457200" algn="just">
              <a:buFont typeface="+mj-lt"/>
              <a:buAutoNum type="arabicPeriod" startAt="2"/>
            </a:pPr>
            <a:endParaRPr lang="pt-PT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57300" lvl="2" indent="-457200" algn="just">
              <a:buFont typeface="+mj-lt"/>
              <a:buAutoNum type="arabicPeriod" startAt="2"/>
            </a:pPr>
            <a:endParaRPr lang="pt-PT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 algn="just">
              <a:buFont typeface="+mj-lt"/>
              <a:buAutoNum type="arabicPeriod" startAt="2"/>
            </a:pPr>
            <a:endParaRPr lang="pt-PT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2" descr="Y:\Perfil\Desktop\Logos\INR_MTSS100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68"/>
          <a:stretch/>
        </p:blipFill>
        <p:spPr bwMode="auto">
          <a:xfrm>
            <a:off x="9178056" y="392727"/>
            <a:ext cx="2386940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-259010" y="850837"/>
            <a:ext cx="77872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3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Exigências </a:t>
            </a:r>
            <a:r>
              <a:rPr lang="pt-PT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</a:t>
            </a:r>
            <a:r>
              <a:rPr lang="pt-PT" sz="3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Projeto - </a:t>
            </a:r>
            <a:r>
              <a:rPr lang="pt-PT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continuação</a:t>
            </a:r>
            <a:endParaRPr lang="pt-PT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68332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-2761673" y="330056"/>
            <a:ext cx="10972800" cy="1143000"/>
          </a:xfrm>
        </p:spPr>
        <p:txBody>
          <a:bodyPr/>
          <a:lstStyle/>
          <a:p>
            <a:r>
              <a:rPr lang="pt-PT" dirty="0" smtClean="0">
                <a:solidFill>
                  <a:schemeClr val="bg1"/>
                </a:solidFill>
              </a:rPr>
              <a:t>Apoio à execução</a:t>
            </a:r>
            <a:endParaRPr lang="pt-PT" dirty="0">
              <a:solidFill>
                <a:schemeClr val="bg1"/>
              </a:solidFill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692727" y="1590964"/>
            <a:ext cx="10972800" cy="4525963"/>
          </a:xfrm>
        </p:spPr>
        <p:txBody>
          <a:bodyPr>
            <a:normAutofit fontScale="92500" lnSpcReduction="20000"/>
          </a:bodyPr>
          <a:lstStyle/>
          <a:p>
            <a:r>
              <a:rPr lang="pt-PT" dirty="0" smtClean="0">
                <a:solidFill>
                  <a:schemeClr val="bg1"/>
                </a:solidFill>
              </a:rPr>
              <a:t>Receção e confirmação de dados do anexo B</a:t>
            </a:r>
          </a:p>
          <a:p>
            <a:r>
              <a:rPr lang="pt-PT" dirty="0" smtClean="0">
                <a:solidFill>
                  <a:schemeClr val="bg1"/>
                </a:solidFill>
              </a:rPr>
              <a:t>Pagamentos</a:t>
            </a:r>
          </a:p>
          <a:p>
            <a:r>
              <a:rPr lang="pt-PT" dirty="0" smtClean="0">
                <a:solidFill>
                  <a:schemeClr val="bg1"/>
                </a:solidFill>
              </a:rPr>
              <a:t>Dúvidas</a:t>
            </a:r>
          </a:p>
          <a:p>
            <a:r>
              <a:rPr lang="pt-PT" dirty="0" smtClean="0">
                <a:solidFill>
                  <a:schemeClr val="bg1"/>
                </a:solidFill>
              </a:rPr>
              <a:t>Informações – por exemplo recordar datas de envio</a:t>
            </a:r>
          </a:p>
          <a:p>
            <a:r>
              <a:rPr lang="pt-PT" dirty="0" smtClean="0">
                <a:solidFill>
                  <a:schemeClr val="bg1"/>
                </a:solidFill>
              </a:rPr>
              <a:t>Análise a pedidos de alterações a projetos</a:t>
            </a:r>
          </a:p>
          <a:p>
            <a:r>
              <a:rPr lang="pt-PT" dirty="0" smtClean="0">
                <a:solidFill>
                  <a:schemeClr val="bg1"/>
                </a:solidFill>
              </a:rPr>
              <a:t>Apoio em dúvidas na elaboração de relatórios</a:t>
            </a:r>
          </a:p>
          <a:p>
            <a:r>
              <a:rPr lang="pt-PT" dirty="0" smtClean="0">
                <a:solidFill>
                  <a:schemeClr val="bg1"/>
                </a:solidFill>
              </a:rPr>
              <a:t>Apoio em dúvidas na criação de centro de custos</a:t>
            </a:r>
          </a:p>
          <a:p>
            <a:r>
              <a:rPr lang="pt-PT" dirty="0" smtClean="0">
                <a:solidFill>
                  <a:schemeClr val="bg1"/>
                </a:solidFill>
              </a:rPr>
              <a:t>Apoio sobre a informação a constar no Balancete</a:t>
            </a:r>
          </a:p>
          <a:p>
            <a:r>
              <a:rPr lang="pt-PT" dirty="0" smtClean="0">
                <a:solidFill>
                  <a:schemeClr val="bg1"/>
                </a:solidFill>
              </a:rPr>
              <a:t>Informação sobre importância dos documentos serem concordantes</a:t>
            </a:r>
            <a:endParaRPr lang="pt-PT" dirty="0">
              <a:solidFill>
                <a:schemeClr val="bg1"/>
              </a:solidFill>
            </a:endParaRPr>
          </a:p>
        </p:txBody>
      </p:sp>
      <p:pic>
        <p:nvPicPr>
          <p:cNvPr id="5" name="Picture 2" descr="Y:\Perfil\Desktop\Logos\INR_MTSS100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68"/>
          <a:stretch/>
        </p:blipFill>
        <p:spPr bwMode="auto">
          <a:xfrm>
            <a:off x="9178056" y="392727"/>
            <a:ext cx="2386940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07294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72153" y="232620"/>
            <a:ext cx="8049928" cy="1143000"/>
          </a:xfrm>
        </p:spPr>
        <p:txBody>
          <a:bodyPr/>
          <a:lstStyle/>
          <a:p>
            <a:pPr algn="r"/>
            <a:r>
              <a:rPr lang="pt-PT" dirty="0" smtClean="0">
                <a:solidFill>
                  <a:schemeClr val="bg1"/>
                </a:solidFill>
              </a:rPr>
              <a:t>Apoio à execução – projetos 2019</a:t>
            </a:r>
            <a:endParaRPr lang="pt-PT" dirty="0">
              <a:solidFill>
                <a:schemeClr val="bg1"/>
              </a:solidFill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1366787" y="1469261"/>
            <a:ext cx="9066414" cy="5021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PT" sz="2400" dirty="0" smtClean="0">
                <a:solidFill>
                  <a:schemeClr val="bg1"/>
                </a:solidFill>
              </a:rPr>
              <a:t>Cancelamentos </a:t>
            </a:r>
            <a:r>
              <a:rPr lang="pt-PT" sz="2400" dirty="0">
                <a:solidFill>
                  <a:schemeClr val="bg1"/>
                </a:solidFill>
              </a:rPr>
              <a:t>– </a:t>
            </a:r>
            <a:r>
              <a:rPr lang="pt-PT" sz="2400" dirty="0" smtClean="0">
                <a:solidFill>
                  <a:schemeClr val="bg1"/>
                </a:solidFill>
              </a:rPr>
              <a:t>13 projetos</a:t>
            </a:r>
            <a:endParaRPr lang="pt-PT" sz="2400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lang="pt-PT" sz="2400" dirty="0" smtClean="0">
                <a:solidFill>
                  <a:schemeClr val="bg1"/>
                </a:solidFill>
              </a:rPr>
              <a:t>Pedidos de alteração de projetos– 180:</a:t>
            </a:r>
            <a:endParaRPr lang="pt-PT" sz="2400" dirty="0">
              <a:solidFill>
                <a:schemeClr val="bg1"/>
              </a:solidFill>
            </a:endParaRPr>
          </a:p>
          <a:p>
            <a:pPr lvl="1">
              <a:lnSpc>
                <a:spcPct val="150000"/>
              </a:lnSpc>
            </a:pPr>
            <a:r>
              <a:rPr lang="pt-PT" sz="2400" dirty="0" smtClean="0">
                <a:solidFill>
                  <a:schemeClr val="bg1"/>
                </a:solidFill>
              </a:rPr>
              <a:t>- data </a:t>
            </a:r>
            <a:r>
              <a:rPr lang="pt-PT" sz="2400" dirty="0">
                <a:solidFill>
                  <a:schemeClr val="bg1"/>
                </a:solidFill>
              </a:rPr>
              <a:t>ou duração dos projetos – 23</a:t>
            </a:r>
          </a:p>
          <a:p>
            <a:pPr lvl="1">
              <a:lnSpc>
                <a:spcPct val="150000"/>
              </a:lnSpc>
            </a:pPr>
            <a:r>
              <a:rPr lang="pt-PT" sz="2400" dirty="0" smtClean="0">
                <a:solidFill>
                  <a:schemeClr val="bg1"/>
                </a:solidFill>
              </a:rPr>
              <a:t>- despesas </a:t>
            </a:r>
            <a:r>
              <a:rPr lang="pt-PT" sz="2400" dirty="0">
                <a:solidFill>
                  <a:schemeClr val="bg1"/>
                </a:solidFill>
              </a:rPr>
              <a:t>dos projetos – 18</a:t>
            </a:r>
          </a:p>
          <a:p>
            <a:pPr lvl="1">
              <a:lnSpc>
                <a:spcPct val="150000"/>
              </a:lnSpc>
            </a:pPr>
            <a:r>
              <a:rPr lang="pt-PT" sz="2400" dirty="0" smtClean="0">
                <a:solidFill>
                  <a:schemeClr val="bg1"/>
                </a:solidFill>
              </a:rPr>
              <a:t>- Recursos humanos </a:t>
            </a:r>
            <a:r>
              <a:rPr lang="pt-PT" sz="2400" dirty="0">
                <a:solidFill>
                  <a:schemeClr val="bg1"/>
                </a:solidFill>
              </a:rPr>
              <a:t>dos projetos – 41</a:t>
            </a:r>
          </a:p>
          <a:p>
            <a:pPr lvl="1">
              <a:lnSpc>
                <a:spcPct val="150000"/>
              </a:lnSpc>
            </a:pPr>
            <a:r>
              <a:rPr lang="pt-PT" sz="2400" dirty="0" smtClean="0">
                <a:solidFill>
                  <a:schemeClr val="bg1"/>
                </a:solidFill>
              </a:rPr>
              <a:t>- atividades </a:t>
            </a:r>
            <a:r>
              <a:rPr lang="pt-PT" sz="2400" dirty="0">
                <a:solidFill>
                  <a:schemeClr val="bg1"/>
                </a:solidFill>
              </a:rPr>
              <a:t>ou locais – 51</a:t>
            </a:r>
          </a:p>
          <a:p>
            <a:pPr>
              <a:lnSpc>
                <a:spcPct val="150000"/>
              </a:lnSpc>
            </a:pPr>
            <a:r>
              <a:rPr lang="pt-PT" sz="2400" dirty="0" smtClean="0">
                <a:solidFill>
                  <a:schemeClr val="bg1"/>
                </a:solidFill>
              </a:rPr>
              <a:t>Devoluções de anexos errados</a:t>
            </a:r>
          </a:p>
          <a:p>
            <a:pPr>
              <a:lnSpc>
                <a:spcPct val="150000"/>
              </a:lnSpc>
            </a:pPr>
            <a:r>
              <a:rPr lang="pt-PT" sz="2400" dirty="0" smtClean="0">
                <a:solidFill>
                  <a:schemeClr val="bg1"/>
                </a:solidFill>
              </a:rPr>
              <a:t>Dúvidas </a:t>
            </a:r>
            <a:r>
              <a:rPr lang="pt-PT" sz="2400" dirty="0">
                <a:solidFill>
                  <a:schemeClr val="bg1"/>
                </a:solidFill>
              </a:rPr>
              <a:t>sobre </a:t>
            </a:r>
            <a:r>
              <a:rPr lang="pt-PT" sz="2400" dirty="0" smtClean="0">
                <a:solidFill>
                  <a:schemeClr val="bg1"/>
                </a:solidFill>
              </a:rPr>
              <a:t>pagamentos; </a:t>
            </a:r>
          </a:p>
          <a:p>
            <a:pPr>
              <a:lnSpc>
                <a:spcPct val="150000"/>
              </a:lnSpc>
            </a:pPr>
            <a:r>
              <a:rPr lang="pt-PT" sz="2400" dirty="0" smtClean="0">
                <a:solidFill>
                  <a:schemeClr val="bg1"/>
                </a:solidFill>
              </a:rPr>
              <a:t>Pedidos </a:t>
            </a:r>
            <a:r>
              <a:rPr lang="pt-PT" sz="2400" dirty="0">
                <a:solidFill>
                  <a:schemeClr val="bg1"/>
                </a:solidFill>
              </a:rPr>
              <a:t>de cópias de </a:t>
            </a:r>
            <a:r>
              <a:rPr lang="pt-PT" sz="2400" dirty="0" smtClean="0">
                <a:solidFill>
                  <a:schemeClr val="bg1"/>
                </a:solidFill>
              </a:rPr>
              <a:t>formulários de candidatura</a:t>
            </a:r>
          </a:p>
        </p:txBody>
      </p:sp>
      <p:pic>
        <p:nvPicPr>
          <p:cNvPr id="6" name="Picture 2" descr="Y:\Perfil\Desktop\Logos\INR_MTSS100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68"/>
          <a:stretch/>
        </p:blipFill>
        <p:spPr bwMode="auto">
          <a:xfrm>
            <a:off x="9543816" y="367374"/>
            <a:ext cx="2386940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08473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19124" y="210895"/>
            <a:ext cx="2389839" cy="6279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CaixaDeTexto 1"/>
          <p:cNvSpPr txBox="1"/>
          <p:nvPr/>
        </p:nvSpPr>
        <p:spPr>
          <a:xfrm>
            <a:off x="2163940" y="1811413"/>
            <a:ext cx="810197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Relatórios dos </a:t>
            </a:r>
            <a:r>
              <a:rPr lang="pt-PT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projetos:</a:t>
            </a:r>
            <a:endParaRPr lang="pt-PT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PT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Relatório final de execução;</a:t>
            </a:r>
          </a:p>
          <a:p>
            <a:r>
              <a:rPr lang="pt-PT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Mapa discriminativo da despesa;</a:t>
            </a:r>
          </a:p>
          <a:p>
            <a:r>
              <a:rPr lang="pt-PT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Balancete do centro de custos;</a:t>
            </a:r>
          </a:p>
          <a:p>
            <a:r>
              <a:rPr lang="pt-PT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Produtos e evidências.</a:t>
            </a:r>
          </a:p>
          <a:p>
            <a:endParaRPr lang="pt-PT" sz="24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PT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Relatório </a:t>
            </a:r>
            <a:r>
              <a:rPr lang="pt-PT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Contas e de </a:t>
            </a:r>
            <a:r>
              <a:rPr lang="pt-PT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Atividades </a:t>
            </a:r>
            <a:r>
              <a:rPr lang="pt-PT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 </a:t>
            </a:r>
            <a:r>
              <a:rPr lang="pt-PT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ONGPD:</a:t>
            </a:r>
            <a:endParaRPr lang="pt-PT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PT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pt-PT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 </a:t>
            </a:r>
            <a:r>
              <a:rPr lang="pt-PT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 AG</a:t>
            </a:r>
          </a:p>
          <a:p>
            <a:pPr marL="900113" indent="-900113"/>
            <a:r>
              <a:rPr lang="pt-PT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pt-PT" sz="2400" b="1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 relatórios </a:t>
            </a:r>
            <a:r>
              <a:rPr lang="pt-PT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devem conter a menção ao financiamento obtido pelo INR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255463" y="1021610"/>
            <a:ext cx="109055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Documentos obrigatórios apresentar após a execução:</a:t>
            </a:r>
            <a:endParaRPr lang="pt-PT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0492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659477" y="1468119"/>
            <a:ext cx="10972800" cy="4525963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pt-PT" dirty="0" smtClean="0">
                <a:solidFill>
                  <a:schemeClr val="bg1"/>
                </a:solidFill>
              </a:rPr>
              <a:t>Antes de iniciar o processo deve-se ler: o </a:t>
            </a:r>
            <a:r>
              <a:rPr lang="pt-PT" dirty="0">
                <a:solidFill>
                  <a:schemeClr val="bg1"/>
                </a:solidFill>
              </a:rPr>
              <a:t>Regulamento do Programa de Financiamento a Projetos, a Deliberação do Conselho Diretivo, </a:t>
            </a:r>
            <a:r>
              <a:rPr lang="pt-PT" dirty="0" smtClean="0">
                <a:solidFill>
                  <a:schemeClr val="bg1"/>
                </a:solidFill>
              </a:rPr>
              <a:t>que contem </a:t>
            </a:r>
            <a:r>
              <a:rPr lang="pt-PT" dirty="0">
                <a:solidFill>
                  <a:schemeClr val="bg1"/>
                </a:solidFill>
              </a:rPr>
              <a:t>as áreas prioritárias, o manual de preenchimento da candidatura, a grelha de avaliação e a calendarização das diferentes fases da </a:t>
            </a:r>
            <a:r>
              <a:rPr lang="pt-PT" dirty="0" smtClean="0">
                <a:solidFill>
                  <a:schemeClr val="bg1"/>
                </a:solidFill>
              </a:rPr>
              <a:t>candidatura, que são os documentos estruturantes. </a:t>
            </a:r>
          </a:p>
          <a:p>
            <a:pPr marL="0" indent="0" algn="just">
              <a:buNone/>
            </a:pPr>
            <a:r>
              <a:rPr lang="pt-PT" dirty="0" smtClean="0">
                <a:solidFill>
                  <a:schemeClr val="bg1"/>
                </a:solidFill>
              </a:rPr>
              <a:t>Os </a:t>
            </a:r>
            <a:r>
              <a:rPr lang="pt-PT" dirty="0">
                <a:solidFill>
                  <a:schemeClr val="bg1"/>
                </a:solidFill>
              </a:rPr>
              <a:t>dois primeiros documentos, contêm as linhas gerais do financiamento, o valor máximo de financiamento, os prazos, as despesas elegíveis, ou seja, todas as regras. </a:t>
            </a:r>
          </a:p>
        </p:txBody>
      </p:sp>
      <p:pic>
        <p:nvPicPr>
          <p:cNvPr id="4" name="Picture 2" descr="Y:\Perfil\Desktop\Logos\INR_MTSS100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68"/>
          <a:stretch/>
        </p:blipFill>
        <p:spPr bwMode="auto">
          <a:xfrm>
            <a:off x="8753188" y="270600"/>
            <a:ext cx="2386940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24853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89815" y="320752"/>
            <a:ext cx="2389839" cy="6279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CaixaDeTexto 7"/>
          <p:cNvSpPr txBox="1"/>
          <p:nvPr/>
        </p:nvSpPr>
        <p:spPr>
          <a:xfrm>
            <a:off x="609600" y="2843936"/>
            <a:ext cx="109358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pt-PT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não entrega </a:t>
            </a:r>
            <a:r>
              <a:rPr lang="pt-PT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dos relatórios de execução dentro </a:t>
            </a:r>
            <a:r>
              <a:rPr lang="pt-PT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prazo de 6 meses implica a reposição total de </a:t>
            </a:r>
            <a:r>
              <a:rPr lang="pt-PT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verbas</a:t>
            </a:r>
          </a:p>
        </p:txBody>
      </p:sp>
    </p:spTree>
    <p:extLst>
      <p:ext uri="{BB962C8B-B14F-4D97-AF65-F5344CB8AC3E}">
        <p14:creationId xmlns:p14="http://schemas.microsoft.com/office/powerpoint/2010/main" val="6111293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8763" y="522036"/>
            <a:ext cx="9153236" cy="1143000"/>
          </a:xfrm>
        </p:spPr>
        <p:txBody>
          <a:bodyPr>
            <a:normAutofit/>
          </a:bodyPr>
          <a:lstStyle/>
          <a:p>
            <a:pPr algn="l"/>
            <a:r>
              <a:rPr lang="pt-PT" sz="3200" b="1" dirty="0" smtClean="0">
                <a:solidFill>
                  <a:schemeClr val="bg1"/>
                </a:solidFill>
              </a:rPr>
              <a:t>Análise técnica financeira é feita em observância </a:t>
            </a:r>
            <a:br>
              <a:rPr lang="pt-PT" sz="3200" b="1" dirty="0" smtClean="0">
                <a:solidFill>
                  <a:schemeClr val="bg1"/>
                </a:solidFill>
              </a:rPr>
            </a:br>
            <a:r>
              <a:rPr lang="pt-PT" sz="3200" b="1" dirty="0" smtClean="0">
                <a:solidFill>
                  <a:schemeClr val="bg1"/>
                </a:solidFill>
              </a:rPr>
              <a:t>dos seguintes documentos:</a:t>
            </a:r>
            <a:endParaRPr lang="pt-PT" sz="3200" b="1" dirty="0">
              <a:solidFill>
                <a:schemeClr val="bg1"/>
              </a:solidFill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609600" y="2332038"/>
            <a:ext cx="10972800" cy="3791672"/>
          </a:xfrm>
        </p:spPr>
        <p:txBody>
          <a:bodyPr>
            <a:normAutofit/>
          </a:bodyPr>
          <a:lstStyle/>
          <a:p>
            <a:r>
              <a:rPr lang="pt-PT" sz="2800" dirty="0" smtClean="0">
                <a:solidFill>
                  <a:schemeClr val="bg1"/>
                </a:solidFill>
              </a:rPr>
              <a:t>Formulário de Candidatura e despesas aprovadas pelo júri;</a:t>
            </a:r>
          </a:p>
          <a:p>
            <a:r>
              <a:rPr lang="pt-PT" sz="2800" dirty="0" smtClean="0">
                <a:solidFill>
                  <a:schemeClr val="bg1"/>
                </a:solidFill>
                <a:hlinkClick r:id="rId2" action="ppaction://hlinkfile"/>
              </a:rPr>
              <a:t>Relatório de execução</a:t>
            </a:r>
            <a:r>
              <a:rPr lang="pt-PT" sz="2800" dirty="0" smtClean="0">
                <a:solidFill>
                  <a:schemeClr val="bg1"/>
                </a:solidFill>
              </a:rPr>
              <a:t>;</a:t>
            </a:r>
          </a:p>
          <a:p>
            <a:r>
              <a:rPr lang="pt-PT" sz="2800" dirty="0" smtClean="0">
                <a:solidFill>
                  <a:schemeClr val="bg1"/>
                </a:solidFill>
                <a:hlinkClick r:id="rId3" action="ppaction://hlinkfile"/>
              </a:rPr>
              <a:t>Mapa descriminativo da despesa</a:t>
            </a:r>
            <a:r>
              <a:rPr lang="pt-PT" sz="2800" dirty="0" smtClean="0">
                <a:solidFill>
                  <a:schemeClr val="bg1"/>
                </a:solidFill>
              </a:rPr>
              <a:t>;</a:t>
            </a:r>
          </a:p>
          <a:p>
            <a:r>
              <a:rPr lang="pt-PT" sz="2800" dirty="0" smtClean="0">
                <a:solidFill>
                  <a:schemeClr val="bg1"/>
                </a:solidFill>
              </a:rPr>
              <a:t>Balancete centro de custo, com todas as receitas;</a:t>
            </a:r>
          </a:p>
          <a:p>
            <a:r>
              <a:rPr lang="pt-PT" sz="2800" dirty="0" smtClean="0">
                <a:solidFill>
                  <a:schemeClr val="bg1"/>
                </a:solidFill>
              </a:rPr>
              <a:t>Produtos e evidências;</a:t>
            </a:r>
          </a:p>
          <a:p>
            <a:r>
              <a:rPr lang="pt-PT" sz="2800" dirty="0" smtClean="0">
                <a:solidFill>
                  <a:schemeClr val="bg1"/>
                </a:solidFill>
              </a:rPr>
              <a:t>Divulgação;</a:t>
            </a:r>
          </a:p>
          <a:p>
            <a:r>
              <a:rPr lang="pt-PT" sz="2800" dirty="0" smtClean="0">
                <a:solidFill>
                  <a:schemeClr val="bg1"/>
                </a:solidFill>
              </a:rPr>
              <a:t>Relatório de Atividade e Contas.</a:t>
            </a:r>
          </a:p>
          <a:p>
            <a:endParaRPr lang="pt-PT" sz="2800" dirty="0">
              <a:solidFill>
                <a:schemeClr val="bg1"/>
              </a:solidFill>
            </a:endParaRPr>
          </a:p>
        </p:txBody>
      </p:sp>
      <p:pic>
        <p:nvPicPr>
          <p:cNvPr id="4" name="Picture 2" descr="Y:\Perfil\Desktop\Logos\INR_MTSS100.pn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68"/>
          <a:stretch/>
        </p:blipFill>
        <p:spPr bwMode="auto">
          <a:xfrm>
            <a:off x="9353547" y="522036"/>
            <a:ext cx="2386940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60205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88215" y="217873"/>
            <a:ext cx="2389839" cy="6279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650239" y="402497"/>
            <a:ext cx="248337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Reposições</a:t>
            </a:r>
            <a:endParaRPr lang="pt-PT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650239" y="2906973"/>
            <a:ext cx="1053222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PT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Quando não houver concordância entre os valores do Relatório final, mapa discriminativo da despesa e o balancete do centro de custos há reposição do valor total atribuído. 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650239" y="1261613"/>
            <a:ext cx="1053222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PT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Quando o valor atribuído não tenha sido utilizado para o objetivo aprovado em  candidatura, sem que tenha sido pedida a devida autorização, há reposição do valor total ou parcial do atribuído.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650239" y="4561569"/>
            <a:ext cx="105322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PT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Quando a taxa de cofinanciamento do INR seja superior à prevista em Deliberação,  há reposição de verbas pela diferença;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650239" y="5657671"/>
            <a:ext cx="105322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PT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Quando se verifique a duplicação de comparticipação de despesa com outras fontes de financiamento,  há reposição de verbas por esse valor.</a:t>
            </a:r>
          </a:p>
        </p:txBody>
      </p:sp>
    </p:spTree>
    <p:extLst>
      <p:ext uri="{BB962C8B-B14F-4D97-AF65-F5344CB8AC3E}">
        <p14:creationId xmlns:p14="http://schemas.microsoft.com/office/powerpoint/2010/main" val="4065998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183177" y="1713401"/>
            <a:ext cx="9277003" cy="202522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pt-PT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pt-PT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Todos os projetos tem que ser publicitados </a:t>
            </a:r>
            <a:r>
              <a:rPr lang="pt-PT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 </a:t>
            </a:r>
            <a:r>
              <a:rPr lang="pt-PT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divulgados com a menção </a:t>
            </a:r>
            <a:r>
              <a:rPr lang="pt-PT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expressa “projetos cofinanciados pelo Programa de Financiamento a Projetos pelo INR, I.P.”;</a:t>
            </a:r>
            <a:endParaRPr lang="pt-PT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2" indent="0" algn="just">
              <a:buNone/>
            </a:pPr>
            <a:endParaRPr lang="pt-PT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57300" lvl="2" indent="-457200" algn="just">
              <a:buFont typeface="+mj-lt"/>
              <a:buAutoNum type="alphaLcParenR"/>
            </a:pPr>
            <a:endParaRPr lang="pt-PT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 algn="just">
              <a:buNone/>
            </a:pPr>
            <a:endParaRPr lang="pt-PT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2" descr="Y:\Perfil\Desktop\Logos\INR_MTSS100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68"/>
          <a:stretch/>
        </p:blipFill>
        <p:spPr bwMode="auto">
          <a:xfrm>
            <a:off x="9344310" y="449831"/>
            <a:ext cx="2386940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aixaDeTexto 1"/>
          <p:cNvSpPr txBox="1"/>
          <p:nvPr/>
        </p:nvSpPr>
        <p:spPr>
          <a:xfrm>
            <a:off x="607985" y="751804"/>
            <a:ext cx="78340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3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Divulgação </a:t>
            </a:r>
            <a:r>
              <a:rPr lang="pt-PT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apoio </a:t>
            </a:r>
            <a:r>
              <a:rPr lang="pt-PT" sz="3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 penalizações</a:t>
            </a:r>
            <a:endParaRPr lang="pt-PT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1241366" y="4115448"/>
            <a:ext cx="916062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falta de divulgação pode ser penalizado por um valor que</a:t>
            </a:r>
          </a:p>
          <a:p>
            <a:r>
              <a:rPr lang="pt-PT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varia entre os 2% e 10% do valor apoiado.</a:t>
            </a:r>
          </a:p>
        </p:txBody>
      </p:sp>
    </p:spTree>
    <p:extLst>
      <p:ext uri="{BB962C8B-B14F-4D97-AF65-F5344CB8AC3E}">
        <p14:creationId xmlns:p14="http://schemas.microsoft.com/office/powerpoint/2010/main" val="1915000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30015" y="215771"/>
            <a:ext cx="6294385" cy="1143000"/>
          </a:xfrm>
        </p:spPr>
        <p:txBody>
          <a:bodyPr>
            <a:normAutofit/>
          </a:bodyPr>
          <a:lstStyle/>
          <a:p>
            <a:r>
              <a:rPr lang="pt-PT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Algumas recomendações 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271847" y="1358771"/>
            <a:ext cx="9592887" cy="3805883"/>
          </a:xfrm>
        </p:spPr>
        <p:txBody>
          <a:bodyPr>
            <a:noAutofit/>
          </a:bodyPr>
          <a:lstStyle/>
          <a:p>
            <a:pPr lvl="0"/>
            <a:r>
              <a:rPr lang="pt-PT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Não utilizar o financiamento a projetos para suportar as despesas de funcionamento regular da ONGPD;</a:t>
            </a:r>
          </a:p>
          <a:p>
            <a:pPr marL="0" indent="0">
              <a:buNone/>
            </a:pPr>
            <a:endParaRPr lang="pt-PT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pt-PT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Não imputar despesas </a:t>
            </a:r>
            <a:r>
              <a:rPr lang="pt-PT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pt-PT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100%, quando claramente não foi encontrada uma taxa equilibrada para afetação da despesa ao </a:t>
            </a:r>
            <a:r>
              <a:rPr lang="pt-PT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projeto (razoabilidade da despesa);</a:t>
            </a:r>
            <a:endParaRPr lang="pt-PT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pt-PT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pt-PT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Não imputar despesa que já tenha sido suportada por donativos ou por receita gerada proveniente por exemplo pela venda de produtos/serviços; </a:t>
            </a:r>
          </a:p>
          <a:p>
            <a:pPr lvl="0"/>
            <a:endParaRPr lang="pt-PT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endParaRPr lang="pt-PT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pt-PT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PT" sz="2400" dirty="0"/>
          </a:p>
        </p:txBody>
      </p:sp>
      <p:pic>
        <p:nvPicPr>
          <p:cNvPr id="4" name="Picture 2" descr="Y:\Perfil\Desktop\Logos\INR_MTSS100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68"/>
          <a:stretch/>
        </p:blipFill>
        <p:spPr bwMode="auto">
          <a:xfrm>
            <a:off x="9418202" y="326213"/>
            <a:ext cx="2386940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661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-1177637" y="1099358"/>
            <a:ext cx="7895220" cy="467925"/>
          </a:xfrm>
        </p:spPr>
        <p:txBody>
          <a:bodyPr>
            <a:normAutofit fontScale="90000"/>
          </a:bodyPr>
          <a:lstStyle/>
          <a:p>
            <a:r>
              <a:rPr lang="pt-PT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Algumas recomendações </a:t>
            </a:r>
            <a:endParaRPr lang="pt-PT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665018" y="2213865"/>
            <a:ext cx="10698480" cy="2599204"/>
          </a:xfrm>
        </p:spPr>
        <p:txBody>
          <a:bodyPr>
            <a:noAutofit/>
          </a:bodyPr>
          <a:lstStyle/>
          <a:p>
            <a:pPr marL="342900" lvl="1" indent="-342900">
              <a:buFont typeface="Arial" pitchFamily="34" charset="0"/>
              <a:buChar char="•"/>
            </a:pPr>
            <a:r>
              <a:rPr lang="pt-PT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Identificar corretamente o apoio do INR, I.P. nos diversos </a:t>
            </a:r>
            <a:r>
              <a:rPr lang="pt-PT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suportes;</a:t>
            </a:r>
          </a:p>
          <a:p>
            <a:pPr marL="342900" lvl="1" indent="-342900">
              <a:buFont typeface="Arial" pitchFamily="34" charset="0"/>
              <a:buChar char="•"/>
            </a:pPr>
            <a:endParaRPr lang="pt-PT" sz="24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1" indent="-342900">
              <a:buFont typeface="Arial" pitchFamily="34" charset="0"/>
              <a:buChar char="•"/>
            </a:pPr>
            <a:r>
              <a:rPr lang="pt-PT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 </a:t>
            </a:r>
            <a:r>
              <a:rPr lang="pt-PT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bens inventariáveis, quando elegíveis, não são imputáveis pelo valor da sua aquisição, mas apenas pelo valor da amortização/depreciação, no valor exato correspondente à duração do projeto (n.º de meses em relação ao valor anual da amortização/depreciação). </a:t>
            </a:r>
          </a:p>
          <a:p>
            <a:pPr marL="0" indent="0">
              <a:buNone/>
            </a:pPr>
            <a:endParaRPr lang="pt-PT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2" descr="Y:\Perfil\Desktop\Logos\INR_MTSS100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68"/>
          <a:stretch/>
        </p:blipFill>
        <p:spPr bwMode="auto">
          <a:xfrm>
            <a:off x="9408966" y="470708"/>
            <a:ext cx="2386940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7091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31982" y="683202"/>
            <a:ext cx="7772400" cy="556953"/>
          </a:xfrm>
        </p:spPr>
        <p:txBody>
          <a:bodyPr>
            <a:noAutofit/>
          </a:bodyPr>
          <a:lstStyle/>
          <a:p>
            <a:r>
              <a:rPr lang="pt-PT" sz="3000" b="1" dirty="0">
                <a:solidFill>
                  <a:schemeClr val="bg1"/>
                </a:solidFill>
              </a:rPr>
              <a:t>Preparação da  Visita de Análise Financeira</a:t>
            </a:r>
            <a:br>
              <a:rPr lang="pt-PT" sz="3000" b="1" dirty="0">
                <a:solidFill>
                  <a:schemeClr val="bg1"/>
                </a:solidFill>
              </a:rPr>
            </a:br>
            <a:endParaRPr lang="pt-PT" sz="3000" b="1" dirty="0">
              <a:solidFill>
                <a:schemeClr val="bg1"/>
              </a:solidFill>
            </a:endParaRPr>
          </a:p>
        </p:txBody>
      </p:sp>
      <p:pic>
        <p:nvPicPr>
          <p:cNvPr id="5" name="Picture 2" descr="Y:\Perfil\Desktop\Logos\INR_MTSS100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68"/>
          <a:stretch/>
        </p:blipFill>
        <p:spPr bwMode="auto">
          <a:xfrm>
            <a:off x="9445911" y="333029"/>
            <a:ext cx="2386940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aixaDeTexto 5"/>
          <p:cNvSpPr txBox="1"/>
          <p:nvPr/>
        </p:nvSpPr>
        <p:spPr>
          <a:xfrm>
            <a:off x="5645951" y="446411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t-PT" dirty="0"/>
          </a:p>
        </p:txBody>
      </p:sp>
      <p:sp>
        <p:nvSpPr>
          <p:cNvPr id="8" name="Retângulo 7"/>
          <p:cNvSpPr/>
          <p:nvPr/>
        </p:nvSpPr>
        <p:spPr>
          <a:xfrm>
            <a:off x="1052022" y="1129607"/>
            <a:ext cx="982564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pt-PT" sz="2800" dirty="0">
              <a:solidFill>
                <a:schemeClr val="bg1"/>
              </a:solidFill>
            </a:endParaRPr>
          </a:p>
          <a:p>
            <a:pPr algn="just"/>
            <a:r>
              <a:rPr lang="pt-PT" sz="2800" dirty="0">
                <a:solidFill>
                  <a:schemeClr val="bg1"/>
                </a:solidFill>
              </a:rPr>
              <a:t>Análise comparativa dos documentos relevantes: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PT" sz="2800" dirty="0">
                <a:solidFill>
                  <a:schemeClr val="bg1"/>
                </a:solidFill>
              </a:rPr>
              <a:t>Candidatura;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PT" sz="2800" dirty="0" smtClean="0">
                <a:solidFill>
                  <a:schemeClr val="bg1"/>
                </a:solidFill>
              </a:rPr>
              <a:t>Pedidos de alterações e resposta do INR;</a:t>
            </a:r>
            <a:endParaRPr lang="pt-PT" sz="2800" dirty="0">
              <a:solidFill>
                <a:schemeClr val="bg1"/>
              </a:solidFill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PT" sz="2800" dirty="0">
                <a:solidFill>
                  <a:schemeClr val="bg1"/>
                </a:solidFill>
              </a:rPr>
              <a:t>Execução </a:t>
            </a:r>
            <a:r>
              <a:rPr lang="pt-PT" sz="2800" dirty="0" smtClean="0">
                <a:solidFill>
                  <a:schemeClr val="bg1"/>
                </a:solidFill>
              </a:rPr>
              <a:t>física – produtos e evidências;</a:t>
            </a:r>
            <a:endParaRPr lang="pt-PT" sz="2800" dirty="0">
              <a:solidFill>
                <a:schemeClr val="bg1"/>
              </a:solidFill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PT" sz="2800" dirty="0">
                <a:solidFill>
                  <a:schemeClr val="bg1"/>
                </a:solidFill>
              </a:rPr>
              <a:t>Execução financeira:</a:t>
            </a: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pt-PT" sz="2800" dirty="0">
                <a:solidFill>
                  <a:schemeClr val="bg1"/>
                </a:solidFill>
              </a:rPr>
              <a:t>Anexo I;</a:t>
            </a: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pt-PT" sz="2800" dirty="0">
                <a:solidFill>
                  <a:schemeClr val="bg1"/>
                </a:solidFill>
              </a:rPr>
              <a:t>Relatório </a:t>
            </a:r>
            <a:r>
              <a:rPr lang="pt-PT" sz="2800" dirty="0" smtClean="0">
                <a:solidFill>
                  <a:schemeClr val="bg1"/>
                </a:solidFill>
              </a:rPr>
              <a:t>Final; </a:t>
            </a:r>
            <a:endParaRPr lang="pt-PT" sz="2800" dirty="0">
              <a:solidFill>
                <a:schemeClr val="bg1"/>
              </a:solidFill>
            </a:endParaRP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pt-PT" sz="2800" dirty="0">
                <a:solidFill>
                  <a:schemeClr val="bg1"/>
                </a:solidFill>
              </a:rPr>
              <a:t>Balancetes dos centros de custos;</a:t>
            </a: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pt-PT" sz="2800" dirty="0">
                <a:solidFill>
                  <a:schemeClr val="bg1"/>
                </a:solidFill>
              </a:rPr>
              <a:t>Relatórios de Atividades e Contas.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pt-PT" sz="2800" dirty="0">
              <a:solidFill>
                <a:schemeClr val="bg1"/>
              </a:solidFill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pt-PT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88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FB13465-98D4-46AA-B34F-87D7A978A9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0601" y="508024"/>
            <a:ext cx="8030235" cy="1437024"/>
          </a:xfrm>
        </p:spPr>
        <p:txBody>
          <a:bodyPr>
            <a:normAutofit fontScale="90000"/>
          </a:bodyPr>
          <a:lstStyle/>
          <a:p>
            <a:r>
              <a:rPr lang="pt-PT" sz="3600" b="1" dirty="0">
                <a:solidFill>
                  <a:schemeClr val="bg1"/>
                </a:solidFill>
              </a:rPr>
              <a:t/>
            </a:r>
            <a:br>
              <a:rPr lang="pt-PT" sz="3600" b="1" dirty="0">
                <a:solidFill>
                  <a:schemeClr val="bg1"/>
                </a:solidFill>
              </a:rPr>
            </a:br>
            <a:r>
              <a:rPr lang="pt-PT" sz="3600" b="1" dirty="0">
                <a:solidFill>
                  <a:schemeClr val="bg1"/>
                </a:solidFill>
              </a:rPr>
              <a:t/>
            </a:r>
            <a:br>
              <a:rPr lang="pt-PT" sz="3600" b="1" dirty="0">
                <a:solidFill>
                  <a:schemeClr val="bg1"/>
                </a:solidFill>
              </a:rPr>
            </a:br>
            <a:r>
              <a:rPr lang="pt-PT" sz="3600" b="1" dirty="0" smtClean="0">
                <a:solidFill>
                  <a:schemeClr val="bg1"/>
                </a:solidFill>
              </a:rPr>
              <a:t>Principais a</a:t>
            </a:r>
            <a:r>
              <a:rPr lang="pt-PT" sz="3300" b="1" dirty="0" smtClean="0">
                <a:solidFill>
                  <a:schemeClr val="bg1"/>
                </a:solidFill>
              </a:rPr>
              <a:t>spetos </a:t>
            </a:r>
            <a:r>
              <a:rPr lang="pt-PT" sz="3300" b="1" dirty="0">
                <a:solidFill>
                  <a:schemeClr val="bg1"/>
                </a:solidFill>
              </a:rPr>
              <a:t>a considerar na Visita de Análise Financeira</a:t>
            </a:r>
            <a:r>
              <a:rPr lang="pt-PT" b="1" dirty="0">
                <a:solidFill>
                  <a:schemeClr val="bg1"/>
                </a:solidFill>
              </a:rPr>
              <a:t/>
            </a:r>
            <a:br>
              <a:rPr lang="pt-PT" b="1" dirty="0">
                <a:solidFill>
                  <a:schemeClr val="bg1"/>
                </a:solidFill>
              </a:rPr>
            </a:br>
            <a:endParaRPr lang="pt-PT" dirty="0"/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70BD98C3-9511-46D9-A5AF-1716EC5351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2437" y="2372881"/>
            <a:ext cx="8229600" cy="3282228"/>
          </a:xfrm>
        </p:spPr>
        <p:txBody>
          <a:bodyPr/>
          <a:lstStyle/>
          <a:p>
            <a:r>
              <a:rPr lang="pt-PT" dirty="0">
                <a:solidFill>
                  <a:schemeClr val="bg1"/>
                </a:solidFill>
              </a:rPr>
              <a:t>Elegibilidade dos documentos de despesa;</a:t>
            </a:r>
          </a:p>
          <a:p>
            <a:r>
              <a:rPr lang="pt-PT" dirty="0">
                <a:solidFill>
                  <a:schemeClr val="bg1"/>
                </a:solidFill>
              </a:rPr>
              <a:t>Conformidade das despesas;</a:t>
            </a:r>
          </a:p>
          <a:p>
            <a:r>
              <a:rPr lang="pt-PT" dirty="0" smtClean="0">
                <a:solidFill>
                  <a:schemeClr val="bg1"/>
                </a:solidFill>
              </a:rPr>
              <a:t>Carimbos;</a:t>
            </a:r>
          </a:p>
          <a:p>
            <a:r>
              <a:rPr lang="pt-PT" dirty="0" smtClean="0">
                <a:solidFill>
                  <a:schemeClr val="bg1"/>
                </a:solidFill>
              </a:rPr>
              <a:t>Processos de consulta a fornecedores.</a:t>
            </a:r>
            <a:endParaRPr lang="pt-PT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pt-PT" dirty="0">
                <a:solidFill>
                  <a:schemeClr val="bg1"/>
                </a:solidFill>
              </a:rPr>
              <a:t>	</a:t>
            </a:r>
          </a:p>
          <a:p>
            <a:endParaRPr lang="pt-PT" dirty="0">
              <a:solidFill>
                <a:schemeClr val="bg1"/>
              </a:solidFill>
            </a:endParaRPr>
          </a:p>
          <a:p>
            <a:endParaRPr lang="pt-PT" dirty="0"/>
          </a:p>
        </p:txBody>
      </p:sp>
      <p:pic>
        <p:nvPicPr>
          <p:cNvPr id="5" name="Picture 2" descr="Y:\Perfil\Desktop\Logos\INR_MTSS100.png">
            <a:extLst>
              <a:ext uri="{FF2B5EF4-FFF2-40B4-BE49-F238E27FC236}">
                <a16:creationId xmlns:a16="http://schemas.microsoft.com/office/drawing/2014/main" id="{BD951453-AA82-4B6B-9BE8-D2A483F9541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68"/>
          <a:stretch/>
        </p:blipFill>
        <p:spPr bwMode="auto">
          <a:xfrm>
            <a:off x="9510566" y="417511"/>
            <a:ext cx="2386940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96686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FB13465-98D4-46AA-B34F-87D7A978A9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361281" y="994021"/>
            <a:ext cx="7902773" cy="606513"/>
          </a:xfrm>
        </p:spPr>
        <p:txBody>
          <a:bodyPr>
            <a:normAutofit fontScale="90000"/>
          </a:bodyPr>
          <a:lstStyle/>
          <a:p>
            <a:r>
              <a:rPr lang="pt-PT" sz="3600" b="1" dirty="0">
                <a:solidFill>
                  <a:schemeClr val="bg1"/>
                </a:solidFill>
              </a:rPr>
              <a:t/>
            </a:r>
            <a:br>
              <a:rPr lang="pt-PT" sz="3600" b="1" dirty="0">
                <a:solidFill>
                  <a:schemeClr val="bg1"/>
                </a:solidFill>
              </a:rPr>
            </a:br>
            <a:r>
              <a:rPr lang="pt-PT" sz="3600" b="1" dirty="0" smtClean="0">
                <a:solidFill>
                  <a:schemeClr val="bg1"/>
                </a:solidFill>
              </a:rPr>
              <a:t/>
            </a:r>
            <a:br>
              <a:rPr lang="pt-PT" sz="3600" b="1" dirty="0" smtClean="0">
                <a:solidFill>
                  <a:schemeClr val="bg1"/>
                </a:solidFill>
              </a:rPr>
            </a:br>
            <a:r>
              <a:rPr lang="pt-PT" sz="3600" dirty="0" smtClean="0">
                <a:solidFill>
                  <a:schemeClr val="bg1"/>
                </a:solidFill>
              </a:rPr>
              <a:t>Documentos </a:t>
            </a:r>
            <a:r>
              <a:rPr lang="pt-PT" sz="3600" dirty="0">
                <a:solidFill>
                  <a:schemeClr val="bg1"/>
                </a:solidFill>
              </a:rPr>
              <a:t>de despesa</a:t>
            </a:r>
            <a:br>
              <a:rPr lang="pt-PT" sz="3600" dirty="0">
                <a:solidFill>
                  <a:schemeClr val="bg1"/>
                </a:solidFill>
              </a:rPr>
            </a:br>
            <a:r>
              <a:rPr lang="pt-PT" sz="3600" b="1" dirty="0">
                <a:solidFill>
                  <a:schemeClr val="bg1"/>
                </a:solidFill>
              </a:rPr>
              <a:t/>
            </a:r>
            <a:br>
              <a:rPr lang="pt-PT" sz="3600" b="1" dirty="0">
                <a:solidFill>
                  <a:schemeClr val="bg1"/>
                </a:solidFill>
              </a:rPr>
            </a:br>
            <a:endParaRPr lang="pt-PT" dirty="0"/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70BD98C3-9511-46D9-A5AF-1716EC5351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57927" y="1818641"/>
            <a:ext cx="9582727" cy="420592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pt-PT" dirty="0" smtClean="0">
                <a:solidFill>
                  <a:schemeClr val="bg1"/>
                </a:solidFill>
              </a:rPr>
              <a:t>Documentos de despesa fiscalmente relevantes:</a:t>
            </a:r>
          </a:p>
          <a:p>
            <a:pPr>
              <a:lnSpc>
                <a:spcPct val="150000"/>
              </a:lnSpc>
            </a:pPr>
            <a:r>
              <a:rPr lang="pt-PT" dirty="0" smtClean="0">
                <a:solidFill>
                  <a:schemeClr val="bg1"/>
                </a:solidFill>
              </a:rPr>
              <a:t> número e data;</a:t>
            </a:r>
          </a:p>
          <a:p>
            <a:pPr>
              <a:lnSpc>
                <a:spcPct val="150000"/>
              </a:lnSpc>
            </a:pPr>
            <a:r>
              <a:rPr lang="pt-PT" dirty="0" smtClean="0">
                <a:solidFill>
                  <a:schemeClr val="bg1"/>
                </a:solidFill>
              </a:rPr>
              <a:t>n.º </a:t>
            </a:r>
            <a:r>
              <a:rPr lang="pt-PT" dirty="0">
                <a:solidFill>
                  <a:schemeClr val="bg1"/>
                </a:solidFill>
              </a:rPr>
              <a:t>de identificação fiscal do emitente e </a:t>
            </a:r>
            <a:r>
              <a:rPr lang="pt-PT" dirty="0" smtClean="0">
                <a:solidFill>
                  <a:schemeClr val="bg1"/>
                </a:solidFill>
              </a:rPr>
              <a:t>adquirente;</a:t>
            </a:r>
          </a:p>
          <a:p>
            <a:pPr>
              <a:lnSpc>
                <a:spcPct val="150000"/>
              </a:lnSpc>
            </a:pPr>
            <a:r>
              <a:rPr lang="pt-PT" dirty="0" smtClean="0">
                <a:solidFill>
                  <a:schemeClr val="bg1"/>
                </a:solidFill>
              </a:rPr>
              <a:t>valor </a:t>
            </a:r>
            <a:r>
              <a:rPr lang="pt-PT" dirty="0">
                <a:solidFill>
                  <a:schemeClr val="bg1"/>
                </a:solidFill>
              </a:rPr>
              <a:t>base/ valor total, regime de </a:t>
            </a:r>
            <a:r>
              <a:rPr lang="pt-PT" dirty="0" smtClean="0">
                <a:solidFill>
                  <a:schemeClr val="bg1"/>
                </a:solidFill>
              </a:rPr>
              <a:t>IVA;</a:t>
            </a:r>
          </a:p>
          <a:p>
            <a:pPr>
              <a:lnSpc>
                <a:spcPct val="150000"/>
              </a:lnSpc>
            </a:pPr>
            <a:r>
              <a:rPr lang="pt-PT" dirty="0" smtClean="0">
                <a:solidFill>
                  <a:schemeClr val="bg1"/>
                </a:solidFill>
              </a:rPr>
              <a:t>Descrição </a:t>
            </a:r>
            <a:r>
              <a:rPr lang="pt-PT" dirty="0">
                <a:solidFill>
                  <a:schemeClr val="bg1"/>
                </a:solidFill>
              </a:rPr>
              <a:t>do bem ou serviço adquirido.</a:t>
            </a:r>
          </a:p>
          <a:p>
            <a:endParaRPr lang="pt-PT" dirty="0"/>
          </a:p>
        </p:txBody>
      </p:sp>
      <p:pic>
        <p:nvPicPr>
          <p:cNvPr id="5" name="Picture 2" descr="Y:\Perfil\Desktop\Logos\INR_MTSS100.png">
            <a:extLst>
              <a:ext uri="{FF2B5EF4-FFF2-40B4-BE49-F238E27FC236}">
                <a16:creationId xmlns:a16="http://schemas.microsoft.com/office/drawing/2014/main" id="{BD951453-AA82-4B6B-9BE8-D2A483F9541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68"/>
          <a:stretch/>
        </p:blipFill>
        <p:spPr bwMode="auto">
          <a:xfrm>
            <a:off x="9176986" y="365371"/>
            <a:ext cx="2386940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32875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FB13465-98D4-46AA-B34F-87D7A978A9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983" y="611764"/>
            <a:ext cx="8030235" cy="1437024"/>
          </a:xfrm>
        </p:spPr>
        <p:txBody>
          <a:bodyPr>
            <a:normAutofit fontScale="90000"/>
          </a:bodyPr>
          <a:lstStyle/>
          <a:p>
            <a:r>
              <a:rPr lang="pt-PT" sz="3600" b="1" dirty="0">
                <a:solidFill>
                  <a:schemeClr val="bg1"/>
                </a:solidFill>
              </a:rPr>
              <a:t/>
            </a:r>
            <a:br>
              <a:rPr lang="pt-PT" sz="3600" b="1" dirty="0">
                <a:solidFill>
                  <a:schemeClr val="bg1"/>
                </a:solidFill>
              </a:rPr>
            </a:br>
            <a:r>
              <a:rPr lang="pt-PT" sz="3600" b="1" dirty="0">
                <a:solidFill>
                  <a:schemeClr val="bg1"/>
                </a:solidFill>
              </a:rPr>
              <a:t/>
            </a:r>
            <a:br>
              <a:rPr lang="pt-PT" sz="3600" b="1" dirty="0">
                <a:solidFill>
                  <a:schemeClr val="bg1"/>
                </a:solidFill>
              </a:rPr>
            </a:br>
            <a:r>
              <a:rPr lang="pt-PT" dirty="0">
                <a:solidFill>
                  <a:schemeClr val="bg1"/>
                </a:solidFill>
              </a:rPr>
              <a:t>Conformidade da despesa</a:t>
            </a:r>
            <a:br>
              <a:rPr lang="pt-PT" dirty="0">
                <a:solidFill>
                  <a:schemeClr val="bg1"/>
                </a:solidFill>
              </a:rPr>
            </a:br>
            <a:r>
              <a:rPr lang="pt-PT" b="1" dirty="0">
                <a:solidFill>
                  <a:schemeClr val="bg1"/>
                </a:solidFill>
              </a:rPr>
              <a:t/>
            </a:r>
            <a:br>
              <a:rPr lang="pt-PT" b="1" dirty="0">
                <a:solidFill>
                  <a:schemeClr val="bg1"/>
                </a:solidFill>
              </a:rPr>
            </a:br>
            <a:endParaRPr lang="pt-PT" dirty="0"/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70BD98C3-9511-46D9-A5AF-1716EC5351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0072" y="1699491"/>
            <a:ext cx="9028545" cy="388172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pt-PT" dirty="0" smtClean="0">
                <a:solidFill>
                  <a:schemeClr val="bg1"/>
                </a:solidFill>
              </a:rPr>
              <a:t>Enquadramento </a:t>
            </a:r>
            <a:r>
              <a:rPr lang="pt-PT" dirty="0">
                <a:solidFill>
                  <a:schemeClr val="bg1"/>
                </a:solidFill>
              </a:rPr>
              <a:t>no </a:t>
            </a:r>
            <a:r>
              <a:rPr lang="pt-PT" dirty="0" smtClean="0">
                <a:solidFill>
                  <a:schemeClr val="bg1"/>
                </a:solidFill>
              </a:rPr>
              <a:t>projeto/atividade;</a:t>
            </a:r>
            <a:endParaRPr lang="pt-PT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lang="pt-PT" dirty="0">
                <a:solidFill>
                  <a:schemeClr val="bg1"/>
                </a:solidFill>
              </a:rPr>
              <a:t>Pertinência/razoabilidade da </a:t>
            </a:r>
            <a:r>
              <a:rPr lang="pt-PT" dirty="0" smtClean="0">
                <a:solidFill>
                  <a:schemeClr val="bg1"/>
                </a:solidFill>
              </a:rPr>
              <a:t>despesa;</a:t>
            </a:r>
            <a:endParaRPr lang="pt-PT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lang="pt-PT" dirty="0">
                <a:solidFill>
                  <a:schemeClr val="bg1"/>
                </a:solidFill>
              </a:rPr>
              <a:t>Cumprimento do definido em </a:t>
            </a:r>
            <a:r>
              <a:rPr lang="pt-PT" dirty="0" smtClean="0">
                <a:solidFill>
                  <a:schemeClr val="bg1"/>
                </a:solidFill>
              </a:rPr>
              <a:t>candidatura;</a:t>
            </a:r>
            <a:endParaRPr lang="pt-PT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lang="pt-PT" dirty="0">
                <a:solidFill>
                  <a:schemeClr val="bg1"/>
                </a:solidFill>
              </a:rPr>
              <a:t>Alterações sujeitas a autorização </a:t>
            </a:r>
            <a:r>
              <a:rPr lang="pt-PT" dirty="0" smtClean="0">
                <a:solidFill>
                  <a:schemeClr val="bg1"/>
                </a:solidFill>
              </a:rPr>
              <a:t>escrita do INR.</a:t>
            </a:r>
            <a:endParaRPr lang="pt-PT" dirty="0">
              <a:solidFill>
                <a:schemeClr val="bg1"/>
              </a:solidFill>
            </a:endParaRPr>
          </a:p>
          <a:p>
            <a:endParaRPr lang="pt-PT" dirty="0">
              <a:solidFill>
                <a:schemeClr val="bg1"/>
              </a:solidFill>
            </a:endParaRPr>
          </a:p>
          <a:p>
            <a:endParaRPr lang="pt-PT" dirty="0"/>
          </a:p>
        </p:txBody>
      </p:sp>
      <p:pic>
        <p:nvPicPr>
          <p:cNvPr id="5" name="Picture 2" descr="Y:\Perfil\Desktop\Logos\INR_MTSS100.png">
            <a:extLst>
              <a:ext uri="{FF2B5EF4-FFF2-40B4-BE49-F238E27FC236}">
                <a16:creationId xmlns:a16="http://schemas.microsoft.com/office/drawing/2014/main" id="{BD951453-AA82-4B6B-9BE8-D2A483F9541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68"/>
          <a:stretch/>
        </p:blipFill>
        <p:spPr bwMode="auto">
          <a:xfrm>
            <a:off x="9455147" y="379723"/>
            <a:ext cx="2386940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92745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ângulo 3"/>
          <p:cNvSpPr/>
          <p:nvPr/>
        </p:nvSpPr>
        <p:spPr>
          <a:xfrm>
            <a:off x="1955541" y="2348881"/>
            <a:ext cx="8217913" cy="1909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pt-PT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Breve caraterização do Programa </a:t>
            </a:r>
            <a:r>
              <a:rPr lang="pt-PT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pt-PT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Financiamento </a:t>
            </a:r>
            <a:r>
              <a:rPr lang="pt-PT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Projetos de </a:t>
            </a:r>
            <a:r>
              <a:rPr lang="pt-PT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2019 </a:t>
            </a:r>
            <a:endParaRPr lang="pt-PT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2" descr="Y:\Perfil\Desktop\Logos\INR_MTSS100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68"/>
          <a:stretch/>
        </p:blipFill>
        <p:spPr bwMode="auto">
          <a:xfrm>
            <a:off x="8540748" y="998331"/>
            <a:ext cx="2386940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297143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FB13465-98D4-46AA-B34F-87D7A978A9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199944" y="776622"/>
            <a:ext cx="8030235" cy="1437024"/>
          </a:xfrm>
        </p:spPr>
        <p:txBody>
          <a:bodyPr>
            <a:normAutofit fontScale="90000"/>
          </a:bodyPr>
          <a:lstStyle/>
          <a:p>
            <a:r>
              <a:rPr lang="pt-PT" sz="3600" b="1" dirty="0">
                <a:solidFill>
                  <a:schemeClr val="bg1"/>
                </a:solidFill>
              </a:rPr>
              <a:t/>
            </a:r>
            <a:br>
              <a:rPr lang="pt-PT" sz="3600" b="1" dirty="0">
                <a:solidFill>
                  <a:schemeClr val="bg1"/>
                </a:solidFill>
              </a:rPr>
            </a:br>
            <a:r>
              <a:rPr lang="pt-PT" sz="3600" b="1" dirty="0">
                <a:solidFill>
                  <a:schemeClr val="bg1"/>
                </a:solidFill>
              </a:rPr>
              <a:t/>
            </a:r>
            <a:br>
              <a:rPr lang="pt-PT" sz="3600" b="1" dirty="0">
                <a:solidFill>
                  <a:schemeClr val="bg1"/>
                </a:solidFill>
              </a:rPr>
            </a:br>
            <a:r>
              <a:rPr lang="pt-PT" b="1" dirty="0" smtClean="0">
                <a:solidFill>
                  <a:schemeClr val="bg1"/>
                </a:solidFill>
              </a:rPr>
              <a:t>Carimbo</a:t>
            </a:r>
            <a:r>
              <a:rPr lang="pt-PT" b="1" dirty="0">
                <a:solidFill>
                  <a:schemeClr val="bg1"/>
                </a:solidFill>
              </a:rPr>
              <a:t/>
            </a:r>
            <a:br>
              <a:rPr lang="pt-PT" b="1" dirty="0">
                <a:solidFill>
                  <a:schemeClr val="bg1"/>
                </a:solidFill>
              </a:rPr>
            </a:br>
            <a:endParaRPr lang="pt-PT" dirty="0"/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70BD98C3-9511-46D9-A5AF-1716EC5351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2402378"/>
            <a:ext cx="8229600" cy="3723785"/>
          </a:xfrm>
        </p:spPr>
        <p:txBody>
          <a:bodyPr>
            <a:normAutofit/>
          </a:bodyPr>
          <a:lstStyle/>
          <a:p>
            <a:r>
              <a:rPr lang="pt-PT" dirty="0" smtClean="0">
                <a:solidFill>
                  <a:schemeClr val="bg1"/>
                </a:solidFill>
              </a:rPr>
              <a:t>Colocação </a:t>
            </a:r>
            <a:r>
              <a:rPr lang="pt-PT" dirty="0">
                <a:solidFill>
                  <a:schemeClr val="bg1"/>
                </a:solidFill>
              </a:rPr>
              <a:t>correta </a:t>
            </a:r>
          </a:p>
          <a:p>
            <a:pPr marL="0" indent="0">
              <a:buNone/>
            </a:pPr>
            <a:r>
              <a:rPr lang="pt-PT" dirty="0">
                <a:solidFill>
                  <a:schemeClr val="bg1"/>
                </a:solidFill>
              </a:rPr>
              <a:t>   (frente do documento original </a:t>
            </a:r>
            <a:r>
              <a:rPr lang="pt-PT" dirty="0" smtClean="0">
                <a:solidFill>
                  <a:schemeClr val="bg1"/>
                </a:solidFill>
              </a:rPr>
              <a:t>da </a:t>
            </a:r>
            <a:r>
              <a:rPr lang="pt-PT" dirty="0">
                <a:solidFill>
                  <a:schemeClr val="bg1"/>
                </a:solidFill>
              </a:rPr>
              <a:t>despesa);</a:t>
            </a:r>
          </a:p>
          <a:p>
            <a:r>
              <a:rPr lang="pt-PT" dirty="0">
                <a:solidFill>
                  <a:schemeClr val="bg1"/>
                </a:solidFill>
              </a:rPr>
              <a:t>Preenchimento correto;</a:t>
            </a:r>
          </a:p>
          <a:p>
            <a:r>
              <a:rPr lang="pt-PT" dirty="0">
                <a:solidFill>
                  <a:schemeClr val="bg1"/>
                </a:solidFill>
              </a:rPr>
              <a:t>Cada carimbo deve corresponder a uma </a:t>
            </a:r>
            <a:r>
              <a:rPr lang="pt-PT" dirty="0" smtClean="0">
                <a:solidFill>
                  <a:schemeClr val="bg1"/>
                </a:solidFill>
              </a:rPr>
              <a:t> </a:t>
            </a:r>
            <a:r>
              <a:rPr lang="pt-PT" dirty="0">
                <a:solidFill>
                  <a:schemeClr val="bg1"/>
                </a:solidFill>
              </a:rPr>
              <a:t>imputação  e projeto.</a:t>
            </a:r>
          </a:p>
          <a:p>
            <a:endParaRPr lang="pt-PT" dirty="0">
              <a:solidFill>
                <a:schemeClr val="bg1"/>
              </a:solidFill>
            </a:endParaRPr>
          </a:p>
          <a:p>
            <a:endParaRPr lang="pt-PT" dirty="0"/>
          </a:p>
        </p:txBody>
      </p:sp>
      <p:pic>
        <p:nvPicPr>
          <p:cNvPr id="5" name="Picture 2" descr="Y:\Perfil\Desktop\Logos\INR_MTSS100.png">
            <a:extLst>
              <a:ext uri="{FF2B5EF4-FFF2-40B4-BE49-F238E27FC236}">
                <a16:creationId xmlns:a16="http://schemas.microsoft.com/office/drawing/2014/main" id="{BD951453-AA82-4B6B-9BE8-D2A483F9541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68"/>
          <a:stretch/>
        </p:blipFill>
        <p:spPr bwMode="auto">
          <a:xfrm>
            <a:off x="9436675" y="365640"/>
            <a:ext cx="2386940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5364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FB13465-98D4-46AA-B34F-87D7A978A9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489" y="523874"/>
            <a:ext cx="4548909" cy="628651"/>
          </a:xfrm>
        </p:spPr>
        <p:txBody>
          <a:bodyPr>
            <a:normAutofit/>
          </a:bodyPr>
          <a:lstStyle/>
          <a:p>
            <a:r>
              <a:rPr lang="pt-PT" sz="3000" b="1" dirty="0">
                <a:solidFill>
                  <a:schemeClr val="bg1"/>
                </a:solidFill>
              </a:rPr>
              <a:t>Consulta a Fornecedores</a:t>
            </a:r>
            <a:endParaRPr lang="pt-PT" sz="3000" dirty="0"/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70BD98C3-9511-46D9-A5AF-1716EC5351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5282" y="1402835"/>
            <a:ext cx="11480800" cy="5026598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pt-PT" sz="2800" dirty="0">
                <a:solidFill>
                  <a:schemeClr val="bg1"/>
                </a:solidFill>
              </a:rPr>
              <a:t>Consultar pelo menos três fornecedores;</a:t>
            </a:r>
          </a:p>
          <a:p>
            <a:pPr>
              <a:lnSpc>
                <a:spcPct val="150000"/>
              </a:lnSpc>
            </a:pPr>
            <a:r>
              <a:rPr lang="pt-PT" sz="2800" dirty="0">
                <a:solidFill>
                  <a:schemeClr val="bg1"/>
                </a:solidFill>
              </a:rPr>
              <a:t>Enviar exatamente o mesmo pedido de bem ou serviço;</a:t>
            </a:r>
          </a:p>
          <a:p>
            <a:pPr>
              <a:lnSpc>
                <a:spcPct val="150000"/>
              </a:lnSpc>
            </a:pPr>
            <a:r>
              <a:rPr lang="pt-PT" sz="2800" dirty="0">
                <a:solidFill>
                  <a:schemeClr val="bg1"/>
                </a:solidFill>
              </a:rPr>
              <a:t>Atribuir o mesmo prazo de resposta;</a:t>
            </a:r>
          </a:p>
          <a:p>
            <a:pPr>
              <a:lnSpc>
                <a:spcPct val="150000"/>
              </a:lnSpc>
            </a:pPr>
            <a:r>
              <a:rPr lang="pt-PT" sz="2800" dirty="0">
                <a:solidFill>
                  <a:schemeClr val="bg1"/>
                </a:solidFill>
              </a:rPr>
              <a:t>Guardar como evidência todos os pedidos enviados, bem como as respostas recebidas;</a:t>
            </a:r>
          </a:p>
          <a:p>
            <a:pPr>
              <a:lnSpc>
                <a:spcPct val="150000"/>
              </a:lnSpc>
            </a:pPr>
            <a:r>
              <a:rPr lang="pt-PT" sz="2800" dirty="0">
                <a:solidFill>
                  <a:schemeClr val="bg1"/>
                </a:solidFill>
              </a:rPr>
              <a:t>Juntar justificação escrita e razoável, caso não se opte pelo bem/serviço </a:t>
            </a:r>
            <a:r>
              <a:rPr lang="pt-PT" sz="2800" dirty="0" smtClean="0">
                <a:solidFill>
                  <a:schemeClr val="bg1"/>
                </a:solidFill>
              </a:rPr>
              <a:t>de valor mais baixo;</a:t>
            </a:r>
            <a:endParaRPr lang="pt-PT" sz="2800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lang="pt-PT" sz="2800" dirty="0">
                <a:solidFill>
                  <a:schemeClr val="bg1"/>
                </a:solidFill>
              </a:rPr>
              <a:t>Todas estas evidências, devem ser anexas ao documento de pagamento.</a:t>
            </a:r>
          </a:p>
          <a:p>
            <a:endParaRPr lang="pt-PT" sz="2800" dirty="0">
              <a:solidFill>
                <a:schemeClr val="bg1"/>
              </a:solidFill>
            </a:endParaRPr>
          </a:p>
          <a:p>
            <a:endParaRPr lang="pt-PT" dirty="0"/>
          </a:p>
        </p:txBody>
      </p:sp>
      <p:pic>
        <p:nvPicPr>
          <p:cNvPr id="5" name="Picture 2" descr="Y:\Perfil\Desktop\Logos\INR_MTSS100.png">
            <a:extLst>
              <a:ext uri="{FF2B5EF4-FFF2-40B4-BE49-F238E27FC236}">
                <a16:creationId xmlns:a16="http://schemas.microsoft.com/office/drawing/2014/main" id="{BD951453-AA82-4B6B-9BE8-D2A483F9541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68"/>
          <a:stretch/>
        </p:blipFill>
        <p:spPr bwMode="auto">
          <a:xfrm>
            <a:off x="9298129" y="273565"/>
            <a:ext cx="2386940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28020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FB13465-98D4-46AA-B34F-87D7A978A9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890" y="273565"/>
            <a:ext cx="6721372" cy="1437024"/>
          </a:xfrm>
        </p:spPr>
        <p:txBody>
          <a:bodyPr>
            <a:normAutofit fontScale="90000"/>
          </a:bodyPr>
          <a:lstStyle/>
          <a:p>
            <a:r>
              <a:rPr lang="pt-PT" sz="3600" b="1" dirty="0">
                <a:solidFill>
                  <a:schemeClr val="bg1"/>
                </a:solidFill>
              </a:rPr>
              <a:t/>
            </a:r>
            <a:br>
              <a:rPr lang="pt-PT" sz="3600" b="1" dirty="0">
                <a:solidFill>
                  <a:schemeClr val="bg1"/>
                </a:solidFill>
              </a:rPr>
            </a:br>
            <a:r>
              <a:rPr lang="pt-PT" sz="3600" b="1" dirty="0">
                <a:solidFill>
                  <a:schemeClr val="bg1"/>
                </a:solidFill>
              </a:rPr>
              <a:t/>
            </a:r>
            <a:br>
              <a:rPr lang="pt-PT" sz="3600" b="1" dirty="0">
                <a:solidFill>
                  <a:schemeClr val="bg1"/>
                </a:solidFill>
              </a:rPr>
            </a:br>
            <a:r>
              <a:rPr lang="pt-PT" sz="3300" b="1" dirty="0">
                <a:solidFill>
                  <a:schemeClr val="bg1"/>
                </a:solidFill>
              </a:rPr>
              <a:t>Inconformidades mais frequentes</a:t>
            </a:r>
            <a:r>
              <a:rPr lang="pt-PT" b="1" dirty="0">
                <a:solidFill>
                  <a:schemeClr val="bg1"/>
                </a:solidFill>
              </a:rPr>
              <a:t/>
            </a:r>
            <a:br>
              <a:rPr lang="pt-PT" b="1" dirty="0">
                <a:solidFill>
                  <a:schemeClr val="bg1"/>
                </a:solidFill>
              </a:rPr>
            </a:br>
            <a:endParaRPr lang="pt-PT" dirty="0"/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70BD98C3-9511-46D9-A5AF-1716EC5351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5855" y="1710589"/>
            <a:ext cx="11046690" cy="4302284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pt-PT" sz="2800" dirty="0">
                <a:solidFill>
                  <a:schemeClr val="bg1"/>
                </a:solidFill>
              </a:rPr>
              <a:t>Ausência de </a:t>
            </a:r>
            <a:r>
              <a:rPr lang="pt-PT" sz="2800" dirty="0" smtClean="0">
                <a:solidFill>
                  <a:schemeClr val="bg1"/>
                </a:solidFill>
              </a:rPr>
              <a:t>consultas escrita a fornecedores;</a:t>
            </a:r>
            <a:endParaRPr lang="pt-PT" sz="2800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lang="pt-PT" sz="2800" dirty="0">
                <a:solidFill>
                  <a:schemeClr val="bg1"/>
                </a:solidFill>
              </a:rPr>
              <a:t>Ausência de NIF;</a:t>
            </a:r>
          </a:p>
          <a:p>
            <a:pPr>
              <a:lnSpc>
                <a:spcPct val="150000"/>
              </a:lnSpc>
            </a:pPr>
            <a:r>
              <a:rPr lang="pt-PT" sz="2800" dirty="0">
                <a:solidFill>
                  <a:schemeClr val="bg1"/>
                </a:solidFill>
              </a:rPr>
              <a:t>Ausência dos comprovativos de pagamento;</a:t>
            </a:r>
          </a:p>
          <a:p>
            <a:pPr>
              <a:lnSpc>
                <a:spcPct val="150000"/>
              </a:lnSpc>
            </a:pPr>
            <a:r>
              <a:rPr lang="pt-PT" sz="2800" dirty="0">
                <a:solidFill>
                  <a:schemeClr val="bg1"/>
                </a:solidFill>
              </a:rPr>
              <a:t>Incumprimento do definido em candidatura;</a:t>
            </a:r>
          </a:p>
          <a:p>
            <a:pPr>
              <a:lnSpc>
                <a:spcPct val="150000"/>
              </a:lnSpc>
            </a:pPr>
            <a:r>
              <a:rPr lang="pt-PT" sz="2800" dirty="0">
                <a:solidFill>
                  <a:schemeClr val="bg1"/>
                </a:solidFill>
              </a:rPr>
              <a:t>Alterações aos projetos não solicitadas;</a:t>
            </a:r>
          </a:p>
          <a:p>
            <a:pPr>
              <a:lnSpc>
                <a:spcPct val="150000"/>
              </a:lnSpc>
            </a:pPr>
            <a:r>
              <a:rPr lang="pt-PT" sz="2800" dirty="0">
                <a:solidFill>
                  <a:schemeClr val="bg1"/>
                </a:solidFill>
              </a:rPr>
              <a:t>Razoabilidade da </a:t>
            </a:r>
            <a:r>
              <a:rPr lang="pt-PT" sz="2800" dirty="0" smtClean="0">
                <a:solidFill>
                  <a:schemeClr val="bg1"/>
                </a:solidFill>
              </a:rPr>
              <a:t>despesa (essencialmente despesas de funcionamento).</a:t>
            </a:r>
            <a:endParaRPr lang="pt-PT" sz="2800" dirty="0">
              <a:solidFill>
                <a:schemeClr val="bg1"/>
              </a:solidFill>
            </a:endParaRPr>
          </a:p>
          <a:p>
            <a:endParaRPr lang="pt-PT" sz="2800" dirty="0">
              <a:solidFill>
                <a:schemeClr val="bg1"/>
              </a:solidFill>
            </a:endParaRPr>
          </a:p>
          <a:p>
            <a:endParaRPr lang="pt-PT" dirty="0"/>
          </a:p>
        </p:txBody>
      </p:sp>
      <p:pic>
        <p:nvPicPr>
          <p:cNvPr id="5" name="Picture 2" descr="Y:\Perfil\Desktop\Logos\INR_MTSS100.png">
            <a:extLst>
              <a:ext uri="{FF2B5EF4-FFF2-40B4-BE49-F238E27FC236}">
                <a16:creationId xmlns:a16="http://schemas.microsoft.com/office/drawing/2014/main" id="{BD951453-AA82-4B6B-9BE8-D2A483F9541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68"/>
          <a:stretch/>
        </p:blipFill>
        <p:spPr bwMode="auto">
          <a:xfrm>
            <a:off x="9362784" y="372663"/>
            <a:ext cx="2386940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07946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FB13465-98D4-46AA-B34F-87D7A978A9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013300" y="500928"/>
            <a:ext cx="8030235" cy="628651"/>
          </a:xfrm>
        </p:spPr>
        <p:txBody>
          <a:bodyPr>
            <a:normAutofit/>
          </a:bodyPr>
          <a:lstStyle/>
          <a:p>
            <a:r>
              <a:rPr lang="pt-PT" sz="3000" b="1" dirty="0">
                <a:solidFill>
                  <a:schemeClr val="bg1"/>
                </a:solidFill>
              </a:rPr>
              <a:t>Boas </a:t>
            </a:r>
            <a:r>
              <a:rPr lang="pt-PT" sz="3000" b="1" dirty="0" smtClean="0">
                <a:solidFill>
                  <a:schemeClr val="bg1"/>
                </a:solidFill>
              </a:rPr>
              <a:t>Práticas/Recomendações</a:t>
            </a:r>
            <a:endParaRPr lang="pt-PT" sz="3000" dirty="0"/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70BD98C3-9511-46D9-A5AF-1716EC5351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1200" y="1504434"/>
            <a:ext cx="10880436" cy="4896366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50000"/>
              </a:lnSpc>
            </a:pPr>
            <a:r>
              <a:rPr lang="pt-PT" sz="2800" dirty="0">
                <a:solidFill>
                  <a:schemeClr val="bg1"/>
                </a:solidFill>
              </a:rPr>
              <a:t>Justificar critérios de imputação;</a:t>
            </a:r>
          </a:p>
          <a:p>
            <a:pPr algn="just">
              <a:lnSpc>
                <a:spcPct val="150000"/>
              </a:lnSpc>
            </a:pPr>
            <a:r>
              <a:rPr lang="pt-PT" sz="2800" dirty="0">
                <a:solidFill>
                  <a:schemeClr val="bg1"/>
                </a:solidFill>
              </a:rPr>
              <a:t>Anexar comprovativo de pagamento ao documento de despesa;</a:t>
            </a:r>
          </a:p>
          <a:p>
            <a:pPr algn="just">
              <a:lnSpc>
                <a:spcPct val="150000"/>
              </a:lnSpc>
            </a:pPr>
            <a:r>
              <a:rPr lang="pt-PT" sz="2800" dirty="0">
                <a:solidFill>
                  <a:schemeClr val="bg1"/>
                </a:solidFill>
              </a:rPr>
              <a:t>Justificar alterações à </a:t>
            </a:r>
            <a:r>
              <a:rPr lang="pt-PT" sz="2800" dirty="0" smtClean="0">
                <a:solidFill>
                  <a:schemeClr val="bg1"/>
                </a:solidFill>
              </a:rPr>
              <a:t>candidatura, sendo a solicitação obrigatória;</a:t>
            </a:r>
            <a:endParaRPr lang="pt-PT" sz="2800" dirty="0">
              <a:solidFill>
                <a:schemeClr val="bg1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pt-PT" sz="2800" dirty="0">
                <a:solidFill>
                  <a:schemeClr val="bg1"/>
                </a:solidFill>
              </a:rPr>
              <a:t>Anexar as consultas a fornecedores aos documentos de despesa correspondentes;</a:t>
            </a:r>
          </a:p>
          <a:p>
            <a:pPr algn="just">
              <a:lnSpc>
                <a:spcPct val="150000"/>
              </a:lnSpc>
            </a:pPr>
            <a:r>
              <a:rPr lang="pt-PT" sz="2800" dirty="0">
                <a:solidFill>
                  <a:schemeClr val="bg1"/>
                </a:solidFill>
              </a:rPr>
              <a:t>Construir </a:t>
            </a:r>
            <a:r>
              <a:rPr lang="pt-PT" sz="2800" dirty="0" smtClean="0">
                <a:solidFill>
                  <a:schemeClr val="bg1"/>
                </a:solidFill>
              </a:rPr>
              <a:t>um documento </a:t>
            </a:r>
            <a:r>
              <a:rPr lang="pt-PT" sz="2800" dirty="0">
                <a:solidFill>
                  <a:schemeClr val="bg1"/>
                </a:solidFill>
              </a:rPr>
              <a:t>resumo de análise das propostas;</a:t>
            </a:r>
          </a:p>
          <a:p>
            <a:pPr algn="just">
              <a:lnSpc>
                <a:spcPct val="150000"/>
              </a:lnSpc>
            </a:pPr>
            <a:r>
              <a:rPr lang="pt-PT" sz="2800" dirty="0">
                <a:solidFill>
                  <a:schemeClr val="bg1"/>
                </a:solidFill>
              </a:rPr>
              <a:t>Despesas de deslocação com relatório de viagem anexo;</a:t>
            </a:r>
          </a:p>
          <a:p>
            <a:pPr algn="just">
              <a:lnSpc>
                <a:spcPct val="150000"/>
              </a:lnSpc>
            </a:pPr>
            <a:r>
              <a:rPr lang="pt-PT" sz="2800" dirty="0">
                <a:solidFill>
                  <a:schemeClr val="bg1"/>
                </a:solidFill>
              </a:rPr>
              <a:t>Garantir visibilidade de documentos de despesa</a:t>
            </a:r>
            <a:r>
              <a:rPr lang="pt-PT" sz="2800" dirty="0" smtClean="0">
                <a:solidFill>
                  <a:schemeClr val="bg1"/>
                </a:solidFill>
              </a:rPr>
              <a:t>.</a:t>
            </a:r>
            <a:endParaRPr lang="pt-PT" sz="2800" dirty="0">
              <a:solidFill>
                <a:schemeClr val="bg1"/>
              </a:solidFill>
            </a:endParaRPr>
          </a:p>
          <a:p>
            <a:endParaRPr lang="pt-PT" dirty="0"/>
          </a:p>
        </p:txBody>
      </p:sp>
      <p:pic>
        <p:nvPicPr>
          <p:cNvPr id="5" name="Picture 2" descr="Y:\Perfil\Desktop\Logos\INR_MTSS100.png">
            <a:extLst>
              <a:ext uri="{FF2B5EF4-FFF2-40B4-BE49-F238E27FC236}">
                <a16:creationId xmlns:a16="http://schemas.microsoft.com/office/drawing/2014/main" id="{BD951453-AA82-4B6B-9BE8-D2A483F9541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68"/>
          <a:stretch/>
        </p:blipFill>
        <p:spPr bwMode="auto">
          <a:xfrm>
            <a:off x="9381257" y="345539"/>
            <a:ext cx="2386940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433740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4946" y="2205038"/>
            <a:ext cx="10972800" cy="1143000"/>
          </a:xfrm>
        </p:spPr>
        <p:txBody>
          <a:bodyPr>
            <a:normAutofit fontScale="90000"/>
          </a:bodyPr>
          <a:lstStyle/>
          <a:p>
            <a:r>
              <a:rPr lang="pt-PT" dirty="0">
                <a:solidFill>
                  <a:schemeClr val="bg1"/>
                </a:solidFill>
              </a:rPr>
              <a:t>Apoio ao funcionamento </a:t>
            </a:r>
            <a:br>
              <a:rPr lang="pt-PT" dirty="0">
                <a:solidFill>
                  <a:schemeClr val="bg1"/>
                </a:solidFill>
              </a:rPr>
            </a:br>
            <a:endParaRPr lang="pt-PT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6808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669636" y="1360945"/>
            <a:ext cx="10478654" cy="371901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t-PT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Destinatários do Apoio Financeiro </a:t>
            </a:r>
          </a:p>
          <a:p>
            <a:pPr marL="0" indent="0">
              <a:buNone/>
            </a:pPr>
            <a:endParaRPr lang="pt-PT" sz="28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t-PT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Todas ONGPD </a:t>
            </a:r>
            <a:r>
              <a:rPr lang="pt-PT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âmbito </a:t>
            </a:r>
            <a:r>
              <a:rPr lang="pt-PT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Nacional registadas no INR, desde que:</a:t>
            </a:r>
          </a:p>
          <a:p>
            <a:pPr marL="0" indent="0">
              <a:buNone/>
            </a:pPr>
            <a:endParaRPr lang="pt-PT" sz="28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t-PT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Não tenham dívidas</a:t>
            </a:r>
          </a:p>
          <a:p>
            <a:pPr marL="0" indent="0">
              <a:buNone/>
            </a:pPr>
            <a:r>
              <a:rPr lang="pt-PT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Não tenham entregue os relatórios de execução, de contas e de atividade fora de prazo</a:t>
            </a:r>
            <a:endParaRPr lang="pt-PT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2" descr="Y:\Perfil\Desktop\Logos\INR_MTSS100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68"/>
          <a:stretch/>
        </p:blipFill>
        <p:spPr bwMode="auto">
          <a:xfrm>
            <a:off x="9362784" y="485800"/>
            <a:ext cx="2386940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9517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-1754909" y="274648"/>
            <a:ext cx="10972800" cy="1143000"/>
          </a:xfrm>
        </p:spPr>
        <p:txBody>
          <a:bodyPr/>
          <a:lstStyle/>
          <a:p>
            <a:r>
              <a:rPr lang="pt-PT" dirty="0" smtClean="0">
                <a:solidFill>
                  <a:schemeClr val="bg1"/>
                </a:solidFill>
              </a:rPr>
              <a:t>Procedimentos / Calendário</a:t>
            </a:r>
            <a:endParaRPr lang="pt-PT" dirty="0">
              <a:solidFill>
                <a:schemeClr val="bg1"/>
              </a:solidFill>
            </a:endParaRP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1927194"/>
              </p:ext>
            </p:extLst>
          </p:nvPr>
        </p:nvGraphicFramePr>
        <p:xfrm>
          <a:off x="317921" y="1548552"/>
          <a:ext cx="11556157" cy="395573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08436">
                  <a:extLst>
                    <a:ext uri="{9D8B030D-6E8A-4147-A177-3AD203B41FA5}">
                      <a16:colId xmlns:a16="http://schemas.microsoft.com/office/drawing/2014/main" val="446815804"/>
                    </a:ext>
                  </a:extLst>
                </a:gridCol>
                <a:gridCol w="10147721">
                  <a:extLst>
                    <a:ext uri="{9D8B030D-6E8A-4147-A177-3AD203B41FA5}">
                      <a16:colId xmlns:a16="http://schemas.microsoft.com/office/drawing/2014/main" val="2591288889"/>
                    </a:ext>
                  </a:extLst>
                </a:gridCol>
              </a:tblGrid>
              <a:tr h="166113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pt-PT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Art.º 6.º</a:t>
                      </a:r>
                      <a:endParaRPr lang="pt-PT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883" marR="4888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800">
                          <a:effectLst/>
                        </a:rPr>
                        <a:t>Abertura das candidaturas</a:t>
                      </a:r>
                      <a:endParaRPr lang="pt-PT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883" marR="48883" marT="0" marB="0" anchor="ctr"/>
                </a:tc>
                <a:extLst>
                  <a:ext uri="{0D108BD9-81ED-4DB2-BD59-A6C34878D82A}">
                    <a16:rowId xmlns:a16="http://schemas.microsoft.com/office/drawing/2014/main" val="3484150052"/>
                  </a:ext>
                </a:extLst>
              </a:tr>
              <a:tr h="499696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pt-PT" sz="1800" dirty="0">
                          <a:effectLst/>
                        </a:rPr>
                        <a:t>Período de </a:t>
                      </a:r>
                      <a:r>
                        <a:rPr lang="pt-PT" sz="1800" dirty="0" smtClean="0">
                          <a:effectLst/>
                        </a:rPr>
                        <a:t>candidatura – </a:t>
                      </a:r>
                      <a:r>
                        <a:rPr lang="pt-PT" sz="1800" u="sng" dirty="0" smtClean="0">
                          <a:effectLst/>
                        </a:rPr>
                        <a:t>1 a 31 de dezembro</a:t>
                      </a:r>
                      <a:endParaRPr lang="pt-PT" sz="1800" u="sng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883" marR="48883" marT="0" marB="0" anchor="ctr"/>
                </a:tc>
                <a:extLst>
                  <a:ext uri="{0D108BD9-81ED-4DB2-BD59-A6C34878D82A}">
                    <a16:rowId xmlns:a16="http://schemas.microsoft.com/office/drawing/2014/main" val="1689531573"/>
                  </a:ext>
                </a:extLst>
              </a:tr>
              <a:tr h="4996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pt-PT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883" marR="4888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pt-PT" sz="1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Pedidos de informações – até 15 de janeiro</a:t>
                      </a:r>
                      <a:endParaRPr lang="pt-PT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883" marR="48883" marT="0" marB="0" anchor="ctr"/>
                </a:tc>
                <a:extLst>
                  <a:ext uri="{0D108BD9-81ED-4DB2-BD59-A6C34878D82A}">
                    <a16:rowId xmlns:a16="http://schemas.microsoft.com/office/drawing/2014/main" val="2370877866"/>
                  </a:ext>
                </a:extLst>
              </a:tr>
              <a:tr h="41224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pt-PT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Art.º 12.º</a:t>
                      </a:r>
                      <a:endParaRPr lang="pt-PT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883" marR="4888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pt-PT" sz="1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Assinatura</a:t>
                      </a:r>
                      <a:r>
                        <a:rPr lang="pt-PT" sz="1800" baseline="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protocolo de adiantamento – </a:t>
                      </a:r>
                      <a:r>
                        <a:rPr lang="pt-PT" sz="1800" u="sng" baseline="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até 31 de janeiro</a:t>
                      </a:r>
                      <a:endParaRPr lang="pt-PT" sz="1800" u="sng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883" marR="48883" marT="0" marB="0" anchor="ctr"/>
                </a:tc>
                <a:extLst>
                  <a:ext uri="{0D108BD9-81ED-4DB2-BD59-A6C34878D82A}">
                    <a16:rowId xmlns:a16="http://schemas.microsoft.com/office/drawing/2014/main" val="1204863035"/>
                  </a:ext>
                </a:extLst>
              </a:tr>
              <a:tr h="412249"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pt-PT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Art.º 14.º</a:t>
                      </a:r>
                      <a:endParaRPr lang="pt-PT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883" marR="48883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pt-PT" sz="1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Pedidos</a:t>
                      </a:r>
                      <a:r>
                        <a:rPr lang="pt-PT" sz="1800" baseline="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de informações</a:t>
                      </a:r>
                      <a:endParaRPr lang="pt-PT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883" marR="48883" marT="0" marB="0" anchor="ctr"/>
                </a:tc>
                <a:extLst>
                  <a:ext uri="{0D108BD9-81ED-4DB2-BD59-A6C34878D82A}">
                    <a16:rowId xmlns:a16="http://schemas.microsoft.com/office/drawing/2014/main" val="2756888574"/>
                  </a:ext>
                </a:extLst>
              </a:tr>
              <a:tr h="412249"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pt-PT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883" marR="4888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pt-PT" sz="1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Aplicação da formula de cálculo</a:t>
                      </a:r>
                      <a:endParaRPr lang="pt-PT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883" marR="48883" marT="0" marB="0" anchor="ctr"/>
                </a:tc>
                <a:extLst>
                  <a:ext uri="{0D108BD9-81ED-4DB2-BD59-A6C34878D82A}">
                    <a16:rowId xmlns:a16="http://schemas.microsoft.com/office/drawing/2014/main" val="458298107"/>
                  </a:ext>
                </a:extLst>
              </a:tr>
              <a:tr h="499696"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pt-PT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883" marR="4888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pt-PT" sz="1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Audiência de interessados</a:t>
                      </a:r>
                      <a:endParaRPr lang="pt-PT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883" marR="48883" marT="0" marB="0" anchor="ctr"/>
                </a:tc>
                <a:extLst>
                  <a:ext uri="{0D108BD9-81ED-4DB2-BD59-A6C34878D82A}">
                    <a16:rowId xmlns:a16="http://schemas.microsoft.com/office/drawing/2014/main" val="154903823"/>
                  </a:ext>
                </a:extLst>
              </a:tr>
              <a:tr h="549666"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pt-PT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883" marR="48883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pt-PT" sz="1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Deliberação do Conselho Diretivo</a:t>
                      </a:r>
                      <a:endParaRPr lang="pt-PT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883" marR="48883" marT="0" marB="0" anchor="ctr"/>
                </a:tc>
                <a:extLst>
                  <a:ext uri="{0D108BD9-81ED-4DB2-BD59-A6C34878D82A}">
                    <a16:rowId xmlns:a16="http://schemas.microsoft.com/office/drawing/2014/main" val="1904488130"/>
                  </a:ext>
                </a:extLst>
              </a:tr>
              <a:tr h="3747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pt-PT" sz="1800" dirty="0">
                          <a:effectLst/>
                        </a:rPr>
                        <a:t> </a:t>
                      </a:r>
                      <a:r>
                        <a:rPr lang="pt-PT" sz="1800" dirty="0" smtClean="0">
                          <a:effectLst/>
                        </a:rPr>
                        <a:t>Art.º</a:t>
                      </a:r>
                      <a:r>
                        <a:rPr lang="pt-PT" sz="1800" baseline="0" dirty="0" smtClean="0">
                          <a:effectLst/>
                        </a:rPr>
                        <a:t> 15.º</a:t>
                      </a:r>
                      <a:endParaRPr lang="pt-PT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883" marR="4888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pt-PT" sz="1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Assinatura protocolo final – </a:t>
                      </a:r>
                      <a:r>
                        <a:rPr lang="pt-PT" sz="1800" u="sng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até 30 de abril</a:t>
                      </a:r>
                      <a:endParaRPr lang="pt-PT" sz="1800" u="sng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883" marR="48883" marT="0" marB="0" anchor="ctr"/>
                </a:tc>
                <a:extLst>
                  <a:ext uri="{0D108BD9-81ED-4DB2-BD59-A6C34878D82A}">
                    <a16:rowId xmlns:a16="http://schemas.microsoft.com/office/drawing/2014/main" val="3335418635"/>
                  </a:ext>
                </a:extLst>
              </a:tr>
            </a:tbl>
          </a:graphicData>
        </a:graphic>
      </p:graphicFrame>
      <p:sp>
        <p:nvSpPr>
          <p:cNvPr id="4" name="CaixaDeTexto 3"/>
          <p:cNvSpPr txBox="1"/>
          <p:nvPr/>
        </p:nvSpPr>
        <p:spPr>
          <a:xfrm>
            <a:off x="1629295" y="6018415"/>
            <a:ext cx="88735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dirty="0" smtClean="0">
                <a:solidFill>
                  <a:schemeClr val="bg1"/>
                </a:solidFill>
              </a:rPr>
              <a:t>A aplicação da formula de calculo depende da dotação disponível após a publicação do DLEO</a:t>
            </a:r>
            <a:endParaRPr lang="pt-PT" dirty="0">
              <a:solidFill>
                <a:schemeClr val="bg1"/>
              </a:solidFill>
            </a:endParaRPr>
          </a:p>
        </p:txBody>
      </p:sp>
      <p:pic>
        <p:nvPicPr>
          <p:cNvPr id="5" name="Picture 2" descr="Y:\Perfil\Desktop\Logos\INR_MTSS100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68"/>
          <a:stretch/>
        </p:blipFill>
        <p:spPr bwMode="auto">
          <a:xfrm>
            <a:off x="9178056" y="392727"/>
            <a:ext cx="2386940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2259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23273" y="1088741"/>
            <a:ext cx="10095345" cy="508556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PT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Despesas elegíveis:</a:t>
            </a:r>
          </a:p>
          <a:p>
            <a:pPr marL="0" indent="0">
              <a:buNone/>
            </a:pPr>
            <a:endParaRPr lang="pt-PT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pt-PT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Encargos </a:t>
            </a:r>
            <a:r>
              <a:rPr lang="pt-PT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 recursos humanos;</a:t>
            </a:r>
          </a:p>
          <a:p>
            <a:pPr marL="0" indent="0" algn="just">
              <a:buNone/>
            </a:pPr>
            <a:endParaRPr lang="pt-PT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pt-PT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Não são elegíveis nesta tipologia de despesa: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pt-PT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Vencimentos dos membros de órgãos dirigentes;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pt-PT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Seguros de trabalho;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pt-PT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Encargos patronais de natureza fiscal e segurança social.</a:t>
            </a:r>
          </a:p>
          <a:p>
            <a:pPr lvl="1" algn="just">
              <a:buFont typeface="Arial" panose="020B0604020202020204" pitchFamily="34" charset="0"/>
              <a:buChar char="•"/>
            </a:pPr>
            <a:endParaRPr lang="pt-PT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PT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PT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pt-PT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pt-PT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PT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PT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PT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2" descr="Y:\Perfil\Desktop\Logos\INR_MTSS100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68"/>
          <a:stretch/>
        </p:blipFill>
        <p:spPr bwMode="auto">
          <a:xfrm>
            <a:off x="9085693" y="341373"/>
            <a:ext cx="2386940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156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24872" y="1173047"/>
            <a:ext cx="11037454" cy="5209280"/>
          </a:xfrm>
        </p:spPr>
        <p:txBody>
          <a:bodyPr>
            <a:normAutofit fontScale="92500" lnSpcReduction="20000"/>
          </a:bodyPr>
          <a:lstStyle/>
          <a:p>
            <a:pPr marL="457200" lvl="1" indent="0" algn="just">
              <a:lnSpc>
                <a:spcPct val="150000"/>
              </a:lnSpc>
              <a:buNone/>
            </a:pPr>
            <a:r>
              <a:rPr lang="pt-PT" dirty="0" smtClean="0">
                <a:solidFill>
                  <a:schemeClr val="bg1"/>
                </a:solidFill>
                <a:cs typeface="Arial" pitchFamily="34" charset="0"/>
              </a:rPr>
              <a:t>Transportes nas deslocações em território nacional, em representação da ONGPD, desde que identificadas no relatório de viagem (anexo III do regulamento);</a:t>
            </a:r>
            <a:endParaRPr lang="pt-PT" dirty="0">
              <a:solidFill>
                <a:schemeClr val="bg1"/>
              </a:solidFill>
              <a:cs typeface="Arial" pitchFamily="34" charset="0"/>
            </a:endParaRPr>
          </a:p>
          <a:p>
            <a:pPr marL="457200" lvl="1" indent="0" algn="just">
              <a:lnSpc>
                <a:spcPct val="150000"/>
              </a:lnSpc>
              <a:buNone/>
            </a:pPr>
            <a:r>
              <a:rPr lang="pt-PT" dirty="0" smtClean="0">
                <a:solidFill>
                  <a:schemeClr val="bg1"/>
                </a:solidFill>
                <a:cs typeface="Arial" pitchFamily="34" charset="0"/>
              </a:rPr>
              <a:t>Consumos de água canalizada;</a:t>
            </a:r>
          </a:p>
          <a:p>
            <a:pPr marL="457200" lvl="1" indent="0" algn="just">
              <a:lnSpc>
                <a:spcPct val="150000"/>
              </a:lnSpc>
              <a:buNone/>
            </a:pPr>
            <a:r>
              <a:rPr lang="pt-PT" dirty="0" smtClean="0">
                <a:solidFill>
                  <a:schemeClr val="bg1"/>
                </a:solidFill>
                <a:cs typeface="Arial" pitchFamily="34" charset="0"/>
              </a:rPr>
              <a:t>Consumos de eletricidade;</a:t>
            </a:r>
          </a:p>
          <a:p>
            <a:pPr marL="457200" lvl="1" indent="0" algn="just">
              <a:lnSpc>
                <a:spcPct val="150000"/>
              </a:lnSpc>
              <a:buNone/>
            </a:pPr>
            <a:r>
              <a:rPr lang="pt-PT" dirty="0" smtClean="0">
                <a:solidFill>
                  <a:schemeClr val="bg1"/>
                </a:solidFill>
                <a:cs typeface="Arial" pitchFamily="34" charset="0"/>
              </a:rPr>
              <a:t>Comunicações (não se incluem equipamentos);</a:t>
            </a:r>
          </a:p>
          <a:p>
            <a:pPr marL="457200" lvl="1" indent="0" algn="just">
              <a:lnSpc>
                <a:spcPct val="150000"/>
              </a:lnSpc>
              <a:buNone/>
            </a:pPr>
            <a:r>
              <a:rPr lang="pt-PT" dirty="0" smtClean="0">
                <a:solidFill>
                  <a:schemeClr val="bg1"/>
                </a:solidFill>
                <a:cs typeface="Arial" pitchFamily="34" charset="0"/>
              </a:rPr>
              <a:t>Rendas das instalações;</a:t>
            </a:r>
          </a:p>
          <a:p>
            <a:pPr marL="457200" lvl="1" indent="0" algn="just">
              <a:lnSpc>
                <a:spcPct val="150000"/>
              </a:lnSpc>
              <a:buNone/>
            </a:pPr>
            <a:r>
              <a:rPr lang="pt-PT" dirty="0" smtClean="0">
                <a:solidFill>
                  <a:schemeClr val="bg1"/>
                </a:solidFill>
                <a:cs typeface="Arial" pitchFamily="34" charset="0"/>
              </a:rPr>
              <a:t>Material consumível de escritório (</a:t>
            </a:r>
            <a:r>
              <a:rPr lang="pt-PT" dirty="0" err="1" smtClean="0">
                <a:solidFill>
                  <a:schemeClr val="bg1"/>
                </a:solidFill>
                <a:cs typeface="Arial" pitchFamily="34" charset="0"/>
              </a:rPr>
              <a:t>ex</a:t>
            </a:r>
            <a:r>
              <a:rPr lang="pt-PT" dirty="0" smtClean="0">
                <a:solidFill>
                  <a:schemeClr val="bg1"/>
                </a:solidFill>
                <a:cs typeface="Arial" pitchFamily="34" charset="0"/>
              </a:rPr>
              <a:t>: papel, lápis, canetas, dossiers…);</a:t>
            </a:r>
          </a:p>
          <a:p>
            <a:pPr marL="457200" lvl="1" indent="0" algn="just">
              <a:lnSpc>
                <a:spcPct val="150000"/>
              </a:lnSpc>
              <a:buNone/>
            </a:pPr>
            <a:r>
              <a:rPr lang="pt-PT" dirty="0" smtClean="0">
                <a:solidFill>
                  <a:schemeClr val="bg1"/>
                </a:solidFill>
                <a:cs typeface="Arial" pitchFamily="34" charset="0"/>
              </a:rPr>
              <a:t>Material consumível de informática (</a:t>
            </a:r>
            <a:r>
              <a:rPr lang="pt-PT" dirty="0" err="1" smtClean="0">
                <a:solidFill>
                  <a:schemeClr val="bg1"/>
                </a:solidFill>
                <a:cs typeface="Arial" pitchFamily="34" charset="0"/>
              </a:rPr>
              <a:t>ex</a:t>
            </a:r>
            <a:r>
              <a:rPr lang="pt-PT" dirty="0" smtClean="0">
                <a:solidFill>
                  <a:schemeClr val="bg1"/>
                </a:solidFill>
                <a:cs typeface="Arial" pitchFamily="34" charset="0"/>
              </a:rPr>
              <a:t>: toner).</a:t>
            </a:r>
          </a:p>
          <a:p>
            <a:pPr lvl="1" algn="just">
              <a:buFont typeface="Arial" panose="020B0604020202020204" pitchFamily="34" charset="0"/>
              <a:buChar char="•"/>
            </a:pPr>
            <a:endParaRPr lang="pt-PT" dirty="0" smtClean="0">
              <a:solidFill>
                <a:schemeClr val="bg1"/>
              </a:solidFill>
              <a:cs typeface="Arial" pitchFamily="34" charset="0"/>
            </a:endParaRPr>
          </a:p>
          <a:p>
            <a:pPr lvl="1" algn="just">
              <a:buFont typeface="Arial" panose="020B0604020202020204" pitchFamily="34" charset="0"/>
              <a:buChar char="•"/>
            </a:pPr>
            <a:endParaRPr lang="pt-PT" dirty="0" smtClean="0">
              <a:solidFill>
                <a:schemeClr val="bg1"/>
              </a:solidFill>
              <a:cs typeface="Arial" pitchFamily="34" charset="0"/>
            </a:endParaRPr>
          </a:p>
          <a:p>
            <a:pPr lvl="1" algn="just">
              <a:buFont typeface="Arial" panose="020B0604020202020204" pitchFamily="34" charset="0"/>
              <a:buChar char="•"/>
            </a:pPr>
            <a:endParaRPr lang="pt-PT" dirty="0">
              <a:solidFill>
                <a:schemeClr val="bg1"/>
              </a:solidFill>
              <a:cs typeface="Arial" pitchFamily="34" charset="0"/>
            </a:endParaRPr>
          </a:p>
          <a:p>
            <a:endParaRPr lang="pt-PT" dirty="0"/>
          </a:p>
        </p:txBody>
      </p:sp>
      <p:pic>
        <p:nvPicPr>
          <p:cNvPr id="4" name="Picture 2" descr="Y:\Perfil\Desktop\Logos\INR_MTSS100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68"/>
          <a:stretch/>
        </p:blipFill>
        <p:spPr bwMode="auto">
          <a:xfrm>
            <a:off x="9196529" y="213240"/>
            <a:ext cx="2386940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98958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517237" y="863715"/>
            <a:ext cx="11342254" cy="53105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PT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Abrangência </a:t>
            </a:r>
            <a:r>
              <a:rPr lang="pt-PT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temporal da despesa</a:t>
            </a:r>
          </a:p>
          <a:p>
            <a:pPr marL="0" indent="0">
              <a:buNone/>
            </a:pPr>
            <a:r>
              <a:rPr lang="pt-PT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PT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PT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lang="pt-PT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apoio financeiro ao funcionamento abrange o ano civil a que respeita a </a:t>
            </a:r>
            <a:r>
              <a:rPr lang="pt-PT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candidatura.</a:t>
            </a:r>
          </a:p>
          <a:p>
            <a:pPr marL="0" indent="0">
              <a:buNone/>
            </a:pPr>
            <a:endParaRPr lang="pt-PT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PT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 </a:t>
            </a:r>
            <a:r>
              <a:rPr lang="pt-PT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termos </a:t>
            </a:r>
            <a:r>
              <a:rPr lang="pt-PT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práticos significa </a:t>
            </a:r>
            <a:r>
              <a:rPr lang="pt-PT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que:</a:t>
            </a:r>
          </a:p>
          <a:p>
            <a:pPr lvl="1" algn="just"/>
            <a:r>
              <a:rPr lang="pt-PT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despesa elegível imputada tem que </a:t>
            </a:r>
            <a:r>
              <a:rPr lang="pt-PT" sz="2400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estar paga</a:t>
            </a:r>
            <a:r>
              <a:rPr lang="pt-PT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 ano a que respeita o apoio;</a:t>
            </a:r>
          </a:p>
          <a:p>
            <a:pPr lvl="1" algn="just"/>
            <a:r>
              <a:rPr lang="pt-PT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Pode dar-se o caso do documento de despesa ter data do ano anterior ao ano do apoio e ser paga no ano do apoio – situação correta;</a:t>
            </a:r>
          </a:p>
          <a:p>
            <a:pPr lvl="1" algn="just"/>
            <a:r>
              <a:rPr lang="pt-PT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Documento de despesa com data do ano do apoio e paga fora desse ano – situação incorreta no ano do apoio.</a:t>
            </a:r>
          </a:p>
        </p:txBody>
      </p:sp>
      <p:pic>
        <p:nvPicPr>
          <p:cNvPr id="4" name="Picture 2" descr="Y:\Perfil\Desktop\Logos\INR_MTSS100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68"/>
          <a:stretch/>
        </p:blipFill>
        <p:spPr bwMode="auto">
          <a:xfrm>
            <a:off x="9279657" y="453386"/>
            <a:ext cx="2386940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8086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843252" y="1081088"/>
            <a:ext cx="6709657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pt-PT" sz="2400" b="1" dirty="0">
                <a:solidFill>
                  <a:schemeClr val="bg1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Número de projetos </a:t>
            </a:r>
            <a:r>
              <a:rPr lang="pt-PT" sz="2400" b="1" dirty="0" smtClean="0">
                <a:solidFill>
                  <a:schemeClr val="bg1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aprovados, em 2019,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t-PT" sz="2400" b="1" dirty="0" smtClean="0">
                <a:solidFill>
                  <a:schemeClr val="bg1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  por </a:t>
            </a:r>
            <a:r>
              <a:rPr lang="pt-PT" sz="2400" b="1" dirty="0">
                <a:solidFill>
                  <a:schemeClr val="bg1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tipo de entidade</a:t>
            </a:r>
            <a:endParaRPr lang="pt-PT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t-PT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2" descr="Y:\Perfil\Desktop\Logos\INR_MTSS100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68"/>
          <a:stretch/>
        </p:blipFill>
        <p:spPr bwMode="auto">
          <a:xfrm>
            <a:off x="9477625" y="230710"/>
            <a:ext cx="2386940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4930122"/>
              </p:ext>
            </p:extLst>
          </p:nvPr>
        </p:nvGraphicFramePr>
        <p:xfrm>
          <a:off x="1295051" y="1188657"/>
          <a:ext cx="9151276" cy="4819357"/>
        </p:xfrm>
        <a:graphic>
          <a:graphicData uri="http://schemas.openxmlformats.org/drawingml/2006/table">
            <a:tbl>
              <a:tblPr/>
              <a:tblGrid>
                <a:gridCol w="60835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85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71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119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4532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</a:pPr>
                      <a:endParaRPr lang="pt-PT" sz="2000" dirty="0">
                        <a:effectLst/>
                        <a:latin typeface="Calibri"/>
                      </a:endParaRPr>
                    </a:p>
                  </a:txBody>
                  <a:tcPr marL="68580" marR="68580" marT="9525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PT" sz="2000" b="1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Nº</a:t>
                      </a:r>
                      <a:endParaRPr lang="pt-PT" sz="20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PT" sz="2000" b="1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%</a:t>
                      </a:r>
                      <a:endParaRPr lang="pt-PT" sz="20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PT" sz="2000" b="1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Total</a:t>
                      </a:r>
                      <a:endParaRPr lang="pt-PT" sz="20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4532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PT" sz="200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Nº de </a:t>
                      </a:r>
                      <a:r>
                        <a:rPr lang="pt-PT" sz="2000" b="1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projetos</a:t>
                      </a:r>
                      <a:r>
                        <a:rPr lang="pt-PT" sz="200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pt-PT" sz="200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aprovados </a:t>
                      </a:r>
                      <a:r>
                        <a:rPr lang="pt-PT" sz="200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por ONGPD de âmbito </a:t>
                      </a:r>
                      <a:r>
                        <a:rPr lang="pt-PT" sz="2000" b="1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nacional</a:t>
                      </a:r>
                      <a:endParaRPr lang="pt-PT" sz="20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PT" sz="200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43</a:t>
                      </a:r>
                      <a:endParaRPr lang="pt-PT" sz="20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PT" sz="200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12,6</a:t>
                      </a:r>
                      <a:endParaRPr lang="pt-PT" sz="20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PT" sz="2000" b="1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340</a:t>
                      </a:r>
                      <a:endParaRPr lang="pt-PT" sz="20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4532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PT" sz="200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Nº de </a:t>
                      </a:r>
                      <a:r>
                        <a:rPr lang="pt-PT" sz="2000" b="1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projetos</a:t>
                      </a:r>
                      <a:r>
                        <a:rPr lang="pt-PT" sz="200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pt-PT" sz="200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aprovados </a:t>
                      </a:r>
                      <a:r>
                        <a:rPr lang="pt-PT" sz="200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por </a:t>
                      </a:r>
                      <a:r>
                        <a:rPr lang="pt-PT" sz="200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ONGPD </a:t>
                      </a:r>
                      <a:r>
                        <a:rPr lang="pt-PT" sz="200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de âmbito </a:t>
                      </a:r>
                      <a:r>
                        <a:rPr lang="pt-PT" sz="2000" b="1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regional</a:t>
                      </a:r>
                      <a:r>
                        <a:rPr lang="pt-PT" sz="200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ou </a:t>
                      </a:r>
                      <a:r>
                        <a:rPr lang="pt-PT" sz="2000" b="1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local</a:t>
                      </a:r>
                      <a:r>
                        <a:rPr lang="pt-PT" sz="200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PT" sz="200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297</a:t>
                      </a:r>
                      <a:endParaRPr lang="pt-PT" sz="20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PT" sz="200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87,4</a:t>
                      </a:r>
                      <a:endParaRPr lang="pt-PT" sz="20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2712"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pt-PT" sz="20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pt-PT" sz="2000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68580" marR="68580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pt-PT" sz="2000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68580" marR="68580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4532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PT" sz="200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Nº de ONGPD de âmbito </a:t>
                      </a:r>
                      <a:r>
                        <a:rPr lang="pt-PT" sz="2000" b="1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nacional</a:t>
                      </a:r>
                      <a:endParaRPr lang="pt-PT" sz="20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PT" sz="200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21</a:t>
                      </a:r>
                      <a:endParaRPr lang="pt-PT" sz="20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PT" sz="200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12,4%</a:t>
                      </a:r>
                      <a:endParaRPr lang="pt-PT" sz="20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PT" sz="2000" b="1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169</a:t>
                      </a:r>
                      <a:endParaRPr lang="pt-PT" sz="20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4532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PT" sz="200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Nº de </a:t>
                      </a:r>
                      <a:r>
                        <a:rPr lang="pt-PT" sz="200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ONGPD </a:t>
                      </a:r>
                      <a:r>
                        <a:rPr lang="pt-PT" sz="200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de âmbito </a:t>
                      </a:r>
                      <a:r>
                        <a:rPr lang="pt-PT" sz="2000" b="1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regional</a:t>
                      </a:r>
                      <a:r>
                        <a:rPr lang="pt-PT" sz="200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ou </a:t>
                      </a:r>
                      <a:r>
                        <a:rPr lang="pt-PT" sz="2000" b="1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local</a:t>
                      </a:r>
                      <a:endParaRPr lang="pt-PT" sz="20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PT" sz="200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148</a:t>
                      </a:r>
                      <a:endParaRPr lang="pt-PT" sz="20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PT" sz="200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87,6%</a:t>
                      </a:r>
                      <a:endParaRPr lang="pt-PT" sz="20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62466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979055" y="1313765"/>
            <a:ext cx="10706013" cy="326896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t-PT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Diversidade de </a:t>
            </a:r>
            <a:r>
              <a:rPr lang="pt-PT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financiamentos</a:t>
            </a:r>
            <a:endParaRPr lang="pt-PT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pt-PT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PT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Um documento de despesa pode ser financiado pelo INR e por outras entidades, desde que não seja excedido o valor total da </a:t>
            </a:r>
            <a:r>
              <a:rPr lang="pt-PT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despesa (100%).</a:t>
            </a:r>
          </a:p>
          <a:p>
            <a:pPr algn="just"/>
            <a:endParaRPr lang="pt-PT" sz="28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PT" sz="2800" u="sng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 não pode ser financiado pelos projetos do INR</a:t>
            </a:r>
            <a:r>
              <a:rPr lang="pt-PT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pt-PT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PT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2" descr="Y:\Perfil\Desktop\Logos\INR_MTSS100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68"/>
          <a:stretch/>
        </p:blipFill>
        <p:spPr bwMode="auto">
          <a:xfrm>
            <a:off x="9298129" y="379494"/>
            <a:ext cx="2386940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10523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49382" y="662566"/>
            <a:ext cx="10972800" cy="1143000"/>
          </a:xfrm>
        </p:spPr>
        <p:txBody>
          <a:bodyPr/>
          <a:lstStyle/>
          <a:p>
            <a:r>
              <a:rPr lang="pt-PT" dirty="0" smtClean="0">
                <a:solidFill>
                  <a:schemeClr val="bg1"/>
                </a:solidFill>
              </a:rPr>
              <a:t>CANDIDATURA</a:t>
            </a:r>
            <a:endParaRPr lang="pt-PT" dirty="0">
              <a:solidFill>
                <a:schemeClr val="bg1"/>
              </a:solidFill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609600" y="1600202"/>
            <a:ext cx="10972800" cy="2195944"/>
          </a:xfrm>
        </p:spPr>
        <p:txBody>
          <a:bodyPr/>
          <a:lstStyle/>
          <a:p>
            <a:pPr marL="0" indent="0">
              <a:buNone/>
            </a:pPr>
            <a:endParaRPr lang="pt-PT" dirty="0"/>
          </a:p>
          <a:p>
            <a:r>
              <a:rPr lang="pt-PT" dirty="0" smtClean="0">
                <a:hlinkClick r:id="rId2" action="ppaction://hlinkfile"/>
              </a:rPr>
              <a:t>Formulário de candidatura</a:t>
            </a:r>
            <a:endParaRPr lang="pt-PT" dirty="0"/>
          </a:p>
        </p:txBody>
      </p:sp>
      <p:sp>
        <p:nvSpPr>
          <p:cNvPr id="4" name="CaixaDeTexto 3"/>
          <p:cNvSpPr txBox="1"/>
          <p:nvPr/>
        </p:nvSpPr>
        <p:spPr>
          <a:xfrm>
            <a:off x="2604654" y="4941455"/>
            <a:ext cx="788138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dirty="0" smtClean="0">
                <a:solidFill>
                  <a:schemeClr val="bg1"/>
                </a:solidFill>
              </a:rPr>
              <a:t>Tem que se enviar o nome dos fornecedores </a:t>
            </a:r>
            <a:r>
              <a:rPr lang="pt-PT" sz="3200" dirty="0" smtClean="0">
                <a:solidFill>
                  <a:schemeClr val="bg1"/>
                </a:solidFill>
              </a:rPr>
              <a:t>assim</a:t>
            </a:r>
            <a:r>
              <a:rPr lang="pt-PT" dirty="0" smtClean="0">
                <a:solidFill>
                  <a:schemeClr val="bg1"/>
                </a:solidFill>
              </a:rPr>
              <a:t> que eles estejam definidos </a:t>
            </a:r>
            <a:endParaRPr lang="pt-PT" dirty="0">
              <a:solidFill>
                <a:schemeClr val="bg1"/>
              </a:solidFill>
            </a:endParaRPr>
          </a:p>
        </p:txBody>
      </p:sp>
      <p:pic>
        <p:nvPicPr>
          <p:cNvPr id="5" name="Picture 2" descr="Y:\Perfil\Desktop\Logos\INR_MTSS100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68"/>
          <a:stretch/>
        </p:blipFill>
        <p:spPr bwMode="auto">
          <a:xfrm>
            <a:off x="9178056" y="392727"/>
            <a:ext cx="2386940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65887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osição de Conteúdo 3"/>
          <p:cNvSpPr>
            <a:spLocks noGrp="1"/>
          </p:cNvSpPr>
          <p:nvPr>
            <p:ph idx="1"/>
          </p:nvPr>
        </p:nvSpPr>
        <p:spPr>
          <a:xfrm>
            <a:off x="683491" y="750455"/>
            <a:ext cx="10972800" cy="553027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t-PT" dirty="0" smtClean="0">
                <a:solidFill>
                  <a:schemeClr val="bg1"/>
                </a:solidFill>
              </a:rPr>
              <a:t>Aplicação da formula de calculo:</a:t>
            </a:r>
          </a:p>
          <a:p>
            <a:endParaRPr lang="pt-PT" dirty="0">
              <a:solidFill>
                <a:schemeClr val="bg1"/>
              </a:solidFill>
            </a:endParaRPr>
          </a:p>
          <a:p>
            <a:r>
              <a:rPr lang="pt-PT" dirty="0" smtClean="0">
                <a:solidFill>
                  <a:schemeClr val="bg1"/>
                </a:solidFill>
              </a:rPr>
              <a:t>Orçamento </a:t>
            </a:r>
            <a:r>
              <a:rPr lang="pt-PT" dirty="0">
                <a:solidFill>
                  <a:schemeClr val="bg1"/>
                </a:solidFill>
              </a:rPr>
              <a:t>disponível para o </a:t>
            </a:r>
            <a:r>
              <a:rPr lang="pt-PT" dirty="0" smtClean="0">
                <a:solidFill>
                  <a:schemeClr val="bg1"/>
                </a:solidFill>
              </a:rPr>
              <a:t>ano (OD)</a:t>
            </a:r>
            <a:endParaRPr lang="pt-PT" dirty="0">
              <a:solidFill>
                <a:schemeClr val="bg1"/>
              </a:solidFill>
            </a:endParaRPr>
          </a:p>
          <a:p>
            <a:r>
              <a:rPr lang="pt-PT" dirty="0" smtClean="0">
                <a:solidFill>
                  <a:schemeClr val="bg1"/>
                </a:solidFill>
              </a:rPr>
              <a:t>Limite </a:t>
            </a:r>
            <a:r>
              <a:rPr lang="pt-PT" dirty="0">
                <a:solidFill>
                  <a:schemeClr val="bg1"/>
                </a:solidFill>
              </a:rPr>
              <a:t>individual de </a:t>
            </a:r>
            <a:r>
              <a:rPr lang="pt-PT" dirty="0" smtClean="0">
                <a:solidFill>
                  <a:schemeClr val="bg1"/>
                </a:solidFill>
              </a:rPr>
              <a:t>apoio – 15% do OD</a:t>
            </a:r>
            <a:endParaRPr lang="pt-PT" dirty="0">
              <a:solidFill>
                <a:schemeClr val="bg1"/>
              </a:solidFill>
            </a:endParaRPr>
          </a:p>
          <a:p>
            <a:r>
              <a:rPr lang="pt-PT" dirty="0" smtClean="0">
                <a:solidFill>
                  <a:schemeClr val="bg1"/>
                </a:solidFill>
              </a:rPr>
              <a:t>Valor atribuído no ano anterior</a:t>
            </a:r>
          </a:p>
          <a:p>
            <a:r>
              <a:rPr lang="pt-PT" dirty="0" smtClean="0">
                <a:solidFill>
                  <a:schemeClr val="bg1"/>
                </a:solidFill>
              </a:rPr>
              <a:t>Valor solicitado = Proposta de orçamento e não pode ser superior ao LIA</a:t>
            </a:r>
          </a:p>
          <a:p>
            <a:r>
              <a:rPr lang="pt-PT" dirty="0" smtClean="0">
                <a:solidFill>
                  <a:schemeClr val="bg1"/>
                </a:solidFill>
              </a:rPr>
              <a:t>Número de sede/núcleos/delegações/associadas</a:t>
            </a:r>
          </a:p>
          <a:p>
            <a:r>
              <a:rPr lang="pt-PT" dirty="0" smtClean="0">
                <a:solidFill>
                  <a:schemeClr val="bg1"/>
                </a:solidFill>
              </a:rPr>
              <a:t>Majorações</a:t>
            </a:r>
            <a:endParaRPr lang="pt-PT" dirty="0">
              <a:solidFill>
                <a:schemeClr val="bg1"/>
              </a:solidFill>
            </a:endParaRPr>
          </a:p>
          <a:p>
            <a:r>
              <a:rPr lang="pt-PT" dirty="0" smtClean="0">
                <a:solidFill>
                  <a:schemeClr val="bg1"/>
                </a:solidFill>
              </a:rPr>
              <a:t>O valor do apoio não pode ser maior que o solicitado.</a:t>
            </a:r>
          </a:p>
          <a:p>
            <a:pPr marL="0" indent="0">
              <a:buNone/>
            </a:pPr>
            <a:endParaRPr lang="pt-PT" dirty="0">
              <a:solidFill>
                <a:schemeClr val="bg1"/>
              </a:solidFill>
            </a:endParaRPr>
          </a:p>
        </p:txBody>
      </p:sp>
      <p:pic>
        <p:nvPicPr>
          <p:cNvPr id="5" name="Picture 2" descr="Y:\Perfil\Desktop\Logos\INR_MTSS100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68"/>
          <a:stretch/>
        </p:blipFill>
        <p:spPr bwMode="auto">
          <a:xfrm>
            <a:off x="9178056" y="392727"/>
            <a:ext cx="2386940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098458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osição de Conteúdo 3"/>
          <p:cNvSpPr>
            <a:spLocks noGrp="1"/>
          </p:cNvSpPr>
          <p:nvPr>
            <p:ph idx="1"/>
          </p:nvPr>
        </p:nvSpPr>
        <p:spPr>
          <a:xfrm>
            <a:off x="637309" y="750455"/>
            <a:ext cx="10972800" cy="553027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t-PT" dirty="0" smtClean="0">
                <a:solidFill>
                  <a:schemeClr val="bg1"/>
                </a:solidFill>
              </a:rPr>
              <a:t>Aplicação da formula de calculo:</a:t>
            </a:r>
          </a:p>
          <a:p>
            <a:endParaRPr lang="pt-PT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pt-PT" dirty="0" smtClean="0">
                <a:solidFill>
                  <a:schemeClr val="bg1"/>
                </a:solidFill>
              </a:rPr>
              <a:t>Dotação de alocação inicial – 80% do OD</a:t>
            </a:r>
          </a:p>
          <a:p>
            <a:pPr marL="0" indent="0">
              <a:buNone/>
            </a:pPr>
            <a:r>
              <a:rPr lang="pt-PT" dirty="0" smtClean="0">
                <a:solidFill>
                  <a:schemeClr val="bg1"/>
                </a:solidFill>
              </a:rPr>
              <a:t>Dotação de bonificação – 20% do OD</a:t>
            </a:r>
          </a:p>
          <a:p>
            <a:pPr lvl="1"/>
            <a:r>
              <a:rPr lang="pt-PT" dirty="0" smtClean="0">
                <a:solidFill>
                  <a:schemeClr val="bg1"/>
                </a:solidFill>
              </a:rPr>
              <a:t>Escalão 1: 1 a 5 instalações – 5%</a:t>
            </a:r>
          </a:p>
          <a:p>
            <a:pPr lvl="1"/>
            <a:r>
              <a:rPr lang="pt-PT" dirty="0" smtClean="0">
                <a:solidFill>
                  <a:schemeClr val="bg1"/>
                </a:solidFill>
              </a:rPr>
              <a:t>Escalão 2;  6 a 10 instalações – 45%</a:t>
            </a:r>
          </a:p>
          <a:p>
            <a:pPr lvl="1"/>
            <a:r>
              <a:rPr lang="pt-PT" dirty="0" smtClean="0">
                <a:solidFill>
                  <a:schemeClr val="bg1"/>
                </a:solidFill>
              </a:rPr>
              <a:t>Escalão 3: 11 ou mais – 50%</a:t>
            </a:r>
          </a:p>
          <a:p>
            <a:pPr marL="0" indent="0">
              <a:buNone/>
            </a:pPr>
            <a:endParaRPr lang="pt-PT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pt-PT" dirty="0" smtClean="0">
                <a:solidFill>
                  <a:schemeClr val="bg1"/>
                </a:solidFill>
              </a:rPr>
              <a:t>Ponderadores:</a:t>
            </a:r>
          </a:p>
          <a:p>
            <a:pPr lvl="1"/>
            <a:r>
              <a:rPr lang="pt-PT" dirty="0">
                <a:solidFill>
                  <a:schemeClr val="bg1"/>
                </a:solidFill>
              </a:rPr>
              <a:t>D</a:t>
            </a:r>
            <a:r>
              <a:rPr lang="pt-PT" dirty="0" smtClean="0">
                <a:solidFill>
                  <a:schemeClr val="bg1"/>
                </a:solidFill>
              </a:rPr>
              <a:t>o ano anterior: 5</a:t>
            </a:r>
          </a:p>
          <a:p>
            <a:pPr lvl="1"/>
            <a:r>
              <a:rPr lang="pt-PT" dirty="0" smtClean="0">
                <a:solidFill>
                  <a:schemeClr val="bg1"/>
                </a:solidFill>
              </a:rPr>
              <a:t>Do ano: 1</a:t>
            </a:r>
          </a:p>
          <a:p>
            <a:pPr marL="0" indent="0">
              <a:buNone/>
            </a:pPr>
            <a:endParaRPr lang="pt-PT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pt-PT" dirty="0">
              <a:solidFill>
                <a:schemeClr val="bg1"/>
              </a:solidFill>
            </a:endParaRPr>
          </a:p>
        </p:txBody>
      </p:sp>
      <p:pic>
        <p:nvPicPr>
          <p:cNvPr id="3" name="Picture 2" descr="Y:\Perfil\Desktop\Logos\INR_MTSS100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68"/>
          <a:stretch/>
        </p:blipFill>
        <p:spPr bwMode="auto">
          <a:xfrm>
            <a:off x="9178056" y="392727"/>
            <a:ext cx="2386940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3791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40509" y="634857"/>
            <a:ext cx="5800436" cy="1143000"/>
          </a:xfrm>
        </p:spPr>
        <p:txBody>
          <a:bodyPr>
            <a:normAutofit fontScale="90000"/>
          </a:bodyPr>
          <a:lstStyle/>
          <a:p>
            <a:r>
              <a:rPr lang="pt-PT" dirty="0" smtClean="0">
                <a:solidFill>
                  <a:schemeClr val="bg1"/>
                </a:solidFill>
              </a:rPr>
              <a:t>CANDIDATURA</a:t>
            </a:r>
            <a:br>
              <a:rPr lang="pt-PT" dirty="0" smtClean="0">
                <a:solidFill>
                  <a:schemeClr val="bg1"/>
                </a:solidFill>
              </a:rPr>
            </a:br>
            <a:r>
              <a:rPr lang="pt-PT" dirty="0" smtClean="0">
                <a:solidFill>
                  <a:schemeClr val="bg1"/>
                </a:solidFill>
              </a:rPr>
              <a:t>bonificação 2018 e 2019</a:t>
            </a:r>
            <a:endParaRPr lang="pt-PT" dirty="0">
              <a:solidFill>
                <a:schemeClr val="bg1"/>
              </a:solidFill>
            </a:endParaRPr>
          </a:p>
        </p:txBody>
      </p:sp>
      <p:pic>
        <p:nvPicPr>
          <p:cNvPr id="9" name="Marcador de Posição de Conteúdo 8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19631" y="2327564"/>
            <a:ext cx="8604008" cy="3038763"/>
          </a:xfrm>
          <a:prstGeom prst="rect">
            <a:avLst/>
          </a:prstGeom>
        </p:spPr>
      </p:pic>
      <p:pic>
        <p:nvPicPr>
          <p:cNvPr id="10" name="Picture 2" descr="Y:\Perfil\Desktop\Logos\INR_MTSS100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68"/>
          <a:stretch/>
        </p:blipFill>
        <p:spPr bwMode="auto">
          <a:xfrm>
            <a:off x="9178056" y="392727"/>
            <a:ext cx="2386940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25604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468601"/>
            <a:ext cx="8700654" cy="1143000"/>
          </a:xfrm>
        </p:spPr>
        <p:txBody>
          <a:bodyPr>
            <a:normAutofit fontScale="90000"/>
          </a:bodyPr>
          <a:lstStyle/>
          <a:p>
            <a:pPr algn="l"/>
            <a:r>
              <a:rPr lang="pt-PT" dirty="0" smtClean="0">
                <a:solidFill>
                  <a:schemeClr val="bg1"/>
                </a:solidFill>
              </a:rPr>
              <a:t>Análise técnica financeira é feita em </a:t>
            </a:r>
            <a:br>
              <a:rPr lang="pt-PT" dirty="0" smtClean="0">
                <a:solidFill>
                  <a:schemeClr val="bg1"/>
                </a:solidFill>
              </a:rPr>
            </a:br>
            <a:r>
              <a:rPr lang="pt-PT" dirty="0" smtClean="0">
                <a:solidFill>
                  <a:schemeClr val="bg1"/>
                </a:solidFill>
              </a:rPr>
              <a:t>observância dos seguintes documentos:</a:t>
            </a:r>
            <a:endParaRPr lang="pt-PT" dirty="0">
              <a:solidFill>
                <a:schemeClr val="bg1"/>
              </a:solidFill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609600" y="2486893"/>
            <a:ext cx="10972800" cy="3008744"/>
          </a:xfrm>
        </p:spPr>
        <p:txBody>
          <a:bodyPr>
            <a:normAutofit/>
          </a:bodyPr>
          <a:lstStyle/>
          <a:p>
            <a:r>
              <a:rPr lang="pt-PT" dirty="0" smtClean="0">
                <a:solidFill>
                  <a:schemeClr val="bg1"/>
                </a:solidFill>
              </a:rPr>
              <a:t>Formulário de Candidatura e despesas aprovadas;</a:t>
            </a:r>
          </a:p>
          <a:p>
            <a:r>
              <a:rPr lang="pt-PT" dirty="0" smtClean="0">
                <a:solidFill>
                  <a:schemeClr val="bg1"/>
                </a:solidFill>
                <a:hlinkClick r:id="rId2" action="ppaction://hlinkfile"/>
              </a:rPr>
              <a:t>Relatório de Execução</a:t>
            </a:r>
            <a:r>
              <a:rPr lang="pt-PT" dirty="0" smtClean="0">
                <a:solidFill>
                  <a:schemeClr val="bg1"/>
                </a:solidFill>
              </a:rPr>
              <a:t>;</a:t>
            </a:r>
          </a:p>
          <a:p>
            <a:r>
              <a:rPr lang="pt-PT" dirty="0" smtClean="0">
                <a:solidFill>
                  <a:schemeClr val="bg1"/>
                </a:solidFill>
                <a:hlinkClick r:id="rId3" action="ppaction://hlinkfile"/>
              </a:rPr>
              <a:t>Relatório de viagens;</a:t>
            </a:r>
            <a:endParaRPr lang="pt-PT" dirty="0" smtClean="0">
              <a:solidFill>
                <a:schemeClr val="bg1"/>
              </a:solidFill>
            </a:endParaRPr>
          </a:p>
          <a:p>
            <a:r>
              <a:rPr lang="pt-PT" dirty="0" smtClean="0">
                <a:solidFill>
                  <a:schemeClr val="bg1"/>
                </a:solidFill>
              </a:rPr>
              <a:t>Balancete centro de custo;</a:t>
            </a:r>
          </a:p>
          <a:p>
            <a:r>
              <a:rPr lang="pt-PT" dirty="0" smtClean="0">
                <a:solidFill>
                  <a:schemeClr val="bg1"/>
                </a:solidFill>
              </a:rPr>
              <a:t>Relatório de Atividade e Contas.</a:t>
            </a:r>
          </a:p>
          <a:p>
            <a:endParaRPr lang="pt-PT" dirty="0">
              <a:solidFill>
                <a:schemeClr val="bg1"/>
              </a:solidFill>
            </a:endParaRPr>
          </a:p>
        </p:txBody>
      </p:sp>
      <p:pic>
        <p:nvPicPr>
          <p:cNvPr id="4" name="Picture 2" descr="Y:\Perfil\Desktop\Logos\INR_MTSS100.pn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68"/>
          <a:stretch/>
        </p:blipFill>
        <p:spPr bwMode="auto">
          <a:xfrm>
            <a:off x="9195460" y="492702"/>
            <a:ext cx="2386940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8484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41745" y="517296"/>
            <a:ext cx="11314545" cy="5671068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pt-PT" sz="51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Relatório de viagens:</a:t>
            </a:r>
          </a:p>
          <a:p>
            <a:pPr marL="0" indent="0">
              <a:buNone/>
            </a:pPr>
            <a:endParaRPr lang="pt-PT" sz="44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70000"/>
              </a:lnSpc>
            </a:pPr>
            <a:r>
              <a:rPr lang="pt-PT" sz="4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 cada deslocação </a:t>
            </a:r>
            <a:r>
              <a:rPr lang="pt-PT" sz="4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 </a:t>
            </a:r>
            <a:r>
              <a:rPr lang="pt-PT" sz="4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representação da </a:t>
            </a:r>
            <a:r>
              <a:rPr lang="pt-PT" sz="4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ONGPD </a:t>
            </a:r>
            <a:r>
              <a:rPr lang="pt-PT" sz="4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território nacional deve ser feito um relatório de viagem que contem todas as pessoas se deslocaram;</a:t>
            </a:r>
          </a:p>
          <a:p>
            <a:pPr>
              <a:lnSpc>
                <a:spcPct val="170000"/>
              </a:lnSpc>
            </a:pPr>
            <a:r>
              <a:rPr lang="pt-PT" sz="4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Não pode existir pagamento em gasolinas e pagamento em quilómetros para a mesma viagem;</a:t>
            </a:r>
          </a:p>
          <a:p>
            <a:pPr>
              <a:lnSpc>
                <a:spcPct val="170000"/>
              </a:lnSpc>
            </a:pPr>
            <a:r>
              <a:rPr lang="pt-PT" sz="4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Todos os relatórios têm que estar acompanhados dos comprovativos de pagamentos, incluindo dos quilómetros;</a:t>
            </a:r>
          </a:p>
          <a:p>
            <a:pPr>
              <a:lnSpc>
                <a:spcPct val="170000"/>
              </a:lnSpc>
            </a:pPr>
            <a:r>
              <a:rPr lang="pt-PT" sz="4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Todos os relatórios e documentos devem estar devidamente assinados.</a:t>
            </a:r>
          </a:p>
          <a:p>
            <a:pPr marL="0" indent="0">
              <a:buNone/>
            </a:pPr>
            <a:endParaRPr lang="pt-PT" sz="4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2" descr="Y:\Perfil\Desktop\Logos\INR_MTSS100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68"/>
          <a:stretch/>
        </p:blipFill>
        <p:spPr bwMode="auto">
          <a:xfrm>
            <a:off x="9178056" y="392727"/>
            <a:ext cx="2386940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2593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0" y="797097"/>
            <a:ext cx="7772400" cy="855095"/>
          </a:xfrm>
        </p:spPr>
        <p:txBody>
          <a:bodyPr>
            <a:noAutofit/>
          </a:bodyPr>
          <a:lstStyle/>
          <a:p>
            <a:r>
              <a:rPr lang="pt-PT" sz="3000" b="1" dirty="0" smtClean="0">
                <a:solidFill>
                  <a:schemeClr val="bg1"/>
                </a:solidFill>
              </a:rPr>
              <a:t>Visitas de Análise Financeira</a:t>
            </a:r>
            <a:r>
              <a:rPr lang="pt-PT" sz="3000" b="1" dirty="0">
                <a:solidFill>
                  <a:schemeClr val="bg1"/>
                </a:solidFill>
              </a:rPr>
              <a:t/>
            </a:r>
            <a:br>
              <a:rPr lang="pt-PT" sz="3000" b="1" dirty="0">
                <a:solidFill>
                  <a:schemeClr val="bg1"/>
                </a:solidFill>
              </a:rPr>
            </a:br>
            <a:endParaRPr lang="pt-PT" sz="3000" b="1" dirty="0">
              <a:solidFill>
                <a:schemeClr val="bg1"/>
              </a:solidFill>
            </a:endParaRPr>
          </a:p>
        </p:txBody>
      </p:sp>
      <p:pic>
        <p:nvPicPr>
          <p:cNvPr id="5" name="Picture 2" descr="Y:\Perfil\Desktop\Logos\INR_MTSS100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68"/>
          <a:stretch/>
        </p:blipFill>
        <p:spPr bwMode="auto">
          <a:xfrm>
            <a:off x="9325838" y="482772"/>
            <a:ext cx="2386940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aixaDeTexto 5"/>
          <p:cNvSpPr txBox="1"/>
          <p:nvPr/>
        </p:nvSpPr>
        <p:spPr>
          <a:xfrm>
            <a:off x="5645951" y="446411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t-PT" dirty="0"/>
          </a:p>
        </p:txBody>
      </p:sp>
      <p:sp>
        <p:nvSpPr>
          <p:cNvPr id="8" name="Retângulo 7"/>
          <p:cNvSpPr/>
          <p:nvPr/>
        </p:nvSpPr>
        <p:spPr>
          <a:xfrm>
            <a:off x="1544433" y="1348292"/>
            <a:ext cx="784664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pt-PT" sz="2800" dirty="0">
              <a:solidFill>
                <a:schemeClr val="bg1"/>
              </a:solidFill>
            </a:endParaRPr>
          </a:p>
          <a:p>
            <a:pPr algn="just"/>
            <a:r>
              <a:rPr lang="pt-PT" sz="2800" dirty="0">
                <a:solidFill>
                  <a:schemeClr val="bg1"/>
                </a:solidFill>
              </a:rPr>
              <a:t>Análise comparativa dos documentos relevantes: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PT" sz="2800" dirty="0">
                <a:solidFill>
                  <a:schemeClr val="bg1"/>
                </a:solidFill>
              </a:rPr>
              <a:t>Candidatura;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PT" sz="2800" dirty="0">
                <a:solidFill>
                  <a:schemeClr val="bg1"/>
                </a:solidFill>
              </a:rPr>
              <a:t>Protocolo;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PT" sz="2800" dirty="0">
                <a:solidFill>
                  <a:schemeClr val="bg1"/>
                </a:solidFill>
              </a:rPr>
              <a:t>Execução financeira:</a:t>
            </a: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pt-PT" sz="2800" dirty="0">
                <a:solidFill>
                  <a:schemeClr val="bg1"/>
                </a:solidFill>
              </a:rPr>
              <a:t>Relatório  de Execução do Apoio Recebido;</a:t>
            </a: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pt-PT" sz="2800" dirty="0">
                <a:solidFill>
                  <a:schemeClr val="bg1"/>
                </a:solidFill>
              </a:rPr>
              <a:t>Balancete do centro de custo;</a:t>
            </a: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pt-PT" sz="2800" dirty="0">
                <a:solidFill>
                  <a:schemeClr val="bg1"/>
                </a:solidFill>
              </a:rPr>
              <a:t>Relatórios de Atividades e Contas.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pt-PT" sz="2800" dirty="0">
              <a:solidFill>
                <a:schemeClr val="bg1"/>
              </a:solidFill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pt-PT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4325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2045550" y="2843936"/>
            <a:ext cx="8100900" cy="243027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t-PT" sz="4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Obrigada !</a:t>
            </a:r>
          </a:p>
        </p:txBody>
      </p:sp>
    </p:spTree>
    <p:extLst>
      <p:ext uri="{BB962C8B-B14F-4D97-AF65-F5344CB8AC3E}">
        <p14:creationId xmlns:p14="http://schemas.microsoft.com/office/powerpoint/2010/main" val="403962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2187682" y="859360"/>
            <a:ext cx="7826181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pt-PT" sz="2400" b="1" dirty="0">
                <a:solidFill>
                  <a:schemeClr val="bg1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Número de projetos aprovados por </a:t>
            </a:r>
            <a:r>
              <a:rPr lang="pt-PT" sz="2400" b="1" dirty="0" smtClean="0">
                <a:solidFill>
                  <a:schemeClr val="bg1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distrito, em 2019</a:t>
            </a:r>
            <a:endParaRPr lang="pt-PT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t-PT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2" descr="Y:\Perfil\Desktop\Logos\INR_MTSS100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68"/>
          <a:stretch/>
        </p:blipFill>
        <p:spPr bwMode="auto">
          <a:xfrm>
            <a:off x="9482857" y="209664"/>
            <a:ext cx="2386940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7704977"/>
              </p:ext>
            </p:extLst>
          </p:nvPr>
        </p:nvGraphicFramePr>
        <p:xfrm>
          <a:off x="1271848" y="1445918"/>
          <a:ext cx="9676014" cy="5162699"/>
        </p:xfrm>
        <a:graphic>
          <a:graphicData uri="http://schemas.openxmlformats.org/drawingml/2006/table">
            <a:tbl>
              <a:tblPr/>
              <a:tblGrid>
                <a:gridCol w="1888983">
                  <a:extLst>
                    <a:ext uri="{9D8B030D-6E8A-4147-A177-3AD203B41FA5}">
                      <a16:colId xmlns:a16="http://schemas.microsoft.com/office/drawing/2014/main" val="1588994413"/>
                    </a:ext>
                  </a:extLst>
                </a:gridCol>
                <a:gridCol w="1239305">
                  <a:extLst>
                    <a:ext uri="{9D8B030D-6E8A-4147-A177-3AD203B41FA5}">
                      <a16:colId xmlns:a16="http://schemas.microsoft.com/office/drawing/2014/main" val="1868476018"/>
                    </a:ext>
                  </a:extLst>
                </a:gridCol>
                <a:gridCol w="95313">
                  <a:extLst>
                    <a:ext uri="{9D8B030D-6E8A-4147-A177-3AD203B41FA5}">
                      <a16:colId xmlns:a16="http://schemas.microsoft.com/office/drawing/2014/main" val="2814419319"/>
                    </a:ext>
                  </a:extLst>
                </a:gridCol>
                <a:gridCol w="1579239">
                  <a:extLst>
                    <a:ext uri="{9D8B030D-6E8A-4147-A177-3AD203B41FA5}">
                      <a16:colId xmlns:a16="http://schemas.microsoft.com/office/drawing/2014/main" val="162857015"/>
                    </a:ext>
                  </a:extLst>
                </a:gridCol>
                <a:gridCol w="1215781">
                  <a:extLst>
                    <a:ext uri="{9D8B030D-6E8A-4147-A177-3AD203B41FA5}">
                      <a16:colId xmlns:a16="http://schemas.microsoft.com/office/drawing/2014/main" val="2364258843"/>
                    </a:ext>
                  </a:extLst>
                </a:gridCol>
                <a:gridCol w="90430">
                  <a:extLst>
                    <a:ext uri="{9D8B030D-6E8A-4147-A177-3AD203B41FA5}">
                      <a16:colId xmlns:a16="http://schemas.microsoft.com/office/drawing/2014/main" val="2311810541"/>
                    </a:ext>
                  </a:extLst>
                </a:gridCol>
                <a:gridCol w="2371276">
                  <a:extLst>
                    <a:ext uri="{9D8B030D-6E8A-4147-A177-3AD203B41FA5}">
                      <a16:colId xmlns:a16="http://schemas.microsoft.com/office/drawing/2014/main" val="2423527630"/>
                    </a:ext>
                  </a:extLst>
                </a:gridCol>
                <a:gridCol w="1195687">
                  <a:extLst>
                    <a:ext uri="{9D8B030D-6E8A-4147-A177-3AD203B41FA5}">
                      <a16:colId xmlns:a16="http://schemas.microsoft.com/office/drawing/2014/main" val="385512124"/>
                    </a:ext>
                  </a:extLst>
                </a:gridCol>
              </a:tblGrid>
              <a:tr h="1022926"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Distrito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Nº projetos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Distrito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Nº projetos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Distrito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Nº projetos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1210436"/>
                  </a:ext>
                </a:extLst>
              </a:tr>
              <a:tr h="671296">
                <a:tc>
                  <a:txBody>
                    <a:bodyPr/>
                    <a:lstStyle/>
                    <a:p>
                      <a:pPr algn="l" fontAlgn="ctr"/>
                      <a:r>
                        <a:rPr lang="pt-PT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Aveiro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16</a:t>
                      </a:r>
                      <a:endParaRPr lang="pt-PT" sz="3600" b="0" i="0" u="none" strike="noStrike" kern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Évora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80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8</a:t>
                      </a:r>
                      <a:endParaRPr lang="pt-PT" sz="24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600" b="0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Porto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80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44</a:t>
                      </a:r>
                      <a:endParaRPr lang="pt-PT" sz="18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0734216"/>
                  </a:ext>
                </a:extLst>
              </a:tr>
              <a:tr h="677190">
                <a:tc>
                  <a:txBody>
                    <a:bodyPr/>
                    <a:lstStyle/>
                    <a:p>
                      <a:pPr algn="l" fontAlgn="ctr"/>
                      <a:r>
                        <a:rPr lang="pt-PT" sz="1600" b="0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Beja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</a:t>
                      </a:r>
                      <a:endParaRPr lang="pt-PT" sz="24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Faro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80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8</a:t>
                      </a:r>
                      <a:endParaRPr lang="pt-PT" sz="24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Santarém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80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15</a:t>
                      </a:r>
                      <a:endParaRPr lang="pt-PT" sz="18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7788669"/>
                  </a:ext>
                </a:extLst>
              </a:tr>
              <a:tr h="671296">
                <a:tc>
                  <a:txBody>
                    <a:bodyPr/>
                    <a:lstStyle/>
                    <a:p>
                      <a:pPr algn="l" fontAlgn="ctr"/>
                      <a:r>
                        <a:rPr lang="pt-PT" sz="1600" b="0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Braga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25</a:t>
                      </a:r>
                      <a:endParaRPr lang="pt-PT" sz="24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600" b="0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Guarda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17</a:t>
                      </a:r>
                      <a:endParaRPr lang="pt-PT" sz="24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600" b="0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Setúbal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80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22</a:t>
                      </a:r>
                      <a:endParaRPr lang="pt-PT" sz="18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5969885"/>
                  </a:ext>
                </a:extLst>
              </a:tr>
              <a:tr h="718513">
                <a:tc>
                  <a:txBody>
                    <a:bodyPr/>
                    <a:lstStyle/>
                    <a:p>
                      <a:pPr algn="l" fontAlgn="ctr"/>
                      <a:r>
                        <a:rPr lang="pt-PT" sz="1600" b="0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Bragança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</a:t>
                      </a:r>
                      <a:endParaRPr lang="pt-PT" sz="24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Leiria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18</a:t>
                      </a:r>
                      <a:endParaRPr lang="pt-PT" sz="24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Viana do Castelo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80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</a:t>
                      </a:r>
                      <a:endParaRPr lang="pt-PT" sz="18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2581855"/>
                  </a:ext>
                </a:extLst>
              </a:tr>
              <a:tr h="724288">
                <a:tc>
                  <a:txBody>
                    <a:bodyPr/>
                    <a:lstStyle/>
                    <a:p>
                      <a:pPr algn="l" fontAlgn="ctr"/>
                      <a:r>
                        <a:rPr lang="pt-PT" sz="1600" b="0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Castelo Branco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7</a:t>
                      </a:r>
                      <a:endParaRPr lang="pt-PT" sz="24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600" b="0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Lisboa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94</a:t>
                      </a:r>
                      <a:endParaRPr lang="pt-PT" sz="24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600" b="0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Vila Real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80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</a:t>
                      </a:r>
                      <a:endParaRPr lang="pt-PT" sz="18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289927"/>
                  </a:ext>
                </a:extLst>
              </a:tr>
              <a:tr h="677190">
                <a:tc>
                  <a:txBody>
                    <a:bodyPr/>
                    <a:lstStyle/>
                    <a:p>
                      <a:pPr algn="l" fontAlgn="ctr"/>
                      <a:r>
                        <a:rPr lang="pt-PT" sz="1600" b="0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Coimbra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23</a:t>
                      </a:r>
                      <a:endParaRPr lang="pt-PT" sz="24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600" b="0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Portalegre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</a:t>
                      </a:r>
                      <a:endParaRPr lang="pt-PT" sz="24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600" b="0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Viseu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13</a:t>
                      </a:r>
                      <a:endParaRPr lang="pt-PT" sz="18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20897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3208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1968</TotalTime>
  <Words>6025</Words>
  <Application>Microsoft Office PowerPoint</Application>
  <PresentationFormat>Ecrã Panorâmico</PresentationFormat>
  <Paragraphs>850</Paragraphs>
  <Slides>88</Slides>
  <Notes>23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88</vt:i4>
      </vt:variant>
    </vt:vector>
  </HeadingPairs>
  <TitlesOfParts>
    <vt:vector size="94" baseType="lpstr">
      <vt:lpstr>Arial</vt:lpstr>
      <vt:lpstr>Arial Narrow</vt:lpstr>
      <vt:lpstr>Calibri</vt:lpstr>
      <vt:lpstr>Times New Roman</vt:lpstr>
      <vt:lpstr>Wingdings</vt:lpstr>
      <vt:lpstr>1_Tema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Despesas comuns dos dois financiamentos</vt:lpstr>
      <vt:lpstr>Apresentação do PowerPoint</vt:lpstr>
      <vt:lpstr>Apresentação do PowerPoint</vt:lpstr>
      <vt:lpstr>Projetos</vt:lpstr>
      <vt:lpstr>Candidatura: Procedimentos / Calendário</vt:lpstr>
      <vt:lpstr>Áreas Prioritárias 2020</vt:lpstr>
      <vt:lpstr>Áreas Prioritárias</vt:lpstr>
      <vt:lpstr>Áreas Prioritárias</vt:lpstr>
      <vt:lpstr>Áreas Prioritárias</vt:lpstr>
      <vt:lpstr>Áreas Prioritárias</vt:lpstr>
      <vt:lpstr>Áreas Prioritárias</vt:lpstr>
      <vt:lpstr>Áreas Prioritárias</vt:lpstr>
      <vt:lpstr>Limites máximos e mínimos de financiamento</vt:lpstr>
      <vt:lpstr>Calendário de candidatura ao PF 2020</vt:lpstr>
      <vt:lpstr>Diagnóstico: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Despesas a apresentar na candidatura</vt:lpstr>
      <vt:lpstr>Quais as despesas elegíveis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Avaliação às candidatura admitidas  </vt:lpstr>
      <vt:lpstr>Apresentação do PowerPoint</vt:lpstr>
      <vt:lpstr>Procedimentos: Pagamentos</vt:lpstr>
      <vt:lpstr>Apresentação do PowerPoint</vt:lpstr>
      <vt:lpstr>Apresentação do PowerPoint</vt:lpstr>
      <vt:lpstr>Apresentação do PowerPoint</vt:lpstr>
      <vt:lpstr>Apoio à execução</vt:lpstr>
      <vt:lpstr>Apoio à execução – projetos 2019</vt:lpstr>
      <vt:lpstr>Apresentação do PowerPoint</vt:lpstr>
      <vt:lpstr>Apresentação do PowerPoint</vt:lpstr>
      <vt:lpstr>Análise técnica financeira é feita em observância  dos seguintes documentos:</vt:lpstr>
      <vt:lpstr>Apresentação do PowerPoint</vt:lpstr>
      <vt:lpstr>Apresentação do PowerPoint</vt:lpstr>
      <vt:lpstr>Algumas recomendações </vt:lpstr>
      <vt:lpstr>Algumas recomendações </vt:lpstr>
      <vt:lpstr>Preparação da  Visita de Análise Financeira </vt:lpstr>
      <vt:lpstr>  Principais aspetos a considerar na Visita de Análise Financeira </vt:lpstr>
      <vt:lpstr>  Documentos de despesa  </vt:lpstr>
      <vt:lpstr>  Conformidade da despesa  </vt:lpstr>
      <vt:lpstr>  Carimbo </vt:lpstr>
      <vt:lpstr>Consulta a Fornecedores</vt:lpstr>
      <vt:lpstr>  Inconformidades mais frequentes </vt:lpstr>
      <vt:lpstr>Boas Práticas/Recomendações</vt:lpstr>
      <vt:lpstr>Apoio ao funcionamento  </vt:lpstr>
      <vt:lpstr>Apresentação do PowerPoint</vt:lpstr>
      <vt:lpstr>Procedimentos / Calendário</vt:lpstr>
      <vt:lpstr>Apresentação do PowerPoint</vt:lpstr>
      <vt:lpstr>Apresentação do PowerPoint</vt:lpstr>
      <vt:lpstr>Apresentação do PowerPoint</vt:lpstr>
      <vt:lpstr>Apresentação do PowerPoint</vt:lpstr>
      <vt:lpstr>CANDIDATURA</vt:lpstr>
      <vt:lpstr>Apresentação do PowerPoint</vt:lpstr>
      <vt:lpstr>Apresentação do PowerPoint</vt:lpstr>
      <vt:lpstr>CANDIDATURA bonificação 2018 e 2019</vt:lpstr>
      <vt:lpstr>Análise técnica financeira é feita em  observância dos seguintes documentos:</vt:lpstr>
      <vt:lpstr>Apresentação do PowerPoint</vt:lpstr>
      <vt:lpstr>Visitas de Análise Financeira </vt:lpstr>
      <vt:lpstr>Apresentação do PowerPoint</vt:lpstr>
    </vt:vector>
  </TitlesOfParts>
  <Company>Instituto de Informática, I.P.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Eduarda Saraiva</dc:creator>
  <cp:lastModifiedBy>Eduarda Saraiva</cp:lastModifiedBy>
  <cp:revision>161</cp:revision>
  <dcterms:created xsi:type="dcterms:W3CDTF">2019-10-23T15:28:59Z</dcterms:created>
  <dcterms:modified xsi:type="dcterms:W3CDTF">2019-11-18T12:53:50Z</dcterms:modified>
</cp:coreProperties>
</file>