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1"/>
  </p:notesMasterIdLst>
  <p:sldIdLst>
    <p:sldId id="263" r:id="rId2"/>
    <p:sldId id="265" r:id="rId3"/>
    <p:sldId id="264" r:id="rId4"/>
    <p:sldId id="261" r:id="rId5"/>
    <p:sldId id="266" r:id="rId6"/>
    <p:sldId id="267" r:id="rId7"/>
    <p:sldId id="307" r:id="rId8"/>
    <p:sldId id="308" r:id="rId9"/>
    <p:sldId id="309" r:id="rId10"/>
    <p:sldId id="310" r:id="rId11"/>
    <p:sldId id="311" r:id="rId12"/>
    <p:sldId id="312" r:id="rId13"/>
    <p:sldId id="258" r:id="rId14"/>
    <p:sldId id="334" r:id="rId15"/>
    <p:sldId id="380" r:id="rId16"/>
    <p:sldId id="381" r:id="rId17"/>
    <p:sldId id="382" r:id="rId18"/>
    <p:sldId id="383" r:id="rId19"/>
    <p:sldId id="384" r:id="rId20"/>
    <p:sldId id="385" r:id="rId21"/>
    <p:sldId id="386" r:id="rId22"/>
    <p:sldId id="387" r:id="rId23"/>
    <p:sldId id="388" r:id="rId24"/>
    <p:sldId id="285" r:id="rId25"/>
    <p:sldId id="269" r:id="rId26"/>
    <p:sldId id="270" r:id="rId27"/>
    <p:sldId id="271" r:id="rId28"/>
    <p:sldId id="274" r:id="rId29"/>
    <p:sldId id="275" r:id="rId30"/>
    <p:sldId id="272" r:id="rId31"/>
    <p:sldId id="294" r:id="rId32"/>
    <p:sldId id="273" r:id="rId33"/>
    <p:sldId id="276" r:id="rId34"/>
    <p:sldId id="280" r:id="rId35"/>
    <p:sldId id="281" r:id="rId36"/>
    <p:sldId id="289" r:id="rId37"/>
    <p:sldId id="282" r:id="rId38"/>
    <p:sldId id="284" r:id="rId39"/>
    <p:sldId id="327" r:id="rId40"/>
    <p:sldId id="367" r:id="rId41"/>
    <p:sldId id="328" r:id="rId42"/>
    <p:sldId id="354" r:id="rId43"/>
    <p:sldId id="300" r:id="rId44"/>
    <p:sldId id="332" r:id="rId45"/>
    <p:sldId id="322" r:id="rId46"/>
    <p:sldId id="292" r:id="rId47"/>
    <p:sldId id="389" r:id="rId48"/>
    <p:sldId id="303" r:id="rId49"/>
    <p:sldId id="390" r:id="rId50"/>
    <p:sldId id="391" r:id="rId51"/>
    <p:sldId id="392" r:id="rId52"/>
    <p:sldId id="304" r:id="rId53"/>
    <p:sldId id="379" r:id="rId54"/>
    <p:sldId id="330" r:id="rId55"/>
    <p:sldId id="331" r:id="rId56"/>
    <p:sldId id="305" r:id="rId57"/>
    <p:sldId id="335" r:id="rId58"/>
    <p:sldId id="338" r:id="rId59"/>
    <p:sldId id="344" r:id="rId60"/>
    <p:sldId id="345" r:id="rId61"/>
    <p:sldId id="355" r:id="rId62"/>
    <p:sldId id="356" r:id="rId63"/>
    <p:sldId id="357" r:id="rId64"/>
    <p:sldId id="359" r:id="rId65"/>
    <p:sldId id="360" r:id="rId66"/>
    <p:sldId id="363" r:id="rId67"/>
    <p:sldId id="361" r:id="rId68"/>
    <p:sldId id="362" r:id="rId69"/>
    <p:sldId id="348" r:id="rId70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BC9AA-A0F0-4159-B894-5F8FA6E794F1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C025BBE5-4174-40D0-8847-9100F57061DE}">
      <dgm:prSet phldrT="[Texto]"/>
      <dgm:spPr/>
      <dgm:t>
        <a:bodyPr/>
        <a:lstStyle/>
        <a:p>
          <a:r>
            <a:rPr lang="pt-PT" dirty="0" smtClean="0"/>
            <a:t>Mais e melhores projetos</a:t>
          </a:r>
          <a:endParaRPr lang="pt-PT" dirty="0"/>
        </a:p>
      </dgm:t>
    </dgm:pt>
    <dgm:pt modelId="{6D66B74A-4E18-4540-8223-B56068502FA2}" type="parTrans" cxnId="{084927D7-978B-41CD-B932-CAB551819685}">
      <dgm:prSet/>
      <dgm:spPr/>
      <dgm:t>
        <a:bodyPr/>
        <a:lstStyle/>
        <a:p>
          <a:endParaRPr lang="pt-PT"/>
        </a:p>
      </dgm:t>
    </dgm:pt>
    <dgm:pt modelId="{714C786F-FB60-44BE-BA5E-24A3C0E87639}" type="sibTrans" cxnId="{084927D7-978B-41CD-B932-CAB551819685}">
      <dgm:prSet/>
      <dgm:spPr/>
      <dgm:t>
        <a:bodyPr/>
        <a:lstStyle/>
        <a:p>
          <a:endParaRPr lang="pt-PT"/>
        </a:p>
      </dgm:t>
    </dgm:pt>
    <dgm:pt modelId="{86A2088F-03D4-4572-8F3A-42707166D0AB}">
      <dgm:prSet phldrT="[Texto]"/>
      <dgm:spPr/>
      <dgm:t>
        <a:bodyPr/>
        <a:lstStyle/>
        <a:p>
          <a:r>
            <a:rPr lang="pt-PT" dirty="0" smtClean="0"/>
            <a:t>Informar </a:t>
          </a:r>
          <a:endParaRPr lang="pt-PT" dirty="0"/>
        </a:p>
      </dgm:t>
    </dgm:pt>
    <dgm:pt modelId="{2F93F4E5-4229-40EE-BD6A-37249C7C122B}" type="parTrans" cxnId="{1730FBE3-C955-46A5-9A6D-DC90152E284C}">
      <dgm:prSet/>
      <dgm:spPr/>
      <dgm:t>
        <a:bodyPr/>
        <a:lstStyle/>
        <a:p>
          <a:endParaRPr lang="pt-PT"/>
        </a:p>
      </dgm:t>
    </dgm:pt>
    <dgm:pt modelId="{C23B8E52-0DF4-4CEE-A323-9BC5C9C27F6D}" type="sibTrans" cxnId="{1730FBE3-C955-46A5-9A6D-DC90152E284C}">
      <dgm:prSet/>
      <dgm:spPr/>
      <dgm:t>
        <a:bodyPr/>
        <a:lstStyle/>
        <a:p>
          <a:endParaRPr lang="pt-PT"/>
        </a:p>
      </dgm:t>
    </dgm:pt>
    <dgm:pt modelId="{63298130-0AE8-4358-A2F7-09F1D815A18F}">
      <dgm:prSet phldrT="[Texto]"/>
      <dgm:spPr/>
      <dgm:t>
        <a:bodyPr/>
        <a:lstStyle/>
        <a:p>
          <a:r>
            <a:rPr lang="pt-PT" dirty="0" smtClean="0"/>
            <a:t>Reduzir erros</a:t>
          </a:r>
          <a:endParaRPr lang="pt-PT" dirty="0"/>
        </a:p>
      </dgm:t>
    </dgm:pt>
    <dgm:pt modelId="{3C540BC9-3C50-428B-90F0-466701E8B8C5}" type="parTrans" cxnId="{9CAB55FD-9CCB-4B33-8DFF-BDB75120EC17}">
      <dgm:prSet/>
      <dgm:spPr/>
      <dgm:t>
        <a:bodyPr/>
        <a:lstStyle/>
        <a:p>
          <a:endParaRPr lang="pt-PT"/>
        </a:p>
      </dgm:t>
    </dgm:pt>
    <dgm:pt modelId="{713F8D31-FFC2-4ACD-AD7D-0549ED0247BB}" type="sibTrans" cxnId="{9CAB55FD-9CCB-4B33-8DFF-BDB75120EC17}">
      <dgm:prSet/>
      <dgm:spPr/>
      <dgm:t>
        <a:bodyPr/>
        <a:lstStyle/>
        <a:p>
          <a:endParaRPr lang="pt-PT"/>
        </a:p>
      </dgm:t>
    </dgm:pt>
    <dgm:pt modelId="{24F8FB52-3FC5-4CFD-A0F2-5DC8C8537A2F}" type="pres">
      <dgm:prSet presAssocID="{588BC9AA-A0F0-4159-B894-5F8FA6E794F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34AC50B-8A50-4A04-8A82-C762A0A871C0}" type="pres">
      <dgm:prSet presAssocID="{C025BBE5-4174-40D0-8847-9100F57061D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022A315-A6D2-42D9-924C-1EE63B4D81B3}" type="pres">
      <dgm:prSet presAssocID="{C025BBE5-4174-40D0-8847-9100F57061DE}" presName="gear1srcNode" presStyleLbl="node1" presStyleIdx="0" presStyleCnt="3"/>
      <dgm:spPr/>
      <dgm:t>
        <a:bodyPr/>
        <a:lstStyle/>
        <a:p>
          <a:endParaRPr lang="pt-PT"/>
        </a:p>
      </dgm:t>
    </dgm:pt>
    <dgm:pt modelId="{999A1C72-3825-43FB-8237-31EF7990722C}" type="pres">
      <dgm:prSet presAssocID="{C025BBE5-4174-40D0-8847-9100F57061DE}" presName="gear1dstNode" presStyleLbl="node1" presStyleIdx="0" presStyleCnt="3"/>
      <dgm:spPr/>
      <dgm:t>
        <a:bodyPr/>
        <a:lstStyle/>
        <a:p>
          <a:endParaRPr lang="pt-PT"/>
        </a:p>
      </dgm:t>
    </dgm:pt>
    <dgm:pt modelId="{0ADFA1B7-914F-4CA8-8AFD-4D5B0C98FBB9}" type="pres">
      <dgm:prSet presAssocID="{86A2088F-03D4-4572-8F3A-42707166D0A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837EE06-35D8-4CC9-8A1A-D75343AB563C}" type="pres">
      <dgm:prSet presAssocID="{86A2088F-03D4-4572-8F3A-42707166D0AB}" presName="gear2srcNode" presStyleLbl="node1" presStyleIdx="1" presStyleCnt="3"/>
      <dgm:spPr/>
      <dgm:t>
        <a:bodyPr/>
        <a:lstStyle/>
        <a:p>
          <a:endParaRPr lang="pt-PT"/>
        </a:p>
      </dgm:t>
    </dgm:pt>
    <dgm:pt modelId="{0A8F7124-F375-4540-9DFE-E001C3CB489F}" type="pres">
      <dgm:prSet presAssocID="{86A2088F-03D4-4572-8F3A-42707166D0AB}" presName="gear2dstNode" presStyleLbl="node1" presStyleIdx="1" presStyleCnt="3"/>
      <dgm:spPr/>
      <dgm:t>
        <a:bodyPr/>
        <a:lstStyle/>
        <a:p>
          <a:endParaRPr lang="pt-PT"/>
        </a:p>
      </dgm:t>
    </dgm:pt>
    <dgm:pt modelId="{0F13FCAB-F335-4E5A-867A-AF71B0BCDA4D}" type="pres">
      <dgm:prSet presAssocID="{63298130-0AE8-4358-A2F7-09F1D815A18F}" presName="gear3" presStyleLbl="node1" presStyleIdx="2" presStyleCnt="3" custLinFactNeighborX="-1421" custLinFactNeighborY="-1065"/>
      <dgm:spPr/>
      <dgm:t>
        <a:bodyPr/>
        <a:lstStyle/>
        <a:p>
          <a:endParaRPr lang="pt-PT"/>
        </a:p>
      </dgm:t>
    </dgm:pt>
    <dgm:pt modelId="{59CE1F65-B978-4A01-B4B6-DDA278CAA014}" type="pres">
      <dgm:prSet presAssocID="{63298130-0AE8-4358-A2F7-09F1D815A18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28ED1C5-FE75-4CC5-8D49-0B20A45DEFF1}" type="pres">
      <dgm:prSet presAssocID="{63298130-0AE8-4358-A2F7-09F1D815A18F}" presName="gear3srcNode" presStyleLbl="node1" presStyleIdx="2" presStyleCnt="3"/>
      <dgm:spPr/>
      <dgm:t>
        <a:bodyPr/>
        <a:lstStyle/>
        <a:p>
          <a:endParaRPr lang="pt-PT"/>
        </a:p>
      </dgm:t>
    </dgm:pt>
    <dgm:pt modelId="{1DE24A99-2791-4D36-BAF9-16798E46630B}" type="pres">
      <dgm:prSet presAssocID="{63298130-0AE8-4358-A2F7-09F1D815A18F}" presName="gear3dstNode" presStyleLbl="node1" presStyleIdx="2" presStyleCnt="3"/>
      <dgm:spPr/>
      <dgm:t>
        <a:bodyPr/>
        <a:lstStyle/>
        <a:p>
          <a:endParaRPr lang="pt-PT"/>
        </a:p>
      </dgm:t>
    </dgm:pt>
    <dgm:pt modelId="{881EA759-EDC9-49C8-A9B1-FCB2E798F16C}" type="pres">
      <dgm:prSet presAssocID="{714C786F-FB60-44BE-BA5E-24A3C0E87639}" presName="connector1" presStyleLbl="sibTrans2D1" presStyleIdx="0" presStyleCnt="3"/>
      <dgm:spPr/>
      <dgm:t>
        <a:bodyPr/>
        <a:lstStyle/>
        <a:p>
          <a:endParaRPr lang="pt-PT"/>
        </a:p>
      </dgm:t>
    </dgm:pt>
    <dgm:pt modelId="{B33698A6-44C3-4691-9F71-DE47145743A9}" type="pres">
      <dgm:prSet presAssocID="{C23B8E52-0DF4-4CEE-A323-9BC5C9C27F6D}" presName="connector2" presStyleLbl="sibTrans2D1" presStyleIdx="1" presStyleCnt="3"/>
      <dgm:spPr/>
      <dgm:t>
        <a:bodyPr/>
        <a:lstStyle/>
        <a:p>
          <a:endParaRPr lang="pt-PT"/>
        </a:p>
      </dgm:t>
    </dgm:pt>
    <dgm:pt modelId="{175CEC0F-AD8D-473D-B79F-A8D1C3502462}" type="pres">
      <dgm:prSet presAssocID="{713F8D31-FFC2-4ACD-AD7D-0549ED0247BB}" presName="connector3" presStyleLbl="sibTrans2D1" presStyleIdx="2" presStyleCnt="3"/>
      <dgm:spPr/>
      <dgm:t>
        <a:bodyPr/>
        <a:lstStyle/>
        <a:p>
          <a:endParaRPr lang="pt-PT"/>
        </a:p>
      </dgm:t>
    </dgm:pt>
  </dgm:ptLst>
  <dgm:cxnLst>
    <dgm:cxn modelId="{188346F3-9980-4EE3-8F77-DFB6C72A902E}" type="presOf" srcId="{63298130-0AE8-4358-A2F7-09F1D815A18F}" destId="{1DE24A99-2791-4D36-BAF9-16798E46630B}" srcOrd="3" destOrd="0" presId="urn:microsoft.com/office/officeart/2005/8/layout/gear1"/>
    <dgm:cxn modelId="{736BFAB6-4F38-4379-A671-EB952666B92F}" type="presOf" srcId="{86A2088F-03D4-4572-8F3A-42707166D0AB}" destId="{0A8F7124-F375-4540-9DFE-E001C3CB489F}" srcOrd="2" destOrd="0" presId="urn:microsoft.com/office/officeart/2005/8/layout/gear1"/>
    <dgm:cxn modelId="{A7535DAC-62FE-4323-93E2-FFE73FF47436}" type="presOf" srcId="{714C786F-FB60-44BE-BA5E-24A3C0E87639}" destId="{881EA759-EDC9-49C8-A9B1-FCB2E798F16C}" srcOrd="0" destOrd="0" presId="urn:microsoft.com/office/officeart/2005/8/layout/gear1"/>
    <dgm:cxn modelId="{C041791F-B482-483E-BF70-87D95194FE59}" type="presOf" srcId="{86A2088F-03D4-4572-8F3A-42707166D0AB}" destId="{9837EE06-35D8-4CC9-8A1A-D75343AB563C}" srcOrd="1" destOrd="0" presId="urn:microsoft.com/office/officeart/2005/8/layout/gear1"/>
    <dgm:cxn modelId="{084927D7-978B-41CD-B932-CAB551819685}" srcId="{588BC9AA-A0F0-4159-B894-5F8FA6E794F1}" destId="{C025BBE5-4174-40D0-8847-9100F57061DE}" srcOrd="0" destOrd="0" parTransId="{6D66B74A-4E18-4540-8223-B56068502FA2}" sibTransId="{714C786F-FB60-44BE-BA5E-24A3C0E87639}"/>
    <dgm:cxn modelId="{82A60619-66AA-47E1-84D1-1110A5098BAE}" type="presOf" srcId="{C025BBE5-4174-40D0-8847-9100F57061DE}" destId="{999A1C72-3825-43FB-8237-31EF7990722C}" srcOrd="2" destOrd="0" presId="urn:microsoft.com/office/officeart/2005/8/layout/gear1"/>
    <dgm:cxn modelId="{EB8FBD24-5685-4310-9C12-DAB1950F8E5D}" type="presOf" srcId="{C025BBE5-4174-40D0-8847-9100F57061DE}" destId="{C34AC50B-8A50-4A04-8A82-C762A0A871C0}" srcOrd="0" destOrd="0" presId="urn:microsoft.com/office/officeart/2005/8/layout/gear1"/>
    <dgm:cxn modelId="{D96D00A7-0C77-43C0-A2CA-FC42E78A9196}" type="presOf" srcId="{C025BBE5-4174-40D0-8847-9100F57061DE}" destId="{C022A315-A6D2-42D9-924C-1EE63B4D81B3}" srcOrd="1" destOrd="0" presId="urn:microsoft.com/office/officeart/2005/8/layout/gear1"/>
    <dgm:cxn modelId="{D9AFC2A6-697F-4AAE-AF68-E37A70EF4A44}" type="presOf" srcId="{63298130-0AE8-4358-A2F7-09F1D815A18F}" destId="{59CE1F65-B978-4A01-B4B6-DDA278CAA014}" srcOrd="1" destOrd="0" presId="urn:microsoft.com/office/officeart/2005/8/layout/gear1"/>
    <dgm:cxn modelId="{EF3A338A-E613-4D38-96D0-7D755D09685F}" type="presOf" srcId="{713F8D31-FFC2-4ACD-AD7D-0549ED0247BB}" destId="{175CEC0F-AD8D-473D-B79F-A8D1C3502462}" srcOrd="0" destOrd="0" presId="urn:microsoft.com/office/officeart/2005/8/layout/gear1"/>
    <dgm:cxn modelId="{1730FBE3-C955-46A5-9A6D-DC90152E284C}" srcId="{588BC9AA-A0F0-4159-B894-5F8FA6E794F1}" destId="{86A2088F-03D4-4572-8F3A-42707166D0AB}" srcOrd="1" destOrd="0" parTransId="{2F93F4E5-4229-40EE-BD6A-37249C7C122B}" sibTransId="{C23B8E52-0DF4-4CEE-A323-9BC5C9C27F6D}"/>
    <dgm:cxn modelId="{9CAB55FD-9CCB-4B33-8DFF-BDB75120EC17}" srcId="{588BC9AA-A0F0-4159-B894-5F8FA6E794F1}" destId="{63298130-0AE8-4358-A2F7-09F1D815A18F}" srcOrd="2" destOrd="0" parTransId="{3C540BC9-3C50-428B-90F0-466701E8B8C5}" sibTransId="{713F8D31-FFC2-4ACD-AD7D-0549ED0247BB}"/>
    <dgm:cxn modelId="{DFED0CFD-DAD9-4D8F-AE7E-1D0597D279B7}" type="presOf" srcId="{588BC9AA-A0F0-4159-B894-5F8FA6E794F1}" destId="{24F8FB52-3FC5-4CFD-A0F2-5DC8C8537A2F}" srcOrd="0" destOrd="0" presId="urn:microsoft.com/office/officeart/2005/8/layout/gear1"/>
    <dgm:cxn modelId="{FA14F0F5-39DA-41E7-89CC-D5B2E8E4CA76}" type="presOf" srcId="{C23B8E52-0DF4-4CEE-A323-9BC5C9C27F6D}" destId="{B33698A6-44C3-4691-9F71-DE47145743A9}" srcOrd="0" destOrd="0" presId="urn:microsoft.com/office/officeart/2005/8/layout/gear1"/>
    <dgm:cxn modelId="{E0437BDA-EFA5-4CC2-9ADC-201BCCFAB406}" type="presOf" srcId="{63298130-0AE8-4358-A2F7-09F1D815A18F}" destId="{0F13FCAB-F335-4E5A-867A-AF71B0BCDA4D}" srcOrd="0" destOrd="0" presId="urn:microsoft.com/office/officeart/2005/8/layout/gear1"/>
    <dgm:cxn modelId="{6AF3AEB2-7AFF-4465-B68E-0CE97C986C06}" type="presOf" srcId="{86A2088F-03D4-4572-8F3A-42707166D0AB}" destId="{0ADFA1B7-914F-4CA8-8AFD-4D5B0C98FBB9}" srcOrd="0" destOrd="0" presId="urn:microsoft.com/office/officeart/2005/8/layout/gear1"/>
    <dgm:cxn modelId="{47419833-C220-46A9-8568-DA2BBFB7EA5D}" type="presOf" srcId="{63298130-0AE8-4358-A2F7-09F1D815A18F}" destId="{928ED1C5-FE75-4CC5-8D49-0B20A45DEFF1}" srcOrd="2" destOrd="0" presId="urn:microsoft.com/office/officeart/2005/8/layout/gear1"/>
    <dgm:cxn modelId="{17CFB991-EE30-4C3F-A0EA-2EA30A57D2FF}" type="presParOf" srcId="{24F8FB52-3FC5-4CFD-A0F2-5DC8C8537A2F}" destId="{C34AC50B-8A50-4A04-8A82-C762A0A871C0}" srcOrd="0" destOrd="0" presId="urn:microsoft.com/office/officeart/2005/8/layout/gear1"/>
    <dgm:cxn modelId="{924DEC33-57DF-4A39-975C-F6A268C7451A}" type="presParOf" srcId="{24F8FB52-3FC5-4CFD-A0F2-5DC8C8537A2F}" destId="{C022A315-A6D2-42D9-924C-1EE63B4D81B3}" srcOrd="1" destOrd="0" presId="urn:microsoft.com/office/officeart/2005/8/layout/gear1"/>
    <dgm:cxn modelId="{EB858FAA-BAC0-44C1-95CE-BA5FEFC4324D}" type="presParOf" srcId="{24F8FB52-3FC5-4CFD-A0F2-5DC8C8537A2F}" destId="{999A1C72-3825-43FB-8237-31EF7990722C}" srcOrd="2" destOrd="0" presId="urn:microsoft.com/office/officeart/2005/8/layout/gear1"/>
    <dgm:cxn modelId="{5F90E477-5B69-45F3-8406-31A8AAE74D0C}" type="presParOf" srcId="{24F8FB52-3FC5-4CFD-A0F2-5DC8C8537A2F}" destId="{0ADFA1B7-914F-4CA8-8AFD-4D5B0C98FBB9}" srcOrd="3" destOrd="0" presId="urn:microsoft.com/office/officeart/2005/8/layout/gear1"/>
    <dgm:cxn modelId="{F562797B-22A0-4231-9984-FD275408C32B}" type="presParOf" srcId="{24F8FB52-3FC5-4CFD-A0F2-5DC8C8537A2F}" destId="{9837EE06-35D8-4CC9-8A1A-D75343AB563C}" srcOrd="4" destOrd="0" presId="urn:microsoft.com/office/officeart/2005/8/layout/gear1"/>
    <dgm:cxn modelId="{4D7C464F-D139-4E37-A89F-E0782DF1C47D}" type="presParOf" srcId="{24F8FB52-3FC5-4CFD-A0F2-5DC8C8537A2F}" destId="{0A8F7124-F375-4540-9DFE-E001C3CB489F}" srcOrd="5" destOrd="0" presId="urn:microsoft.com/office/officeart/2005/8/layout/gear1"/>
    <dgm:cxn modelId="{6E141623-CB4C-4571-BA3E-FBC2F3111DC6}" type="presParOf" srcId="{24F8FB52-3FC5-4CFD-A0F2-5DC8C8537A2F}" destId="{0F13FCAB-F335-4E5A-867A-AF71B0BCDA4D}" srcOrd="6" destOrd="0" presId="urn:microsoft.com/office/officeart/2005/8/layout/gear1"/>
    <dgm:cxn modelId="{4E4FBCA5-AA04-464C-B8D4-603CDBFEC324}" type="presParOf" srcId="{24F8FB52-3FC5-4CFD-A0F2-5DC8C8537A2F}" destId="{59CE1F65-B978-4A01-B4B6-DDA278CAA014}" srcOrd="7" destOrd="0" presId="urn:microsoft.com/office/officeart/2005/8/layout/gear1"/>
    <dgm:cxn modelId="{364718DA-3C8A-41A2-A25E-BBC7485EE288}" type="presParOf" srcId="{24F8FB52-3FC5-4CFD-A0F2-5DC8C8537A2F}" destId="{928ED1C5-FE75-4CC5-8D49-0B20A45DEFF1}" srcOrd="8" destOrd="0" presId="urn:microsoft.com/office/officeart/2005/8/layout/gear1"/>
    <dgm:cxn modelId="{7D41BCF1-2C0F-4F31-A75E-11C144CC7110}" type="presParOf" srcId="{24F8FB52-3FC5-4CFD-A0F2-5DC8C8537A2F}" destId="{1DE24A99-2791-4D36-BAF9-16798E46630B}" srcOrd="9" destOrd="0" presId="urn:microsoft.com/office/officeart/2005/8/layout/gear1"/>
    <dgm:cxn modelId="{418D09EB-22BD-4A68-B305-D20CB79B18E7}" type="presParOf" srcId="{24F8FB52-3FC5-4CFD-A0F2-5DC8C8537A2F}" destId="{881EA759-EDC9-49C8-A9B1-FCB2E798F16C}" srcOrd="10" destOrd="0" presId="urn:microsoft.com/office/officeart/2005/8/layout/gear1"/>
    <dgm:cxn modelId="{F9EECBC3-FA7E-4A6E-B2E9-73AD291400D2}" type="presParOf" srcId="{24F8FB52-3FC5-4CFD-A0F2-5DC8C8537A2F}" destId="{B33698A6-44C3-4691-9F71-DE47145743A9}" srcOrd="11" destOrd="0" presId="urn:microsoft.com/office/officeart/2005/8/layout/gear1"/>
    <dgm:cxn modelId="{562B4B26-2736-4606-A435-FE15349CD351}" type="presParOf" srcId="{24F8FB52-3FC5-4CFD-A0F2-5DC8C8537A2F}" destId="{175CEC0F-AD8D-473D-B79F-A8D1C350246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ABEB55-D43E-4BC3-88A9-E579AF971F1D}" type="doc">
      <dgm:prSet loTypeId="urn:microsoft.com/office/officeart/2009/3/layout/RandomtoResult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552A108-070F-4E51-A390-84A3A909FA7A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Candidatura</a:t>
          </a:r>
          <a:endParaRPr lang="pt-PT" sz="2400" dirty="0">
            <a:solidFill>
              <a:schemeClr val="bg1"/>
            </a:solidFill>
          </a:endParaRPr>
        </a:p>
      </dgm:t>
    </dgm:pt>
    <dgm:pt modelId="{88A3E22F-6A6C-4F30-ACB9-06E4753EC67F}" type="parTrans" cxnId="{B7945E7F-7E0C-4540-8F23-C92308EE2CE3}">
      <dgm:prSet/>
      <dgm:spPr/>
      <dgm:t>
        <a:bodyPr/>
        <a:lstStyle/>
        <a:p>
          <a:endParaRPr lang="pt-PT"/>
        </a:p>
      </dgm:t>
    </dgm:pt>
    <dgm:pt modelId="{F4B5D521-B2B5-4A2D-B9BF-4B6C387DCC7A}" type="sibTrans" cxnId="{B7945E7F-7E0C-4540-8F23-C92308EE2CE3}">
      <dgm:prSet/>
      <dgm:spPr/>
      <dgm:t>
        <a:bodyPr/>
        <a:lstStyle/>
        <a:p>
          <a:endParaRPr lang="pt-PT"/>
        </a:p>
      </dgm:t>
    </dgm:pt>
    <dgm:pt modelId="{08189936-DE74-4D2B-BEA7-ABD4B885F8BF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Declarações/Pagamentos</a:t>
          </a:r>
          <a:endParaRPr lang="pt-PT" sz="2400" dirty="0">
            <a:solidFill>
              <a:schemeClr val="bg1"/>
            </a:solidFill>
          </a:endParaRPr>
        </a:p>
      </dgm:t>
    </dgm:pt>
    <dgm:pt modelId="{0DFD7B4C-AE60-4454-82B0-DF5749683F9D}" type="parTrans" cxnId="{9BE6190E-A513-4B37-A466-94769A2C3C4E}">
      <dgm:prSet/>
      <dgm:spPr/>
      <dgm:t>
        <a:bodyPr/>
        <a:lstStyle/>
        <a:p>
          <a:endParaRPr lang="pt-PT"/>
        </a:p>
      </dgm:t>
    </dgm:pt>
    <dgm:pt modelId="{F00B22DA-7CDD-428F-A5B8-656B37EBA907}" type="sibTrans" cxnId="{9BE6190E-A513-4B37-A466-94769A2C3C4E}">
      <dgm:prSet/>
      <dgm:spPr/>
      <dgm:t>
        <a:bodyPr/>
        <a:lstStyle/>
        <a:p>
          <a:endParaRPr lang="pt-PT"/>
        </a:p>
      </dgm:t>
    </dgm:pt>
    <dgm:pt modelId="{237BE8B5-5841-484B-A8AF-7E30843C88F1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Apoio à execução</a:t>
          </a:r>
          <a:endParaRPr lang="pt-PT" sz="2400" dirty="0">
            <a:solidFill>
              <a:schemeClr val="bg1"/>
            </a:solidFill>
          </a:endParaRPr>
        </a:p>
      </dgm:t>
    </dgm:pt>
    <dgm:pt modelId="{7FDA5E5F-3B7A-4CB4-8E9D-247B30623EFE}" type="parTrans" cxnId="{99552497-8354-42C9-B6D3-4A5AA70F84C6}">
      <dgm:prSet/>
      <dgm:spPr/>
      <dgm:t>
        <a:bodyPr/>
        <a:lstStyle/>
        <a:p>
          <a:endParaRPr lang="pt-PT"/>
        </a:p>
      </dgm:t>
    </dgm:pt>
    <dgm:pt modelId="{E068C731-160B-47BC-9D23-BFBDC3162A40}" type="sibTrans" cxnId="{99552497-8354-42C9-B6D3-4A5AA70F84C6}">
      <dgm:prSet/>
      <dgm:spPr/>
      <dgm:t>
        <a:bodyPr/>
        <a:lstStyle/>
        <a:p>
          <a:endParaRPr lang="pt-PT"/>
        </a:p>
      </dgm:t>
    </dgm:pt>
    <dgm:pt modelId="{55DAAC53-A225-48A8-A53C-9BFFD2EA3F03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Avaliação</a:t>
          </a:r>
          <a:endParaRPr lang="pt-PT" sz="2400" dirty="0">
            <a:solidFill>
              <a:schemeClr val="bg1"/>
            </a:solidFill>
          </a:endParaRPr>
        </a:p>
      </dgm:t>
    </dgm:pt>
    <dgm:pt modelId="{13474149-A5C6-479B-A809-9972D27167DF}" type="parTrans" cxnId="{B1F9E1A5-1456-41F3-AF14-B73A2EC1FD67}">
      <dgm:prSet/>
      <dgm:spPr/>
      <dgm:t>
        <a:bodyPr/>
        <a:lstStyle/>
        <a:p>
          <a:endParaRPr lang="pt-PT"/>
        </a:p>
      </dgm:t>
    </dgm:pt>
    <dgm:pt modelId="{5DED0C07-F059-44C0-86FE-329DEB317756}" type="sibTrans" cxnId="{B1F9E1A5-1456-41F3-AF14-B73A2EC1FD67}">
      <dgm:prSet/>
      <dgm:spPr/>
      <dgm:t>
        <a:bodyPr/>
        <a:lstStyle/>
        <a:p>
          <a:endParaRPr lang="pt-PT"/>
        </a:p>
      </dgm:t>
    </dgm:pt>
    <dgm:pt modelId="{3074C5AB-1D77-407E-87AB-A85EC16C2DE1}" type="pres">
      <dgm:prSet presAssocID="{C0ABEB55-D43E-4BC3-88A9-E579AF971F1D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83F4E2F6-8A5F-4E5A-A4A3-FBB718B5856B}" type="pres">
      <dgm:prSet presAssocID="{A552A108-070F-4E51-A390-84A3A909FA7A}" presName="chaos" presStyleCnt="0"/>
      <dgm:spPr/>
    </dgm:pt>
    <dgm:pt modelId="{60F615A8-811C-4801-8176-7A85BF3AF65A}" type="pres">
      <dgm:prSet presAssocID="{A552A108-070F-4E51-A390-84A3A909FA7A}" presName="parTx1" presStyleLbl="revTx" presStyleIdx="0" presStyleCnt="3"/>
      <dgm:spPr/>
      <dgm:t>
        <a:bodyPr/>
        <a:lstStyle/>
        <a:p>
          <a:endParaRPr lang="pt-PT"/>
        </a:p>
      </dgm:t>
    </dgm:pt>
    <dgm:pt modelId="{6354D45F-8673-4B56-BD93-95C043D04355}" type="pres">
      <dgm:prSet presAssocID="{A552A108-070F-4E51-A390-84A3A909FA7A}" presName="c1" presStyleLbl="node1" presStyleIdx="0" presStyleCnt="19"/>
      <dgm:spPr/>
    </dgm:pt>
    <dgm:pt modelId="{25A103BF-D56F-4A1E-B03C-36C177853ED3}" type="pres">
      <dgm:prSet presAssocID="{A552A108-070F-4E51-A390-84A3A909FA7A}" presName="c2" presStyleLbl="node1" presStyleIdx="1" presStyleCnt="19"/>
      <dgm:spPr/>
    </dgm:pt>
    <dgm:pt modelId="{E3B6DB21-285A-439B-9B1B-3AA5E2AFD172}" type="pres">
      <dgm:prSet presAssocID="{A552A108-070F-4E51-A390-84A3A909FA7A}" presName="c3" presStyleLbl="node1" presStyleIdx="2" presStyleCnt="19"/>
      <dgm:spPr/>
    </dgm:pt>
    <dgm:pt modelId="{1B4415E7-50A0-4E82-9994-58F19202E7D7}" type="pres">
      <dgm:prSet presAssocID="{A552A108-070F-4E51-A390-84A3A909FA7A}" presName="c4" presStyleLbl="node1" presStyleIdx="3" presStyleCnt="19"/>
      <dgm:spPr/>
    </dgm:pt>
    <dgm:pt modelId="{CC96EC47-2B23-4549-85E4-1678BA7C722E}" type="pres">
      <dgm:prSet presAssocID="{A552A108-070F-4E51-A390-84A3A909FA7A}" presName="c5" presStyleLbl="node1" presStyleIdx="4" presStyleCnt="19"/>
      <dgm:spPr/>
    </dgm:pt>
    <dgm:pt modelId="{C69B575A-5096-4F8D-B441-BAE72D3CC781}" type="pres">
      <dgm:prSet presAssocID="{A552A108-070F-4E51-A390-84A3A909FA7A}" presName="c6" presStyleLbl="node1" presStyleIdx="5" presStyleCnt="19"/>
      <dgm:spPr/>
    </dgm:pt>
    <dgm:pt modelId="{196DFCC0-436C-4EF0-B296-F9B02771CCCB}" type="pres">
      <dgm:prSet presAssocID="{A552A108-070F-4E51-A390-84A3A909FA7A}" presName="c7" presStyleLbl="node1" presStyleIdx="6" presStyleCnt="19"/>
      <dgm:spPr/>
    </dgm:pt>
    <dgm:pt modelId="{94AC766E-1E48-4D39-A53B-02CE60B5D2C4}" type="pres">
      <dgm:prSet presAssocID="{A552A108-070F-4E51-A390-84A3A909FA7A}" presName="c8" presStyleLbl="node1" presStyleIdx="7" presStyleCnt="19"/>
      <dgm:spPr/>
    </dgm:pt>
    <dgm:pt modelId="{3026EFF2-B434-4978-99F9-7A1C21E83C76}" type="pres">
      <dgm:prSet presAssocID="{A552A108-070F-4E51-A390-84A3A909FA7A}" presName="c9" presStyleLbl="node1" presStyleIdx="8" presStyleCnt="19"/>
      <dgm:spPr/>
    </dgm:pt>
    <dgm:pt modelId="{7F3513F6-7564-4310-A361-3EC39418BFFF}" type="pres">
      <dgm:prSet presAssocID="{A552A108-070F-4E51-A390-84A3A909FA7A}" presName="c10" presStyleLbl="node1" presStyleIdx="9" presStyleCnt="19"/>
      <dgm:spPr/>
    </dgm:pt>
    <dgm:pt modelId="{F40058C6-2900-4D77-92BB-8A0F0680D812}" type="pres">
      <dgm:prSet presAssocID="{A552A108-070F-4E51-A390-84A3A909FA7A}" presName="c11" presStyleLbl="node1" presStyleIdx="10" presStyleCnt="19"/>
      <dgm:spPr/>
    </dgm:pt>
    <dgm:pt modelId="{F42A7D79-2621-4A3F-B6E9-F66A86FC1B7E}" type="pres">
      <dgm:prSet presAssocID="{A552A108-070F-4E51-A390-84A3A909FA7A}" presName="c12" presStyleLbl="node1" presStyleIdx="11" presStyleCnt="19"/>
      <dgm:spPr/>
    </dgm:pt>
    <dgm:pt modelId="{5B9F0DAA-CBA5-40C8-8698-62946EB7AF96}" type="pres">
      <dgm:prSet presAssocID="{A552A108-070F-4E51-A390-84A3A909FA7A}" presName="c13" presStyleLbl="node1" presStyleIdx="12" presStyleCnt="19"/>
      <dgm:spPr/>
    </dgm:pt>
    <dgm:pt modelId="{E109B03D-6214-4773-B7A7-DE3D660D0481}" type="pres">
      <dgm:prSet presAssocID="{A552A108-070F-4E51-A390-84A3A909FA7A}" presName="c14" presStyleLbl="node1" presStyleIdx="13" presStyleCnt="19"/>
      <dgm:spPr/>
    </dgm:pt>
    <dgm:pt modelId="{7293B2D7-92B9-443A-B4BB-C3108497E6C2}" type="pres">
      <dgm:prSet presAssocID="{A552A108-070F-4E51-A390-84A3A909FA7A}" presName="c15" presStyleLbl="node1" presStyleIdx="14" presStyleCnt="19"/>
      <dgm:spPr/>
    </dgm:pt>
    <dgm:pt modelId="{0F1ABEE1-642A-4841-B08D-9322FFF0B55C}" type="pres">
      <dgm:prSet presAssocID="{A552A108-070F-4E51-A390-84A3A909FA7A}" presName="c16" presStyleLbl="node1" presStyleIdx="15" presStyleCnt="19"/>
      <dgm:spPr/>
    </dgm:pt>
    <dgm:pt modelId="{9A82D818-51C1-4A20-8A51-6FCAEE211838}" type="pres">
      <dgm:prSet presAssocID="{A552A108-070F-4E51-A390-84A3A909FA7A}" presName="c17" presStyleLbl="node1" presStyleIdx="16" presStyleCnt="19"/>
      <dgm:spPr/>
    </dgm:pt>
    <dgm:pt modelId="{90AD7C2C-7C78-41E6-B467-5CFE0284786B}" type="pres">
      <dgm:prSet presAssocID="{A552A108-070F-4E51-A390-84A3A909FA7A}" presName="c18" presStyleLbl="node1" presStyleIdx="17" presStyleCnt="19"/>
      <dgm:spPr/>
    </dgm:pt>
    <dgm:pt modelId="{109CA406-67B9-4270-9B86-4D3DB259BB90}" type="pres">
      <dgm:prSet presAssocID="{F4B5D521-B2B5-4A2D-B9BF-4B6C387DCC7A}" presName="chevronComposite1" presStyleCnt="0"/>
      <dgm:spPr/>
    </dgm:pt>
    <dgm:pt modelId="{212C58E0-6D95-46C6-BBF3-29F25C272DB5}" type="pres">
      <dgm:prSet presAssocID="{F4B5D521-B2B5-4A2D-B9BF-4B6C387DCC7A}" presName="chevron1" presStyleLbl="sibTrans2D1" presStyleIdx="0" presStyleCnt="3"/>
      <dgm:spPr/>
    </dgm:pt>
    <dgm:pt modelId="{836FEDD6-5ABC-4887-9778-A67F2659800E}" type="pres">
      <dgm:prSet presAssocID="{F4B5D521-B2B5-4A2D-B9BF-4B6C387DCC7A}" presName="spChevron1" presStyleCnt="0"/>
      <dgm:spPr/>
    </dgm:pt>
    <dgm:pt modelId="{FF54A5BC-C097-40B3-8BE1-D24DEA3BA8E8}" type="pres">
      <dgm:prSet presAssocID="{08189936-DE74-4D2B-BEA7-ABD4B885F8BF}" presName="middle" presStyleCnt="0"/>
      <dgm:spPr/>
    </dgm:pt>
    <dgm:pt modelId="{DC172DC1-48F4-40FD-AD43-2754E1169B4F}" type="pres">
      <dgm:prSet presAssocID="{08189936-DE74-4D2B-BEA7-ABD4B885F8BF}" presName="parTxMid" presStyleLbl="revTx" presStyleIdx="1" presStyleCnt="3"/>
      <dgm:spPr/>
      <dgm:t>
        <a:bodyPr/>
        <a:lstStyle/>
        <a:p>
          <a:endParaRPr lang="pt-PT"/>
        </a:p>
      </dgm:t>
    </dgm:pt>
    <dgm:pt modelId="{D68749DC-459C-43F5-8188-4FB1C4C64720}" type="pres">
      <dgm:prSet presAssocID="{08189936-DE74-4D2B-BEA7-ABD4B885F8BF}" presName="spMid" presStyleCnt="0"/>
      <dgm:spPr/>
    </dgm:pt>
    <dgm:pt modelId="{199131F4-F563-43EF-A88F-AB00414D261B}" type="pres">
      <dgm:prSet presAssocID="{F00B22DA-7CDD-428F-A5B8-656B37EBA907}" presName="chevronComposite1" presStyleCnt="0"/>
      <dgm:spPr/>
    </dgm:pt>
    <dgm:pt modelId="{A8583DF4-3196-445E-9FF5-A938FE847964}" type="pres">
      <dgm:prSet presAssocID="{F00B22DA-7CDD-428F-A5B8-656B37EBA907}" presName="chevron1" presStyleLbl="sibTrans2D1" presStyleIdx="1" presStyleCnt="3"/>
      <dgm:spPr/>
    </dgm:pt>
    <dgm:pt modelId="{1E5F233E-36B2-469A-8096-33B9DB240716}" type="pres">
      <dgm:prSet presAssocID="{F00B22DA-7CDD-428F-A5B8-656B37EBA907}" presName="spChevron1" presStyleCnt="0"/>
      <dgm:spPr/>
    </dgm:pt>
    <dgm:pt modelId="{BB29366B-9405-4EA6-BBDD-6F5B195FE9EB}" type="pres">
      <dgm:prSet presAssocID="{237BE8B5-5841-484B-A8AF-7E30843C88F1}" presName="middle" presStyleCnt="0"/>
      <dgm:spPr/>
    </dgm:pt>
    <dgm:pt modelId="{5562914D-058B-4CE1-BCF3-EED9E2E6D20A}" type="pres">
      <dgm:prSet presAssocID="{237BE8B5-5841-484B-A8AF-7E30843C88F1}" presName="parTxMid" presStyleLbl="revTx" presStyleIdx="2" presStyleCnt="3"/>
      <dgm:spPr/>
      <dgm:t>
        <a:bodyPr/>
        <a:lstStyle/>
        <a:p>
          <a:endParaRPr lang="pt-PT"/>
        </a:p>
      </dgm:t>
    </dgm:pt>
    <dgm:pt modelId="{531B29BD-09B2-44A8-9CB3-B613BFF7BD5E}" type="pres">
      <dgm:prSet presAssocID="{237BE8B5-5841-484B-A8AF-7E30843C88F1}" presName="spMid" presStyleCnt="0"/>
      <dgm:spPr/>
    </dgm:pt>
    <dgm:pt modelId="{384F025E-0BFD-4652-B53A-91D5B901A6EB}" type="pres">
      <dgm:prSet presAssocID="{E068C731-160B-47BC-9D23-BFBDC3162A40}" presName="chevronComposite1" presStyleCnt="0"/>
      <dgm:spPr/>
    </dgm:pt>
    <dgm:pt modelId="{8B778CE0-28F4-449A-AC20-62DE26BB0A42}" type="pres">
      <dgm:prSet presAssocID="{E068C731-160B-47BC-9D23-BFBDC3162A40}" presName="chevron1" presStyleLbl="sibTrans2D1" presStyleIdx="2" presStyleCnt="3"/>
      <dgm:spPr/>
    </dgm:pt>
    <dgm:pt modelId="{951C8ACB-1042-4913-9240-8A92C5880AA1}" type="pres">
      <dgm:prSet presAssocID="{E068C731-160B-47BC-9D23-BFBDC3162A40}" presName="spChevron1" presStyleCnt="0"/>
      <dgm:spPr/>
    </dgm:pt>
    <dgm:pt modelId="{B1FD7B3C-1C97-4716-B4A5-63EAD4572FE7}" type="pres">
      <dgm:prSet presAssocID="{55DAAC53-A225-48A8-A53C-9BFFD2EA3F03}" presName="last" presStyleCnt="0"/>
      <dgm:spPr/>
    </dgm:pt>
    <dgm:pt modelId="{4B49FDEB-102F-4C44-9A4A-761A731EE99C}" type="pres">
      <dgm:prSet presAssocID="{55DAAC53-A225-48A8-A53C-9BFFD2EA3F03}" presName="circleTx" presStyleLbl="node1" presStyleIdx="18" presStyleCnt="19" custScaleX="123960"/>
      <dgm:spPr/>
      <dgm:t>
        <a:bodyPr/>
        <a:lstStyle/>
        <a:p>
          <a:endParaRPr lang="pt-PT"/>
        </a:p>
      </dgm:t>
    </dgm:pt>
    <dgm:pt modelId="{4B117BD4-5690-4C2A-8DA8-37C24090E8AC}" type="pres">
      <dgm:prSet presAssocID="{55DAAC53-A225-48A8-A53C-9BFFD2EA3F03}" presName="spN" presStyleCnt="0"/>
      <dgm:spPr/>
    </dgm:pt>
  </dgm:ptLst>
  <dgm:cxnLst>
    <dgm:cxn modelId="{4C789A47-918E-4BF0-B9B1-B1B7423D1F7F}" type="presOf" srcId="{55DAAC53-A225-48A8-A53C-9BFFD2EA3F03}" destId="{4B49FDEB-102F-4C44-9A4A-761A731EE99C}" srcOrd="0" destOrd="0" presId="urn:microsoft.com/office/officeart/2009/3/layout/RandomtoResultProcess"/>
    <dgm:cxn modelId="{28A19EA0-7B32-470D-A728-9EC4EDB1614D}" type="presOf" srcId="{A552A108-070F-4E51-A390-84A3A909FA7A}" destId="{60F615A8-811C-4801-8176-7A85BF3AF65A}" srcOrd="0" destOrd="0" presId="urn:microsoft.com/office/officeart/2009/3/layout/RandomtoResultProcess"/>
    <dgm:cxn modelId="{B7945E7F-7E0C-4540-8F23-C92308EE2CE3}" srcId="{C0ABEB55-D43E-4BC3-88A9-E579AF971F1D}" destId="{A552A108-070F-4E51-A390-84A3A909FA7A}" srcOrd="0" destOrd="0" parTransId="{88A3E22F-6A6C-4F30-ACB9-06E4753EC67F}" sibTransId="{F4B5D521-B2B5-4A2D-B9BF-4B6C387DCC7A}"/>
    <dgm:cxn modelId="{99552497-8354-42C9-B6D3-4A5AA70F84C6}" srcId="{C0ABEB55-D43E-4BC3-88A9-E579AF971F1D}" destId="{237BE8B5-5841-484B-A8AF-7E30843C88F1}" srcOrd="2" destOrd="0" parTransId="{7FDA5E5F-3B7A-4CB4-8E9D-247B30623EFE}" sibTransId="{E068C731-160B-47BC-9D23-BFBDC3162A40}"/>
    <dgm:cxn modelId="{9BE6190E-A513-4B37-A466-94769A2C3C4E}" srcId="{C0ABEB55-D43E-4BC3-88A9-E579AF971F1D}" destId="{08189936-DE74-4D2B-BEA7-ABD4B885F8BF}" srcOrd="1" destOrd="0" parTransId="{0DFD7B4C-AE60-4454-82B0-DF5749683F9D}" sibTransId="{F00B22DA-7CDD-428F-A5B8-656B37EBA907}"/>
    <dgm:cxn modelId="{B1F9E1A5-1456-41F3-AF14-B73A2EC1FD67}" srcId="{C0ABEB55-D43E-4BC3-88A9-E579AF971F1D}" destId="{55DAAC53-A225-48A8-A53C-9BFFD2EA3F03}" srcOrd="3" destOrd="0" parTransId="{13474149-A5C6-479B-A809-9972D27167DF}" sibTransId="{5DED0C07-F059-44C0-86FE-329DEB317756}"/>
    <dgm:cxn modelId="{0D11C507-C51F-4543-B782-C0ED55B5AD07}" type="presOf" srcId="{237BE8B5-5841-484B-A8AF-7E30843C88F1}" destId="{5562914D-058B-4CE1-BCF3-EED9E2E6D20A}" srcOrd="0" destOrd="0" presId="urn:microsoft.com/office/officeart/2009/3/layout/RandomtoResultProcess"/>
    <dgm:cxn modelId="{7799F26E-DC21-47D9-BE9A-CC0BFDB710D9}" type="presOf" srcId="{08189936-DE74-4D2B-BEA7-ABD4B885F8BF}" destId="{DC172DC1-48F4-40FD-AD43-2754E1169B4F}" srcOrd="0" destOrd="0" presId="urn:microsoft.com/office/officeart/2009/3/layout/RandomtoResultProcess"/>
    <dgm:cxn modelId="{9861EEB4-8374-47EB-84D8-760A9FC35A00}" type="presOf" srcId="{C0ABEB55-D43E-4BC3-88A9-E579AF971F1D}" destId="{3074C5AB-1D77-407E-87AB-A85EC16C2DE1}" srcOrd="0" destOrd="0" presId="urn:microsoft.com/office/officeart/2009/3/layout/RandomtoResultProcess"/>
    <dgm:cxn modelId="{2983FBBF-8BDD-45DB-8ECC-27C14B90306F}" type="presParOf" srcId="{3074C5AB-1D77-407E-87AB-A85EC16C2DE1}" destId="{83F4E2F6-8A5F-4E5A-A4A3-FBB718B5856B}" srcOrd="0" destOrd="0" presId="urn:microsoft.com/office/officeart/2009/3/layout/RandomtoResultProcess"/>
    <dgm:cxn modelId="{09F3DEAF-93B6-4522-9ED6-5031C8C501B3}" type="presParOf" srcId="{83F4E2F6-8A5F-4E5A-A4A3-FBB718B5856B}" destId="{60F615A8-811C-4801-8176-7A85BF3AF65A}" srcOrd="0" destOrd="0" presId="urn:microsoft.com/office/officeart/2009/3/layout/RandomtoResultProcess"/>
    <dgm:cxn modelId="{30170DD5-F26D-4953-97A9-F0B0F10ACA2A}" type="presParOf" srcId="{83F4E2F6-8A5F-4E5A-A4A3-FBB718B5856B}" destId="{6354D45F-8673-4B56-BD93-95C043D04355}" srcOrd="1" destOrd="0" presId="urn:microsoft.com/office/officeart/2009/3/layout/RandomtoResultProcess"/>
    <dgm:cxn modelId="{36262544-264A-46AD-B5A3-6C2A2B2FC479}" type="presParOf" srcId="{83F4E2F6-8A5F-4E5A-A4A3-FBB718B5856B}" destId="{25A103BF-D56F-4A1E-B03C-36C177853ED3}" srcOrd="2" destOrd="0" presId="urn:microsoft.com/office/officeart/2009/3/layout/RandomtoResultProcess"/>
    <dgm:cxn modelId="{D7CB9800-7626-42C6-ADAA-CAFC2C5EDDE9}" type="presParOf" srcId="{83F4E2F6-8A5F-4E5A-A4A3-FBB718B5856B}" destId="{E3B6DB21-285A-439B-9B1B-3AA5E2AFD172}" srcOrd="3" destOrd="0" presId="urn:microsoft.com/office/officeart/2009/3/layout/RandomtoResultProcess"/>
    <dgm:cxn modelId="{401FB4CD-B179-465B-974B-3FE2CFCAE8F0}" type="presParOf" srcId="{83F4E2F6-8A5F-4E5A-A4A3-FBB718B5856B}" destId="{1B4415E7-50A0-4E82-9994-58F19202E7D7}" srcOrd="4" destOrd="0" presId="urn:microsoft.com/office/officeart/2009/3/layout/RandomtoResultProcess"/>
    <dgm:cxn modelId="{6F89A854-8D03-43E3-96D0-C8FD53A213D7}" type="presParOf" srcId="{83F4E2F6-8A5F-4E5A-A4A3-FBB718B5856B}" destId="{CC96EC47-2B23-4549-85E4-1678BA7C722E}" srcOrd="5" destOrd="0" presId="urn:microsoft.com/office/officeart/2009/3/layout/RandomtoResultProcess"/>
    <dgm:cxn modelId="{757A7247-F66B-499E-8627-4649D9F23617}" type="presParOf" srcId="{83F4E2F6-8A5F-4E5A-A4A3-FBB718B5856B}" destId="{C69B575A-5096-4F8D-B441-BAE72D3CC781}" srcOrd="6" destOrd="0" presId="urn:microsoft.com/office/officeart/2009/3/layout/RandomtoResultProcess"/>
    <dgm:cxn modelId="{BADD83AA-8E2F-4D8C-9F30-D7FE4C702937}" type="presParOf" srcId="{83F4E2F6-8A5F-4E5A-A4A3-FBB718B5856B}" destId="{196DFCC0-436C-4EF0-B296-F9B02771CCCB}" srcOrd="7" destOrd="0" presId="urn:microsoft.com/office/officeart/2009/3/layout/RandomtoResultProcess"/>
    <dgm:cxn modelId="{4695EB22-2587-4167-8C0E-F8937D52F5F1}" type="presParOf" srcId="{83F4E2F6-8A5F-4E5A-A4A3-FBB718B5856B}" destId="{94AC766E-1E48-4D39-A53B-02CE60B5D2C4}" srcOrd="8" destOrd="0" presId="urn:microsoft.com/office/officeart/2009/3/layout/RandomtoResultProcess"/>
    <dgm:cxn modelId="{6361EC82-332B-4A09-8B53-C58295DAF647}" type="presParOf" srcId="{83F4E2F6-8A5F-4E5A-A4A3-FBB718B5856B}" destId="{3026EFF2-B434-4978-99F9-7A1C21E83C76}" srcOrd="9" destOrd="0" presId="urn:microsoft.com/office/officeart/2009/3/layout/RandomtoResultProcess"/>
    <dgm:cxn modelId="{00E4D987-6DCA-4691-BC78-39AC6644B45E}" type="presParOf" srcId="{83F4E2F6-8A5F-4E5A-A4A3-FBB718B5856B}" destId="{7F3513F6-7564-4310-A361-3EC39418BFFF}" srcOrd="10" destOrd="0" presId="urn:microsoft.com/office/officeart/2009/3/layout/RandomtoResultProcess"/>
    <dgm:cxn modelId="{693054EB-F95D-4B09-910C-EBC9CCEDF062}" type="presParOf" srcId="{83F4E2F6-8A5F-4E5A-A4A3-FBB718B5856B}" destId="{F40058C6-2900-4D77-92BB-8A0F0680D812}" srcOrd="11" destOrd="0" presId="urn:microsoft.com/office/officeart/2009/3/layout/RandomtoResultProcess"/>
    <dgm:cxn modelId="{F29779B0-65EC-431A-8C74-920BDB8DA78C}" type="presParOf" srcId="{83F4E2F6-8A5F-4E5A-A4A3-FBB718B5856B}" destId="{F42A7D79-2621-4A3F-B6E9-F66A86FC1B7E}" srcOrd="12" destOrd="0" presId="urn:microsoft.com/office/officeart/2009/3/layout/RandomtoResultProcess"/>
    <dgm:cxn modelId="{F1EE7A1D-322C-4AB4-99C6-4C399772CD32}" type="presParOf" srcId="{83F4E2F6-8A5F-4E5A-A4A3-FBB718B5856B}" destId="{5B9F0DAA-CBA5-40C8-8698-62946EB7AF96}" srcOrd="13" destOrd="0" presId="urn:microsoft.com/office/officeart/2009/3/layout/RandomtoResultProcess"/>
    <dgm:cxn modelId="{3B29FEC8-F885-434E-A569-7C65F8D61E24}" type="presParOf" srcId="{83F4E2F6-8A5F-4E5A-A4A3-FBB718B5856B}" destId="{E109B03D-6214-4773-B7A7-DE3D660D0481}" srcOrd="14" destOrd="0" presId="urn:microsoft.com/office/officeart/2009/3/layout/RandomtoResultProcess"/>
    <dgm:cxn modelId="{1DD32587-2975-4DEB-B6C9-A9C21D980C73}" type="presParOf" srcId="{83F4E2F6-8A5F-4E5A-A4A3-FBB718B5856B}" destId="{7293B2D7-92B9-443A-B4BB-C3108497E6C2}" srcOrd="15" destOrd="0" presId="urn:microsoft.com/office/officeart/2009/3/layout/RandomtoResultProcess"/>
    <dgm:cxn modelId="{17D11274-A8F1-4736-96EB-03436936BE35}" type="presParOf" srcId="{83F4E2F6-8A5F-4E5A-A4A3-FBB718B5856B}" destId="{0F1ABEE1-642A-4841-B08D-9322FFF0B55C}" srcOrd="16" destOrd="0" presId="urn:microsoft.com/office/officeart/2009/3/layout/RandomtoResultProcess"/>
    <dgm:cxn modelId="{F0F5B3DD-411C-4BD9-9DA5-9EA3FE923CD1}" type="presParOf" srcId="{83F4E2F6-8A5F-4E5A-A4A3-FBB718B5856B}" destId="{9A82D818-51C1-4A20-8A51-6FCAEE211838}" srcOrd="17" destOrd="0" presId="urn:microsoft.com/office/officeart/2009/3/layout/RandomtoResultProcess"/>
    <dgm:cxn modelId="{1F04C5BF-9569-4227-A863-6593E7AE441D}" type="presParOf" srcId="{83F4E2F6-8A5F-4E5A-A4A3-FBB718B5856B}" destId="{90AD7C2C-7C78-41E6-B467-5CFE0284786B}" srcOrd="18" destOrd="0" presId="urn:microsoft.com/office/officeart/2009/3/layout/RandomtoResultProcess"/>
    <dgm:cxn modelId="{C82BC135-BDFF-4530-A000-8B16F47EDD1B}" type="presParOf" srcId="{3074C5AB-1D77-407E-87AB-A85EC16C2DE1}" destId="{109CA406-67B9-4270-9B86-4D3DB259BB90}" srcOrd="1" destOrd="0" presId="urn:microsoft.com/office/officeart/2009/3/layout/RandomtoResultProcess"/>
    <dgm:cxn modelId="{43BEE55E-F808-4EF8-8D9C-6875DDEC9F15}" type="presParOf" srcId="{109CA406-67B9-4270-9B86-4D3DB259BB90}" destId="{212C58E0-6D95-46C6-BBF3-29F25C272DB5}" srcOrd="0" destOrd="0" presId="urn:microsoft.com/office/officeart/2009/3/layout/RandomtoResultProcess"/>
    <dgm:cxn modelId="{DAD84B8E-1D53-4118-AC6D-5C139528F4F1}" type="presParOf" srcId="{109CA406-67B9-4270-9B86-4D3DB259BB90}" destId="{836FEDD6-5ABC-4887-9778-A67F2659800E}" srcOrd="1" destOrd="0" presId="urn:microsoft.com/office/officeart/2009/3/layout/RandomtoResultProcess"/>
    <dgm:cxn modelId="{C17D1D8B-C2A4-4772-AB29-57CAB16B0F7F}" type="presParOf" srcId="{3074C5AB-1D77-407E-87AB-A85EC16C2DE1}" destId="{FF54A5BC-C097-40B3-8BE1-D24DEA3BA8E8}" srcOrd="2" destOrd="0" presId="urn:microsoft.com/office/officeart/2009/3/layout/RandomtoResultProcess"/>
    <dgm:cxn modelId="{A4F50B3A-36C8-432C-8C3A-DF453DEBA39F}" type="presParOf" srcId="{FF54A5BC-C097-40B3-8BE1-D24DEA3BA8E8}" destId="{DC172DC1-48F4-40FD-AD43-2754E1169B4F}" srcOrd="0" destOrd="0" presId="urn:microsoft.com/office/officeart/2009/3/layout/RandomtoResultProcess"/>
    <dgm:cxn modelId="{984480E4-E621-401A-86E0-74CF2E4DA741}" type="presParOf" srcId="{FF54A5BC-C097-40B3-8BE1-D24DEA3BA8E8}" destId="{D68749DC-459C-43F5-8188-4FB1C4C64720}" srcOrd="1" destOrd="0" presId="urn:microsoft.com/office/officeart/2009/3/layout/RandomtoResultProcess"/>
    <dgm:cxn modelId="{7A73A36C-6D4B-417F-ABE8-7EDC4E66C713}" type="presParOf" srcId="{3074C5AB-1D77-407E-87AB-A85EC16C2DE1}" destId="{199131F4-F563-43EF-A88F-AB00414D261B}" srcOrd="3" destOrd="0" presId="urn:microsoft.com/office/officeart/2009/3/layout/RandomtoResultProcess"/>
    <dgm:cxn modelId="{A800BDE8-002A-4E43-811E-46856F38AB21}" type="presParOf" srcId="{199131F4-F563-43EF-A88F-AB00414D261B}" destId="{A8583DF4-3196-445E-9FF5-A938FE847964}" srcOrd="0" destOrd="0" presId="urn:microsoft.com/office/officeart/2009/3/layout/RandomtoResultProcess"/>
    <dgm:cxn modelId="{94629DCD-B8B6-4141-80F6-D78D26E0DC06}" type="presParOf" srcId="{199131F4-F563-43EF-A88F-AB00414D261B}" destId="{1E5F233E-36B2-469A-8096-33B9DB240716}" srcOrd="1" destOrd="0" presId="urn:microsoft.com/office/officeart/2009/3/layout/RandomtoResultProcess"/>
    <dgm:cxn modelId="{12893ACD-D6C4-4A54-BE21-0F2460CFD508}" type="presParOf" srcId="{3074C5AB-1D77-407E-87AB-A85EC16C2DE1}" destId="{BB29366B-9405-4EA6-BBDD-6F5B195FE9EB}" srcOrd="4" destOrd="0" presId="urn:microsoft.com/office/officeart/2009/3/layout/RandomtoResultProcess"/>
    <dgm:cxn modelId="{ADB067C2-B8C4-41CB-804F-4C926B679E56}" type="presParOf" srcId="{BB29366B-9405-4EA6-BBDD-6F5B195FE9EB}" destId="{5562914D-058B-4CE1-BCF3-EED9E2E6D20A}" srcOrd="0" destOrd="0" presId="urn:microsoft.com/office/officeart/2009/3/layout/RandomtoResultProcess"/>
    <dgm:cxn modelId="{0A752407-6F92-43E1-844A-9280622F367F}" type="presParOf" srcId="{BB29366B-9405-4EA6-BBDD-6F5B195FE9EB}" destId="{531B29BD-09B2-44A8-9CB3-B613BFF7BD5E}" srcOrd="1" destOrd="0" presId="urn:microsoft.com/office/officeart/2009/3/layout/RandomtoResultProcess"/>
    <dgm:cxn modelId="{02704444-D50A-4CCD-A45E-6291E6E3810E}" type="presParOf" srcId="{3074C5AB-1D77-407E-87AB-A85EC16C2DE1}" destId="{384F025E-0BFD-4652-B53A-91D5B901A6EB}" srcOrd="5" destOrd="0" presId="urn:microsoft.com/office/officeart/2009/3/layout/RandomtoResultProcess"/>
    <dgm:cxn modelId="{DF82D6E6-426D-43D3-9557-3E9DEC9B176B}" type="presParOf" srcId="{384F025E-0BFD-4652-B53A-91D5B901A6EB}" destId="{8B778CE0-28F4-449A-AC20-62DE26BB0A42}" srcOrd="0" destOrd="0" presId="urn:microsoft.com/office/officeart/2009/3/layout/RandomtoResultProcess"/>
    <dgm:cxn modelId="{BA37937B-C23F-42F0-8E14-7CEC7A0F12A7}" type="presParOf" srcId="{384F025E-0BFD-4652-B53A-91D5B901A6EB}" destId="{951C8ACB-1042-4913-9240-8A92C5880AA1}" srcOrd="1" destOrd="0" presId="urn:microsoft.com/office/officeart/2009/3/layout/RandomtoResultProcess"/>
    <dgm:cxn modelId="{4D22B255-4C19-4268-AEEF-8348998EB75F}" type="presParOf" srcId="{3074C5AB-1D77-407E-87AB-A85EC16C2DE1}" destId="{B1FD7B3C-1C97-4716-B4A5-63EAD4572FE7}" srcOrd="6" destOrd="0" presId="urn:microsoft.com/office/officeart/2009/3/layout/RandomtoResultProcess"/>
    <dgm:cxn modelId="{7CDECD1A-EF1B-4F5F-90B6-0C32D2CEC723}" type="presParOf" srcId="{B1FD7B3C-1C97-4716-B4A5-63EAD4572FE7}" destId="{4B49FDEB-102F-4C44-9A4A-761A731EE99C}" srcOrd="0" destOrd="0" presId="urn:microsoft.com/office/officeart/2009/3/layout/RandomtoResultProcess"/>
    <dgm:cxn modelId="{471FC030-3F9B-4140-89BE-2C96C38405C9}" type="presParOf" srcId="{B1FD7B3C-1C97-4716-B4A5-63EAD4572FE7}" destId="{4B117BD4-5690-4C2A-8DA8-37C24090E8AC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841801-EE46-412D-A30E-EBF9A5BC7E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1410A5C1-1048-478A-8061-FD9314BA9EE2}" type="pres">
      <dgm:prSet presAssocID="{4C841801-EE46-412D-A30E-EBF9A5BC7E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</dgm:ptLst>
  <dgm:cxnLst>
    <dgm:cxn modelId="{CE85EA77-1D1E-43CE-BE90-7BA4DB35C7B1}" type="presOf" srcId="{4C841801-EE46-412D-A30E-EBF9A5BC7EDC}" destId="{1410A5C1-1048-478A-8061-FD9314BA9EE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3581BE-DF65-4929-878B-BC828AC03B70}" type="doc">
      <dgm:prSet loTypeId="urn:microsoft.com/office/officeart/2005/8/layout/hProcess3" loCatId="process" qsTypeId="urn:microsoft.com/office/officeart/2005/8/quickstyle/simple3" qsCatId="simple" csTypeId="urn:microsoft.com/office/officeart/2005/8/colors/accent1_2" csCatId="accent1" phldr="1"/>
      <dgm:spPr/>
    </dgm:pt>
    <dgm:pt modelId="{05E45D75-1094-4108-9D42-7EC7362AB966}">
      <dgm:prSet phldrT="[Texto]" custT="1"/>
      <dgm:spPr/>
      <dgm:t>
        <a:bodyPr/>
        <a:lstStyle/>
        <a:p>
          <a:r>
            <a:rPr lang="pt-PT" sz="1400" dirty="0" smtClean="0"/>
            <a:t>Visitas análise</a:t>
          </a:r>
          <a:endParaRPr lang="pt-PT" sz="1400" dirty="0"/>
        </a:p>
      </dgm:t>
    </dgm:pt>
    <dgm:pt modelId="{35D75750-BDBF-415A-A56E-F8765D420251}" type="par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37DDC18-8361-45FB-B292-11B83644DD97}" type="sib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786532F4-19FB-4EE1-8B6E-996B675DCB67}">
      <dgm:prSet phldrT="[Texto]" custT="1"/>
      <dgm:spPr/>
      <dgm:t>
        <a:bodyPr/>
        <a:lstStyle/>
        <a:p>
          <a:r>
            <a:rPr lang="pt-PT" sz="1400" dirty="0" smtClean="0"/>
            <a:t>financeira</a:t>
          </a:r>
          <a:endParaRPr lang="pt-PT" sz="1400" dirty="0"/>
        </a:p>
      </dgm:t>
    </dgm:pt>
    <dgm:pt modelId="{C2B77E80-144F-4E8E-8B63-F50204467ED2}" type="par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A99D8293-1470-4459-9A79-49297F704F06}" type="sib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2FB5D43-54C7-48C5-9E4C-67224960E03E}" type="pres">
      <dgm:prSet presAssocID="{AB3581BE-DF65-4929-878B-BC828AC03B70}" presName="Name0" presStyleCnt="0">
        <dgm:presLayoutVars>
          <dgm:dir/>
          <dgm:animLvl val="lvl"/>
          <dgm:resizeHandles val="exact"/>
        </dgm:presLayoutVars>
      </dgm:prSet>
      <dgm:spPr/>
    </dgm:pt>
    <dgm:pt modelId="{4461E198-7BB7-42EE-AB80-6665A1378F5C}" type="pres">
      <dgm:prSet presAssocID="{AB3581BE-DF65-4929-878B-BC828AC03B70}" presName="dummy" presStyleCnt="0"/>
      <dgm:spPr/>
    </dgm:pt>
    <dgm:pt modelId="{FCABB87B-68A3-4C3D-BA1F-17D2CD83D3C4}" type="pres">
      <dgm:prSet presAssocID="{AB3581BE-DF65-4929-878B-BC828AC03B70}" presName="linH" presStyleCnt="0"/>
      <dgm:spPr/>
    </dgm:pt>
    <dgm:pt modelId="{58DB3511-0671-47AA-9352-D15DC3FC9BD7}" type="pres">
      <dgm:prSet presAssocID="{AB3581BE-DF65-4929-878B-BC828AC03B70}" presName="padding1" presStyleCnt="0"/>
      <dgm:spPr/>
    </dgm:pt>
    <dgm:pt modelId="{4FC3E3E3-32BC-4836-AC9F-C678212B7DE0}" type="pres">
      <dgm:prSet presAssocID="{05E45D75-1094-4108-9D42-7EC7362AB966}" presName="linV" presStyleCnt="0"/>
      <dgm:spPr/>
    </dgm:pt>
    <dgm:pt modelId="{6A3B6B83-CBD2-4326-B46E-0F822D31ADA0}" type="pres">
      <dgm:prSet presAssocID="{05E45D75-1094-4108-9D42-7EC7362AB966}" presName="spVertical1" presStyleCnt="0"/>
      <dgm:spPr/>
    </dgm:pt>
    <dgm:pt modelId="{418D6498-E051-460C-86E0-3F7226322367}" type="pres">
      <dgm:prSet presAssocID="{05E45D75-1094-4108-9D42-7EC7362AB966}" presName="parTx" presStyleLbl="revTx" presStyleIdx="0" presStyleCnt="2" custScaleX="1471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5E95762-F053-4597-A6DB-8C3EB158C8A5}" type="pres">
      <dgm:prSet presAssocID="{05E45D75-1094-4108-9D42-7EC7362AB966}" presName="spVertical2" presStyleCnt="0"/>
      <dgm:spPr/>
    </dgm:pt>
    <dgm:pt modelId="{D5D11577-D432-4151-9E1E-873F2C497DD7}" type="pres">
      <dgm:prSet presAssocID="{05E45D75-1094-4108-9D42-7EC7362AB966}" presName="spVertical3" presStyleCnt="0"/>
      <dgm:spPr/>
    </dgm:pt>
    <dgm:pt modelId="{5D638C7F-AA94-4B1C-8F46-CCB49D92F279}" type="pres">
      <dgm:prSet presAssocID="{537DDC18-8361-45FB-B292-11B83644DD97}" presName="space" presStyleCnt="0"/>
      <dgm:spPr/>
    </dgm:pt>
    <dgm:pt modelId="{4DB83197-F572-488F-A3BF-9D7B5F039418}" type="pres">
      <dgm:prSet presAssocID="{786532F4-19FB-4EE1-8B6E-996B675DCB67}" presName="linV" presStyleCnt="0"/>
      <dgm:spPr/>
    </dgm:pt>
    <dgm:pt modelId="{1B484FEC-6532-4D63-A028-8C68D28BA797}" type="pres">
      <dgm:prSet presAssocID="{786532F4-19FB-4EE1-8B6E-996B675DCB67}" presName="spVertical1" presStyleCnt="0"/>
      <dgm:spPr/>
    </dgm:pt>
    <dgm:pt modelId="{972BA8D6-2028-484E-A848-C1908C16215D}" type="pres">
      <dgm:prSet presAssocID="{786532F4-19FB-4EE1-8B6E-996B675DCB67}" presName="parTx" presStyleLbl="revTx" presStyleIdx="1" presStyleCnt="2" custScaleX="177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B3492C4-D451-4C8B-88BA-59E0DE676027}" type="pres">
      <dgm:prSet presAssocID="{786532F4-19FB-4EE1-8B6E-996B675DCB67}" presName="spVertical2" presStyleCnt="0"/>
      <dgm:spPr/>
    </dgm:pt>
    <dgm:pt modelId="{1E6DA2EB-B419-4065-BD1C-B02B97844FDF}" type="pres">
      <dgm:prSet presAssocID="{786532F4-19FB-4EE1-8B6E-996B675DCB67}" presName="spVertical3" presStyleCnt="0"/>
      <dgm:spPr/>
    </dgm:pt>
    <dgm:pt modelId="{19EA3EB5-60F8-4415-8677-1A078805036F}" type="pres">
      <dgm:prSet presAssocID="{AB3581BE-DF65-4929-878B-BC828AC03B70}" presName="padding2" presStyleCnt="0"/>
      <dgm:spPr/>
    </dgm:pt>
    <dgm:pt modelId="{6FC903F8-7608-4BAC-9375-3ACEB6F7BDDF}" type="pres">
      <dgm:prSet presAssocID="{AB3581BE-DF65-4929-878B-BC828AC03B70}" presName="negArrow" presStyleCnt="0"/>
      <dgm:spPr/>
    </dgm:pt>
    <dgm:pt modelId="{A79559A5-97DC-4800-B4C2-A41F51942AE3}" type="pres">
      <dgm:prSet presAssocID="{AB3581BE-DF65-4929-878B-BC828AC03B70}" presName="backgroundArrow" presStyleLbl="node1" presStyleIdx="0" presStyleCnt="1" custLinFactNeighborY="-2600"/>
      <dgm:spPr/>
    </dgm:pt>
  </dgm:ptLst>
  <dgm:cxnLst>
    <dgm:cxn modelId="{191CD0AD-A144-4E55-A622-4B880A1CD838}" type="presOf" srcId="{786532F4-19FB-4EE1-8B6E-996B675DCB67}" destId="{972BA8D6-2028-484E-A848-C1908C16215D}" srcOrd="0" destOrd="0" presId="urn:microsoft.com/office/officeart/2005/8/layout/hProcess3"/>
    <dgm:cxn modelId="{7E48AD7F-E427-486E-A048-EDCF842FA41A}" type="presOf" srcId="{AB3581BE-DF65-4929-878B-BC828AC03B70}" destId="{52FB5D43-54C7-48C5-9E4C-67224960E03E}" srcOrd="0" destOrd="0" presId="urn:microsoft.com/office/officeart/2005/8/layout/hProcess3"/>
    <dgm:cxn modelId="{25D162B1-3500-41C9-AAE2-64A0AD5F40CE}" srcId="{AB3581BE-DF65-4929-878B-BC828AC03B70}" destId="{05E45D75-1094-4108-9D42-7EC7362AB966}" srcOrd="0" destOrd="0" parTransId="{35D75750-BDBF-415A-A56E-F8765D420251}" sibTransId="{537DDC18-8361-45FB-B292-11B83644DD97}"/>
    <dgm:cxn modelId="{D067EF36-8A63-47DD-8096-1D9997BF3B0C}" srcId="{AB3581BE-DF65-4929-878B-BC828AC03B70}" destId="{786532F4-19FB-4EE1-8B6E-996B675DCB67}" srcOrd="1" destOrd="0" parTransId="{C2B77E80-144F-4E8E-8B63-F50204467ED2}" sibTransId="{A99D8293-1470-4459-9A79-49297F704F06}"/>
    <dgm:cxn modelId="{EC4638A0-181F-4261-9E22-354EC1DD22E7}" type="presOf" srcId="{05E45D75-1094-4108-9D42-7EC7362AB966}" destId="{418D6498-E051-460C-86E0-3F7226322367}" srcOrd="0" destOrd="0" presId="urn:microsoft.com/office/officeart/2005/8/layout/hProcess3"/>
    <dgm:cxn modelId="{C17CFF76-20D9-4A68-A3B3-AA8E7213E63B}" type="presParOf" srcId="{52FB5D43-54C7-48C5-9E4C-67224960E03E}" destId="{4461E198-7BB7-42EE-AB80-6665A1378F5C}" srcOrd="0" destOrd="0" presId="urn:microsoft.com/office/officeart/2005/8/layout/hProcess3"/>
    <dgm:cxn modelId="{033AC254-8B5A-4446-9CBA-031F374E9EE7}" type="presParOf" srcId="{52FB5D43-54C7-48C5-9E4C-67224960E03E}" destId="{FCABB87B-68A3-4C3D-BA1F-17D2CD83D3C4}" srcOrd="1" destOrd="0" presId="urn:microsoft.com/office/officeart/2005/8/layout/hProcess3"/>
    <dgm:cxn modelId="{2A02035E-BA81-4C4F-9E20-DF1F4284312C}" type="presParOf" srcId="{FCABB87B-68A3-4C3D-BA1F-17D2CD83D3C4}" destId="{58DB3511-0671-47AA-9352-D15DC3FC9BD7}" srcOrd="0" destOrd="0" presId="urn:microsoft.com/office/officeart/2005/8/layout/hProcess3"/>
    <dgm:cxn modelId="{06372AE2-D913-441C-80DC-B6DD5B5D0C7D}" type="presParOf" srcId="{FCABB87B-68A3-4C3D-BA1F-17D2CD83D3C4}" destId="{4FC3E3E3-32BC-4836-AC9F-C678212B7DE0}" srcOrd="1" destOrd="0" presId="urn:microsoft.com/office/officeart/2005/8/layout/hProcess3"/>
    <dgm:cxn modelId="{78725044-E01C-494D-BBED-495F2BF058A8}" type="presParOf" srcId="{4FC3E3E3-32BC-4836-AC9F-C678212B7DE0}" destId="{6A3B6B83-CBD2-4326-B46E-0F822D31ADA0}" srcOrd="0" destOrd="0" presId="urn:microsoft.com/office/officeart/2005/8/layout/hProcess3"/>
    <dgm:cxn modelId="{83D2F09A-1F53-4A31-AE36-092512284492}" type="presParOf" srcId="{4FC3E3E3-32BC-4836-AC9F-C678212B7DE0}" destId="{418D6498-E051-460C-86E0-3F7226322367}" srcOrd="1" destOrd="0" presId="urn:microsoft.com/office/officeart/2005/8/layout/hProcess3"/>
    <dgm:cxn modelId="{989D786E-179B-4FC3-9613-738ACF87A9CC}" type="presParOf" srcId="{4FC3E3E3-32BC-4836-AC9F-C678212B7DE0}" destId="{75E95762-F053-4597-A6DB-8C3EB158C8A5}" srcOrd="2" destOrd="0" presId="urn:microsoft.com/office/officeart/2005/8/layout/hProcess3"/>
    <dgm:cxn modelId="{944A1003-612E-4C68-B2A3-F6245EBAE058}" type="presParOf" srcId="{4FC3E3E3-32BC-4836-AC9F-C678212B7DE0}" destId="{D5D11577-D432-4151-9E1E-873F2C497DD7}" srcOrd="3" destOrd="0" presId="urn:microsoft.com/office/officeart/2005/8/layout/hProcess3"/>
    <dgm:cxn modelId="{F27AE73A-A4B1-454E-BB0A-09748C549EE5}" type="presParOf" srcId="{FCABB87B-68A3-4C3D-BA1F-17D2CD83D3C4}" destId="{5D638C7F-AA94-4B1C-8F46-CCB49D92F279}" srcOrd="2" destOrd="0" presId="urn:microsoft.com/office/officeart/2005/8/layout/hProcess3"/>
    <dgm:cxn modelId="{1A56A167-62B0-4D77-B158-88CFE1A8D80A}" type="presParOf" srcId="{FCABB87B-68A3-4C3D-BA1F-17D2CD83D3C4}" destId="{4DB83197-F572-488F-A3BF-9D7B5F039418}" srcOrd="3" destOrd="0" presId="urn:microsoft.com/office/officeart/2005/8/layout/hProcess3"/>
    <dgm:cxn modelId="{EF1C21DC-AB49-42C3-9EF5-4A31A8067F82}" type="presParOf" srcId="{4DB83197-F572-488F-A3BF-9D7B5F039418}" destId="{1B484FEC-6532-4D63-A028-8C68D28BA797}" srcOrd="0" destOrd="0" presId="urn:microsoft.com/office/officeart/2005/8/layout/hProcess3"/>
    <dgm:cxn modelId="{142B81A7-A8F6-407C-806B-58BD99E5B236}" type="presParOf" srcId="{4DB83197-F572-488F-A3BF-9D7B5F039418}" destId="{972BA8D6-2028-484E-A848-C1908C16215D}" srcOrd="1" destOrd="0" presId="urn:microsoft.com/office/officeart/2005/8/layout/hProcess3"/>
    <dgm:cxn modelId="{DE41D31F-234C-415F-8C38-03C63E2A07F1}" type="presParOf" srcId="{4DB83197-F572-488F-A3BF-9D7B5F039418}" destId="{9B3492C4-D451-4C8B-88BA-59E0DE676027}" srcOrd="2" destOrd="0" presId="urn:microsoft.com/office/officeart/2005/8/layout/hProcess3"/>
    <dgm:cxn modelId="{70BA53D8-0C09-4DCF-AC13-16669AACA71D}" type="presParOf" srcId="{4DB83197-F572-488F-A3BF-9D7B5F039418}" destId="{1E6DA2EB-B419-4065-BD1C-B02B97844FDF}" srcOrd="3" destOrd="0" presId="urn:microsoft.com/office/officeart/2005/8/layout/hProcess3"/>
    <dgm:cxn modelId="{DB11E78D-6A36-4F7B-9A08-0FF00B9552F0}" type="presParOf" srcId="{FCABB87B-68A3-4C3D-BA1F-17D2CD83D3C4}" destId="{19EA3EB5-60F8-4415-8677-1A078805036F}" srcOrd="4" destOrd="0" presId="urn:microsoft.com/office/officeart/2005/8/layout/hProcess3"/>
    <dgm:cxn modelId="{272BCEFE-051B-416A-915C-0A5368366F7E}" type="presParOf" srcId="{FCABB87B-68A3-4C3D-BA1F-17D2CD83D3C4}" destId="{6FC903F8-7608-4BAC-9375-3ACEB6F7BDDF}" srcOrd="5" destOrd="0" presId="urn:microsoft.com/office/officeart/2005/8/layout/hProcess3"/>
    <dgm:cxn modelId="{6253FD84-E3C1-477D-92E6-04C0D2FEB185}" type="presParOf" srcId="{FCABB87B-68A3-4C3D-BA1F-17D2CD83D3C4}" destId="{A79559A5-97DC-4800-B4C2-A41F51942AE3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AC50B-8A50-4A04-8A82-C762A0A871C0}">
      <dsp:nvSpPr>
        <dsp:cNvPr id="0" name=""/>
        <dsp:cNvSpPr/>
      </dsp:nvSpPr>
      <dsp:spPr>
        <a:xfrm>
          <a:off x="3793066" y="2438400"/>
          <a:ext cx="2980266" cy="298026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Mais e melhores projetos</a:t>
          </a:r>
          <a:endParaRPr lang="pt-PT" sz="2200" kern="1200" dirty="0"/>
        </a:p>
      </dsp:txBody>
      <dsp:txXfrm>
        <a:off x="4392232" y="3136513"/>
        <a:ext cx="1781934" cy="1531918"/>
      </dsp:txXfrm>
    </dsp:sp>
    <dsp:sp modelId="{0ADFA1B7-914F-4CA8-8AFD-4D5B0C98FBB9}">
      <dsp:nvSpPr>
        <dsp:cNvPr id="0" name=""/>
        <dsp:cNvSpPr/>
      </dsp:nvSpPr>
      <dsp:spPr>
        <a:xfrm>
          <a:off x="2059093" y="1733973"/>
          <a:ext cx="2167466" cy="216746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Informar </a:t>
          </a:r>
          <a:endParaRPr lang="pt-PT" sz="2200" kern="1200" dirty="0"/>
        </a:p>
      </dsp:txBody>
      <dsp:txXfrm>
        <a:off x="2604759" y="2282937"/>
        <a:ext cx="1076134" cy="1069538"/>
      </dsp:txXfrm>
    </dsp:sp>
    <dsp:sp modelId="{0F13FCAB-F335-4E5A-867A-AF71B0BCDA4D}">
      <dsp:nvSpPr>
        <dsp:cNvPr id="0" name=""/>
        <dsp:cNvSpPr/>
      </dsp:nvSpPr>
      <dsp:spPr>
        <a:xfrm rot="20700000">
          <a:off x="3236136" y="238642"/>
          <a:ext cx="2123675" cy="212367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Reduzir erros</a:t>
          </a:r>
          <a:endParaRPr lang="pt-PT" sz="2200" kern="1200" dirty="0"/>
        </a:p>
      </dsp:txBody>
      <dsp:txXfrm rot="-20700000">
        <a:off x="3701920" y="704426"/>
        <a:ext cx="1192106" cy="1192106"/>
      </dsp:txXfrm>
    </dsp:sp>
    <dsp:sp modelId="{881EA759-EDC9-49C8-A9B1-FCB2E798F16C}">
      <dsp:nvSpPr>
        <dsp:cNvPr id="0" name=""/>
        <dsp:cNvSpPr/>
      </dsp:nvSpPr>
      <dsp:spPr>
        <a:xfrm>
          <a:off x="3577577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698A6-44C3-4691-9F71-DE47145743A9}">
      <dsp:nvSpPr>
        <dsp:cNvPr id="0" name=""/>
        <dsp:cNvSpPr/>
      </dsp:nvSpPr>
      <dsp:spPr>
        <a:xfrm>
          <a:off x="1675238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CEC0F-AD8D-473D-B79F-A8D1C3502462}">
      <dsp:nvSpPr>
        <dsp:cNvPr id="0" name=""/>
        <dsp:cNvSpPr/>
      </dsp:nvSpPr>
      <dsp:spPr>
        <a:xfrm>
          <a:off x="2781867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615A8-811C-4801-8176-7A85BF3AF65A}">
      <dsp:nvSpPr>
        <dsp:cNvPr id="0" name=""/>
        <dsp:cNvSpPr/>
      </dsp:nvSpPr>
      <dsp:spPr>
        <a:xfrm>
          <a:off x="124791" y="2406107"/>
          <a:ext cx="1760387" cy="580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Candidatura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124791" y="2406107"/>
        <a:ext cx="1760387" cy="580127"/>
      </dsp:txXfrm>
    </dsp:sp>
    <dsp:sp modelId="{6354D45F-8673-4B56-BD93-95C043D04355}">
      <dsp:nvSpPr>
        <dsp:cNvPr id="0" name=""/>
        <dsp:cNvSpPr/>
      </dsp:nvSpPr>
      <dsp:spPr>
        <a:xfrm>
          <a:off x="122791" y="222966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103BF-D56F-4A1E-B03C-36C177853ED3}">
      <dsp:nvSpPr>
        <dsp:cNvPr id="0" name=""/>
        <dsp:cNvSpPr/>
      </dsp:nvSpPr>
      <dsp:spPr>
        <a:xfrm>
          <a:off x="220812" y="2033625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6DB21-285A-439B-9B1B-3AA5E2AFD172}">
      <dsp:nvSpPr>
        <dsp:cNvPr id="0" name=""/>
        <dsp:cNvSpPr/>
      </dsp:nvSpPr>
      <dsp:spPr>
        <a:xfrm>
          <a:off x="456064" y="2072833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415E7-50A0-4E82-9994-58F19202E7D7}">
      <dsp:nvSpPr>
        <dsp:cNvPr id="0" name=""/>
        <dsp:cNvSpPr/>
      </dsp:nvSpPr>
      <dsp:spPr>
        <a:xfrm>
          <a:off x="652107" y="1857186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6EC47-2B23-4549-85E4-1678BA7C722E}">
      <dsp:nvSpPr>
        <dsp:cNvPr id="0" name=""/>
        <dsp:cNvSpPr/>
      </dsp:nvSpPr>
      <dsp:spPr>
        <a:xfrm>
          <a:off x="906964" y="177876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B575A-5096-4F8D-B441-BAE72D3CC781}">
      <dsp:nvSpPr>
        <dsp:cNvPr id="0" name=""/>
        <dsp:cNvSpPr/>
      </dsp:nvSpPr>
      <dsp:spPr>
        <a:xfrm>
          <a:off x="1220633" y="191599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DFCC0-436C-4EF0-B296-F9B02771CCCB}">
      <dsp:nvSpPr>
        <dsp:cNvPr id="0" name=""/>
        <dsp:cNvSpPr/>
      </dsp:nvSpPr>
      <dsp:spPr>
        <a:xfrm>
          <a:off x="1416676" y="2014020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C766E-1E48-4D39-A53B-02CE60B5D2C4}">
      <dsp:nvSpPr>
        <dsp:cNvPr id="0" name=""/>
        <dsp:cNvSpPr/>
      </dsp:nvSpPr>
      <dsp:spPr>
        <a:xfrm>
          <a:off x="1691136" y="222966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6EFF2-B434-4978-99F9-7A1C21E83C76}">
      <dsp:nvSpPr>
        <dsp:cNvPr id="0" name=""/>
        <dsp:cNvSpPr/>
      </dsp:nvSpPr>
      <dsp:spPr>
        <a:xfrm>
          <a:off x="1808762" y="2445315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513F6-7564-4310-A361-3EC39418BFFF}">
      <dsp:nvSpPr>
        <dsp:cNvPr id="0" name=""/>
        <dsp:cNvSpPr/>
      </dsp:nvSpPr>
      <dsp:spPr>
        <a:xfrm>
          <a:off x="789338" y="2033625"/>
          <a:ext cx="360079" cy="3600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058C6-2900-4D77-92BB-8A0F0680D812}">
      <dsp:nvSpPr>
        <dsp:cNvPr id="0" name=""/>
        <dsp:cNvSpPr/>
      </dsp:nvSpPr>
      <dsp:spPr>
        <a:xfrm>
          <a:off x="24769" y="277858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A7D79-2621-4A3F-B6E9-F66A86FC1B7E}">
      <dsp:nvSpPr>
        <dsp:cNvPr id="0" name=""/>
        <dsp:cNvSpPr/>
      </dsp:nvSpPr>
      <dsp:spPr>
        <a:xfrm>
          <a:off x="142395" y="2955028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F0DAA-CBA5-40C8-8698-62946EB7AF96}">
      <dsp:nvSpPr>
        <dsp:cNvPr id="0" name=""/>
        <dsp:cNvSpPr/>
      </dsp:nvSpPr>
      <dsp:spPr>
        <a:xfrm>
          <a:off x="436460" y="3111862"/>
          <a:ext cx="320070" cy="320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9B03D-6214-4773-B7A7-DE3D660D0481}">
      <dsp:nvSpPr>
        <dsp:cNvPr id="0" name=""/>
        <dsp:cNvSpPr/>
      </dsp:nvSpPr>
      <dsp:spPr>
        <a:xfrm>
          <a:off x="848151" y="336671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3B2D7-92B9-443A-B4BB-C3108497E6C2}">
      <dsp:nvSpPr>
        <dsp:cNvPr id="0" name=""/>
        <dsp:cNvSpPr/>
      </dsp:nvSpPr>
      <dsp:spPr>
        <a:xfrm>
          <a:off x="926568" y="3111862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ABEE1-642A-4841-B08D-9322FFF0B55C}">
      <dsp:nvSpPr>
        <dsp:cNvPr id="0" name=""/>
        <dsp:cNvSpPr/>
      </dsp:nvSpPr>
      <dsp:spPr>
        <a:xfrm>
          <a:off x="1122611" y="3386323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2D818-51C1-4A20-8A51-6FCAEE211838}">
      <dsp:nvSpPr>
        <dsp:cNvPr id="0" name=""/>
        <dsp:cNvSpPr/>
      </dsp:nvSpPr>
      <dsp:spPr>
        <a:xfrm>
          <a:off x="1299050" y="3072654"/>
          <a:ext cx="320070" cy="320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D7C2C-7C78-41E6-B467-5CFE0284786B}">
      <dsp:nvSpPr>
        <dsp:cNvPr id="0" name=""/>
        <dsp:cNvSpPr/>
      </dsp:nvSpPr>
      <dsp:spPr>
        <a:xfrm>
          <a:off x="1730345" y="2994236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2C58E0-6D95-46C6-BBF3-29F25C272DB5}">
      <dsp:nvSpPr>
        <dsp:cNvPr id="0" name=""/>
        <dsp:cNvSpPr/>
      </dsp:nvSpPr>
      <dsp:spPr>
        <a:xfrm>
          <a:off x="1950393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2DC1-48F4-40FD-AD43-2754E1169B4F}">
      <dsp:nvSpPr>
        <dsp:cNvPr id="0" name=""/>
        <dsp:cNvSpPr/>
      </dsp:nvSpPr>
      <dsp:spPr>
        <a:xfrm>
          <a:off x="2596644" y="2073106"/>
          <a:ext cx="1762502" cy="1233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Declarações/Pagamentos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2596644" y="2073106"/>
        <a:ext cx="1762502" cy="1233751"/>
      </dsp:txXfrm>
    </dsp:sp>
    <dsp:sp modelId="{A8583DF4-3196-445E-9FF5-A938FE847964}">
      <dsp:nvSpPr>
        <dsp:cNvPr id="0" name=""/>
        <dsp:cNvSpPr/>
      </dsp:nvSpPr>
      <dsp:spPr>
        <a:xfrm>
          <a:off x="4359147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2914D-058B-4CE1-BCF3-EED9E2E6D20A}">
      <dsp:nvSpPr>
        <dsp:cNvPr id="0" name=""/>
        <dsp:cNvSpPr/>
      </dsp:nvSpPr>
      <dsp:spPr>
        <a:xfrm>
          <a:off x="5005398" y="2073106"/>
          <a:ext cx="1762502" cy="1233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Apoio à execução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5005398" y="2073106"/>
        <a:ext cx="1762502" cy="1233751"/>
      </dsp:txXfrm>
    </dsp:sp>
    <dsp:sp modelId="{8B778CE0-28F4-449A-AC20-62DE26BB0A42}">
      <dsp:nvSpPr>
        <dsp:cNvPr id="0" name=""/>
        <dsp:cNvSpPr/>
      </dsp:nvSpPr>
      <dsp:spPr>
        <a:xfrm>
          <a:off x="6767901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9FDEB-102F-4C44-9A4A-761A731EE99C}">
      <dsp:nvSpPr>
        <dsp:cNvPr id="0" name=""/>
        <dsp:cNvSpPr/>
      </dsp:nvSpPr>
      <dsp:spPr>
        <a:xfrm>
          <a:off x="7414152" y="1970546"/>
          <a:ext cx="1857078" cy="14981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Avaliação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7686115" y="2189942"/>
        <a:ext cx="1313152" cy="10593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559A5-97DC-4800-B4C2-A41F51942AE3}">
      <dsp:nvSpPr>
        <dsp:cNvPr id="0" name=""/>
        <dsp:cNvSpPr/>
      </dsp:nvSpPr>
      <dsp:spPr>
        <a:xfrm>
          <a:off x="0" y="0"/>
          <a:ext cx="1751335" cy="1224000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2BA8D6-2028-484E-A848-C1908C16215D}">
      <dsp:nvSpPr>
        <dsp:cNvPr id="0" name=""/>
        <dsp:cNvSpPr/>
      </dsp:nvSpPr>
      <dsp:spPr>
        <a:xfrm>
          <a:off x="837973" y="328583"/>
          <a:ext cx="738228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financeira</a:t>
          </a:r>
          <a:endParaRPr lang="pt-PT" sz="1400" kern="1200" dirty="0"/>
        </a:p>
      </dsp:txBody>
      <dsp:txXfrm>
        <a:off x="837973" y="328583"/>
        <a:ext cx="738228" cy="612000"/>
      </dsp:txXfrm>
    </dsp:sp>
    <dsp:sp modelId="{418D6498-E051-460C-86E0-3F7226322367}">
      <dsp:nvSpPr>
        <dsp:cNvPr id="0" name=""/>
        <dsp:cNvSpPr/>
      </dsp:nvSpPr>
      <dsp:spPr>
        <a:xfrm>
          <a:off x="141049" y="328583"/>
          <a:ext cx="613547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Visitas análise</a:t>
          </a:r>
          <a:endParaRPr lang="pt-PT" sz="1400" kern="1200" dirty="0"/>
        </a:p>
      </dsp:txBody>
      <dsp:txXfrm>
        <a:off x="141049" y="328583"/>
        <a:ext cx="613547" cy="61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5114B-29F6-441F-99A3-B12BA748D41F}" type="datetimeFigureOut">
              <a:rPr lang="pt-PT" smtClean="0"/>
              <a:t>18/11/2019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17D87-6C39-4834-96CE-5BE6B2D685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404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5973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altLang="pt-PT" smtClean="0"/>
              <a:t>De acordo com o regulamento do financiamento a projetos cada ONGPD pode ter 3 projetos</a:t>
            </a:r>
          </a:p>
          <a:p>
            <a:r>
              <a:rPr lang="pt-PT" altLang="pt-PT" smtClean="0"/>
              <a:t>O limite de duração previsto no regulamento é de 12 meses.</a:t>
            </a:r>
          </a:p>
          <a:p>
            <a:r>
              <a:rPr lang="pt-PT" altLang="pt-PT" smtClean="0"/>
              <a:t>Chamar atenção aos valores apresentados pela Carmo</a:t>
            </a:r>
          </a:p>
        </p:txBody>
      </p:sp>
      <p:sp>
        <p:nvSpPr>
          <p:cNvPr id="389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0885621A-71BD-4B78-AA07-178476E23E62}" type="slidenum">
              <a:rPr lang="pt-PT" altLang="pt-PT" smtClean="0"/>
              <a:pPr/>
              <a:t>22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370484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 smtClean="0"/>
          </a:p>
        </p:txBody>
      </p:sp>
      <p:sp>
        <p:nvSpPr>
          <p:cNvPr id="39940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75E6D0B-28C9-4BA4-9194-E2C088E3837A}" type="slidenum">
              <a:rPr lang="pt-PT" altLang="pt-PT" smtClean="0"/>
              <a:pPr/>
              <a:t>23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1298868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TRABALHO REALIZADO ANTES DA VISITA DE ANÁLISE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5908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3586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2781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Tx/>
              <a:buChar char="-"/>
            </a:pPr>
            <a:r>
              <a:rPr lang="pt-PT" dirty="0"/>
              <a:t>A DESPESA TEM QUE FAZER SENTIDO DENTRO DO PROJETO, ESTAR ADEQUADA ÀS ATIVIVDADES DESENVIOLVIDAS;</a:t>
            </a:r>
          </a:p>
          <a:p>
            <a:pPr marL="171450" indent="-171450" algn="l">
              <a:buFontTx/>
              <a:buChar char="-"/>
            </a:pPr>
            <a:r>
              <a:rPr lang="pt-PT" b="1" dirty="0"/>
              <a:t>RAZOABILIDADE DA DESPESA – EXEMPLO</a:t>
            </a:r>
            <a:r>
              <a:rPr lang="pt-PT" b="0" dirty="0"/>
              <a:t>:  33% DE UMA DESPESA DE FUNCIONAMENTO ATE PODE PARECER QUE FAZ SENTIDO DENTRO DE UM PROJETO, MAS SE A ONG TIVER TRÊS PROJETOS E REPETIR A %, JÁ DEIXA DE FAZER, PORQUE A DESPESA FICA IMPUTADA A 100% AO FINANCIAMENTO DO INR, O QUE SÓ FARIA SENTIDO SE A ONG NÃO TIVESSE MAIS NENHUMA ATIVIDADE DURANTE O ANO EM CAUSA.</a:t>
            </a:r>
          </a:p>
          <a:p>
            <a:pPr marL="171450" indent="-171450" algn="l">
              <a:buFontTx/>
              <a:buChar char="-"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54825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- PREENCHIMENTO CORRETO DE TODOS OS ITENS DO CARIMBO, COLOCADO DE FORMA A INUTILIZAR O DOCUMENTO,  (ROSTO DO DOCUMENTO)MAS NÃO ESCONDENDO NENHUM DOS REGISTOS IMPORTANTES: DATA, VALOR , VALOR TOTAL, CONTRIBUINTES, ETC..</a:t>
            </a:r>
          </a:p>
          <a:p>
            <a:r>
              <a:rPr lang="pt-PT" dirty="0"/>
              <a:t>- SE A  MESMA DESPESA FOR PARTILHADAS POR MAIS DO QUE UM PROJETO, DEVE TER TANTOS CARIMBOS QUANTAS AS IMPUTAÇÕES A REALIZAR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97080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14488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8290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dirty="0">
                <a:solidFill>
                  <a:srgbClr val="FF0000"/>
                </a:solidFill>
              </a:rPr>
              <a:t>Justificar critérios de imputação;</a:t>
            </a:r>
          </a:p>
          <a:p>
            <a:r>
              <a:rPr lang="pt-PT" dirty="0"/>
              <a:t>As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559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8264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0369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5908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9636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sz="1600" b="1" dirty="0">
              <a:solidFill>
                <a:srgbClr val="FF000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5316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3A515-1612-459D-9F90-A4043C367304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3482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smtClean="0"/>
          </a:p>
        </p:txBody>
      </p:sp>
      <p:sp>
        <p:nvSpPr>
          <p:cNvPr id="35844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7107B58-C040-4361-969E-E8262894709A}" type="slidenum">
              <a:rPr lang="pt-PT" altLang="pt-PT" smtClean="0"/>
              <a:pPr/>
              <a:t>15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3605754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altLang="pt-PT" smtClean="0"/>
              <a:t>Artigo 25.º da Lei 38/2004</a:t>
            </a:r>
          </a:p>
          <a:p>
            <a:r>
              <a:rPr lang="pt-PT" altLang="pt-PT" smtClean="0"/>
              <a:t>Habilitação e reabilitação</a:t>
            </a:r>
          </a:p>
          <a:p>
            <a:r>
              <a:rPr lang="pt-PT" altLang="pt-PT" smtClean="0"/>
              <a:t>A habilitação e a reabilitação são constituídas pelas medidas, nomeadamente nos domínios do emprego, trabalho e formação, consumo, segurança social, saúde, habitação e urbanismo, transportes, educação e ensino, cultura e ciência, sistema fiscal, desporto e tempos livres, que tenham em vista a aprendizagem e o desenvolvimento de aptidões, a autonomia e a qualidade de vida da pessoa com deficiência.</a:t>
            </a:r>
          </a:p>
        </p:txBody>
      </p:sp>
      <p:sp>
        <p:nvSpPr>
          <p:cNvPr id="36868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5BB000B-1BCA-41CD-8D05-AF959C309E3C}" type="slidenum">
              <a:rPr lang="pt-PT" altLang="pt-PT" smtClean="0"/>
              <a:pPr/>
              <a:t>16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202108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889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80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544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578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338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130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737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895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786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126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903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831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1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1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5" Type="http://schemas.openxmlformats.org/officeDocument/2006/relationships/diagramLayout" Target="../diagrams/layout4.xml"/><Relationship Id="rId10" Type="http://schemas.openxmlformats.org/officeDocument/2006/relationships/diagramLayout" Target="../diagrams/layout3.xml"/><Relationship Id="rId19" Type="http://schemas.openxmlformats.org/officeDocument/2006/relationships/hyperlink" Target="mailto:INR-Projetos2020@inr.mtsss.pt" TargetMode="Externa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diagramData" Target="../diagrams/data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file:///\\LSB2C0BDC\fs\shared\UCGP\Programa%202019\4%20Modelos%20de%20Relat&#243;rio\Projetos\Modelo%20anexo%201%20-%20PF2019.xls" TargetMode="External"/><Relationship Id="rId2" Type="http://schemas.openxmlformats.org/officeDocument/2006/relationships/hyperlink" Target="file:///\\LSB2C0BDC\fs\shared\UCGP\Programa%202019\4%20Modelos%20de%20Relat&#243;rio\Projetos\Modelo%20Relat&#243;rioFinalExecu&#231;&#227;o%20-%20PF2019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7515515" y="138820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1750070" y="2821863"/>
            <a:ext cx="86918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Programas de </a:t>
            </a:r>
            <a:r>
              <a:rPr lang="pt-PT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Financiamento </a:t>
            </a:r>
            <a:endParaRPr lang="pt-PT" sz="5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pt-PT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pelo INR, I.P.</a:t>
            </a:r>
            <a:endParaRPr lang="pt-PT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95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31" y="25095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36379" y="334905"/>
            <a:ext cx="91772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Projetos por áreas prioritárias </a:t>
            </a:r>
            <a:r>
              <a:rPr lang="pt-PT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t-PT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402831"/>
              </p:ext>
            </p:extLst>
          </p:nvPr>
        </p:nvGraphicFramePr>
        <p:xfrm>
          <a:off x="1376218" y="1136073"/>
          <a:ext cx="9458036" cy="5514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90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Áreas de Atuação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projetos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financiado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250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- Qualidade de vida das pessoas com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deficiência 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155.284,17€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572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 – Empregabilidade e qualificação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173.760,19€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683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– Participação artística, desportiva ou cultural e colónias de férias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226  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66,5%</a:t>
                      </a:r>
                      <a:endParaRPr lang="pt-PT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1.087.563,51€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62,6%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15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64383" y="19505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892161" y="140049"/>
            <a:ext cx="91772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Projetos por áreas prioritárias </a:t>
            </a:r>
            <a:r>
              <a:rPr lang="pt-PT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t-PT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701167"/>
              </p:ext>
            </p:extLst>
          </p:nvPr>
        </p:nvGraphicFramePr>
        <p:xfrm>
          <a:off x="1736437" y="1201988"/>
          <a:ext cx="9199417" cy="1273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33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Áreas de Atuação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projetos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financiado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250590"/>
              </p:ext>
            </p:extLst>
          </p:nvPr>
        </p:nvGraphicFramePr>
        <p:xfrm>
          <a:off x="1736437" y="2475346"/>
          <a:ext cx="9199417" cy="4119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96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– Informação e sensibilização da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comunidade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14,1%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268.516,68€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15,5%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272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– Estudos de investigação científica na área da inclusão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16.009,28€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272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–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Acessibilidade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36.325,17€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68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05841" y="1229068"/>
            <a:ext cx="99280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total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340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aprovados para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financiamento, em 2019 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93330" y="36131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143264"/>
              </p:ext>
            </p:extLst>
          </p:nvPr>
        </p:nvGraphicFramePr>
        <p:xfrm>
          <a:off x="1410793" y="2397490"/>
          <a:ext cx="9261171" cy="3411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4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9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56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dos projetos aprovados para financiamento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50900" algn="l"/>
                        </a:tabLs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4.516.634,64€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633,60€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máximo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63.450€ 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4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 comparticipação solicitada ao INR, I.P.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3.097.803,83€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633,60€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máximo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45.700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21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atribuído pelo INR, I.P. aos projetos financiados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1.737.459,00€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220,39€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máximo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21.946€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63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59586" y="51074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038652886"/>
              </p:ext>
            </p:extLst>
          </p:nvPr>
        </p:nvGraphicFramePr>
        <p:xfrm>
          <a:off x="805589" y="693004"/>
          <a:ext cx="9296001" cy="5305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894573868"/>
              </p:ext>
            </p:extLst>
          </p:nvPr>
        </p:nvGraphicFramePr>
        <p:xfrm>
          <a:off x="1775520" y="998730"/>
          <a:ext cx="3678070" cy="158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8" name="Grupo 7"/>
          <p:cNvGrpSpPr/>
          <p:nvPr/>
        </p:nvGrpSpPr>
        <p:grpSpPr>
          <a:xfrm>
            <a:off x="771735" y="269676"/>
            <a:ext cx="7916902" cy="1607128"/>
            <a:chOff x="0" y="22924"/>
            <a:chExt cx="3678070" cy="1559025"/>
          </a:xfrm>
        </p:grpSpPr>
        <p:sp>
          <p:nvSpPr>
            <p:cNvPr id="9" name="Retângulo arredondado 8"/>
            <p:cNvSpPr/>
            <p:nvPr/>
          </p:nvSpPr>
          <p:spPr>
            <a:xfrm>
              <a:off x="0" y="22924"/>
              <a:ext cx="3678070" cy="15590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aixaDeTexto 9"/>
            <p:cNvSpPr txBox="1"/>
            <p:nvPr/>
          </p:nvSpPr>
          <p:spPr>
            <a:xfrm>
              <a:off x="49479" y="577934"/>
              <a:ext cx="3525860" cy="10040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4000" dirty="0" smtClean="0">
                  <a:solidFill>
                    <a:prstClr val="white"/>
                  </a:solidFill>
                  <a:latin typeface="Calibri"/>
                </a:rPr>
                <a:t>Procedimentos do Programa Financiamento a projetos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1400" dirty="0">
                  <a:solidFill>
                    <a:schemeClr val="bg1"/>
                  </a:solidFill>
                </a:rPr>
                <a:t>Deliberação n.º 18/2017, de 9 de janeiro de 2017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PT" sz="4000" dirty="0">
                <a:solidFill>
                  <a:prstClr val="white"/>
                </a:solidFill>
                <a:latin typeface="Calibri"/>
              </a:endParaRPr>
            </a:p>
          </p:txBody>
        </p:sp>
      </p:grp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4179715367"/>
              </p:ext>
            </p:extLst>
          </p:nvPr>
        </p:nvGraphicFramePr>
        <p:xfrm>
          <a:off x="10268868" y="2870941"/>
          <a:ext cx="1751335" cy="126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197096" y="4669000"/>
            <a:ext cx="171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Júri de avaliação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632920" y="4685309"/>
            <a:ext cx="1672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UCGP/SGMTSSS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500706" y="4668366"/>
            <a:ext cx="718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8977276" y="4668366"/>
            <a:ext cx="718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0770013" y="4668366"/>
            <a:ext cx="95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UPCGAF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827182" y="5689402"/>
            <a:ext cx="310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u="sng" dirty="0">
                <a:hlinkClick r:id="rId19"/>
              </a:rPr>
              <a:t>INR-Projetos2020@inr.mtsss.pt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859714" y="5768469"/>
            <a:ext cx="1719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inr@inr.mtsss.pt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0" name="Chaveta à direita 19"/>
          <p:cNvSpPr/>
          <p:nvPr/>
        </p:nvSpPr>
        <p:spPr>
          <a:xfrm rot="5400000">
            <a:off x="7491251" y="2028419"/>
            <a:ext cx="436950" cy="7043148"/>
          </a:xfrm>
          <a:prstGeom prst="rightBrace">
            <a:avLst>
              <a:gd name="adj1" fmla="val 8333"/>
              <a:gd name="adj2" fmla="val 50131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haveta à direita 20"/>
          <p:cNvSpPr/>
          <p:nvPr/>
        </p:nvSpPr>
        <p:spPr>
          <a:xfrm rot="5400000">
            <a:off x="1948064" y="5016108"/>
            <a:ext cx="365735" cy="980852"/>
          </a:xfrm>
          <a:prstGeom prst="rightBrac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717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34502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Candidatura: Procedimentos / Calendário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059295"/>
              </p:ext>
            </p:extLst>
          </p:nvPr>
        </p:nvGraphicFramePr>
        <p:xfrm>
          <a:off x="358752" y="1083039"/>
          <a:ext cx="11556157" cy="5606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436">
                  <a:extLst>
                    <a:ext uri="{9D8B030D-6E8A-4147-A177-3AD203B41FA5}">
                      <a16:colId xmlns:a16="http://schemas.microsoft.com/office/drawing/2014/main" val="446815804"/>
                    </a:ext>
                  </a:extLst>
                </a:gridCol>
                <a:gridCol w="10147721">
                  <a:extLst>
                    <a:ext uri="{9D8B030D-6E8A-4147-A177-3AD203B41FA5}">
                      <a16:colId xmlns:a16="http://schemas.microsoft.com/office/drawing/2014/main" val="2591288889"/>
                    </a:ext>
                  </a:extLst>
                </a:gridCol>
              </a:tblGrid>
              <a:tr h="1661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2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Abertura das candidaturas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484150052"/>
                  </a:ext>
                </a:extLst>
              </a:tr>
              <a:tr h="49969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Período de </a:t>
                      </a:r>
                      <a:r>
                        <a:rPr lang="pt-PT" sz="1800" dirty="0" smtClean="0">
                          <a:effectLst/>
                        </a:rPr>
                        <a:t>candidatura – 40 dias seguidos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689531573"/>
                  </a:ext>
                </a:extLst>
              </a:tr>
              <a:tr h="49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3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Publicação da lista provisória das candidaturas admitidas e </a:t>
                      </a:r>
                      <a:r>
                        <a:rPr lang="pt-PT" sz="1800" dirty="0" smtClean="0">
                          <a:effectLst/>
                        </a:rPr>
                        <a:t>excluídas – 30 dias seguidos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370877866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4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Das exclusões mencionadas no ponto anterior, têm as </a:t>
                      </a:r>
                      <a:r>
                        <a:rPr lang="pt-PT" sz="1800" dirty="0" smtClean="0">
                          <a:effectLst/>
                        </a:rPr>
                        <a:t>ONGPD </a:t>
                      </a:r>
                      <a:r>
                        <a:rPr lang="pt-PT" sz="1800" dirty="0">
                          <a:effectLst/>
                        </a:rPr>
                        <a:t>10 dias úteis para exercer o direito a audiência de interessados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204863035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5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No prazo de 5 dias úteis, a contar do fim do prazo para audiência de interessados, será comunicada à candidata a decisão final 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756888574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6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No prazo de 2 dias úteis, após o prazo indicado no ponto 5, serão publicadas no sítio do INR, I. P. a lista definitiva das candidaturas admitidas e excluídas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458298107"/>
                  </a:ext>
                </a:extLst>
              </a:tr>
              <a:tr h="49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7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O prazo da avaliação das candidaturas é de 45 dias seguidos, a contar do fim do prazo estipulado no número anterior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54903823"/>
                  </a:ext>
                </a:extLst>
              </a:tr>
              <a:tr h="549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8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 lista com os montantes provisórios do apoio financeiro a atribuir aos projetos será publicada no sítio do INR, I. P. até ao primeiro dia útil seguinte ao referido no número anterior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904488130"/>
                  </a:ext>
                </a:extLst>
              </a:tr>
              <a:tr h="37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 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As ONGPD têm 10 dias úteis para exercer o direito a audiência de interessados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335418635"/>
                  </a:ext>
                </a:extLst>
              </a:tr>
              <a:tr h="42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 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A lista com os montantes definitivos do apoio financeiro a atribuir aos projetos será publicada no primeiro dia útil </a:t>
                      </a:r>
                      <a:r>
                        <a:rPr lang="pt-PT" sz="1800" dirty="0" smtClean="0">
                          <a:effectLst/>
                        </a:rPr>
                        <a:t>seguinte, depende da publicação do DLEO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703366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72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2516306" y="1221509"/>
            <a:ext cx="6346825" cy="1143000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 2020</a:t>
            </a:r>
          </a:p>
        </p:txBody>
      </p:sp>
      <p:pic>
        <p:nvPicPr>
          <p:cNvPr id="112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83243" y="373640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CaixaDeTexto 4"/>
          <p:cNvSpPr txBox="1">
            <a:spLocks noChangeArrowheads="1"/>
          </p:cNvSpPr>
          <p:nvPr/>
        </p:nvSpPr>
        <p:spPr bwMode="auto">
          <a:xfrm>
            <a:off x="1849870" y="2549813"/>
            <a:ext cx="821410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A – Qualidade de vida das pessoas com deficiência;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B – Empregabilidade e qualificação;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C – Participação artística, desportiva ou cultural;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D – Informação e sensibilização da comunidade;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E – Estudos de investigação cientifica na área da inclusão;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F – Acessibilidades.</a:t>
            </a:r>
          </a:p>
        </p:txBody>
      </p:sp>
    </p:spTree>
    <p:extLst>
      <p:ext uri="{BB962C8B-B14F-4D97-AF65-F5344CB8AC3E}">
        <p14:creationId xmlns:p14="http://schemas.microsoft.com/office/powerpoint/2010/main" val="96216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730515" y="967055"/>
            <a:ext cx="8865985" cy="836573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6828" y="466062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CaixaDeTexto 4"/>
          <p:cNvSpPr txBox="1">
            <a:spLocks noChangeArrowheads="1"/>
          </p:cNvSpPr>
          <p:nvPr/>
        </p:nvSpPr>
        <p:spPr bwMode="auto">
          <a:xfrm>
            <a:off x="766619" y="1923621"/>
            <a:ext cx="10908146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A – Qualidade de vida das pessoas com deficiência:</a:t>
            </a:r>
          </a:p>
          <a:p>
            <a:pPr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atividades de habilitação ou reabilitação que visem o aumento da participação e qualidade de vida das pessoas com deficiência e suas famílias, incluindo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a promoção inclusiva da sua autonomia.</a:t>
            </a:r>
            <a:endParaRPr lang="pt-PT" altLang="pt-PT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065829" y="5696525"/>
            <a:ext cx="2685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</a:t>
            </a:r>
            <a:r>
              <a:rPr lang="pt-PT" dirty="0" smtClean="0">
                <a:solidFill>
                  <a:schemeClr val="bg1"/>
                </a:solidFill>
              </a:rPr>
              <a:t>cofinanciamento - 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83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1668247" y="766011"/>
            <a:ext cx="8920162" cy="945105"/>
          </a:xfrm>
        </p:spPr>
        <p:txBody>
          <a:bodyPr>
            <a:normAutofit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33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71409" y="384047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637310" y="1989859"/>
            <a:ext cx="10982036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B – Empregabilidade e qualificação:</a:t>
            </a:r>
          </a:p>
          <a:p>
            <a:pPr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iniciativas de estimulo à empregabilidade, com vista à experiência, ocupação profissional e/ao emprego das pessoas com deficiência, bem como à capacitação das entidades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empregadoras para a inclusão das pessoas com deficiência.</a:t>
            </a:r>
            <a:endParaRPr lang="pt-PT" altLang="pt-PT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321026" y="630932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116049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544612" y="695723"/>
            <a:ext cx="8640959" cy="1143000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52936" y="42876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CaixaDeTexto 4"/>
          <p:cNvSpPr txBox="1">
            <a:spLocks noChangeArrowheads="1"/>
          </p:cNvSpPr>
          <p:nvPr/>
        </p:nvSpPr>
        <p:spPr bwMode="auto">
          <a:xfrm>
            <a:off x="443346" y="2105678"/>
            <a:ext cx="11157528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C – Participação artística, desportiva ou cultural: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da participação artística, desportiva ou cultural, atividades recreativas que denotem fatores de inclusão social e a promoção de colónias de férias.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411036" y="621931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73583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1628916" y="772660"/>
            <a:ext cx="8415935" cy="765086"/>
          </a:xfrm>
        </p:spPr>
        <p:txBody>
          <a:bodyPr>
            <a:normAutofit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53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25225" y="33599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CaixaDeTexto 4"/>
          <p:cNvSpPr txBox="1">
            <a:spLocks noChangeArrowheads="1"/>
          </p:cNvSpPr>
          <p:nvPr/>
        </p:nvSpPr>
        <p:spPr bwMode="auto">
          <a:xfrm>
            <a:off x="754562" y="1974408"/>
            <a:ext cx="10818601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 – Informação e sensibilização da comunidade: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informação e sensibilização da comunidade relativamente aos direitos das pessoas com deficiência de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inclusão, participação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e cidadania.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906091" y="630932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416199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35079" y="3629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46652796"/>
              </p:ext>
            </p:extLst>
          </p:nvPr>
        </p:nvGraphicFramePr>
        <p:xfrm>
          <a:off x="2888649" y="99161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tângulo 3"/>
          <p:cNvSpPr/>
          <p:nvPr/>
        </p:nvSpPr>
        <p:spPr>
          <a:xfrm>
            <a:off x="501466" y="1972103"/>
            <a:ext cx="367844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Objetivos </a:t>
            </a:r>
          </a:p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da ação de </a:t>
            </a:r>
          </a:p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capacitação:</a:t>
            </a:r>
            <a:endParaRPr lang="pt-PT" sz="5400" b="0" cap="none" spc="0" dirty="0">
              <a:ln w="0"/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98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1703388" y="1178750"/>
            <a:ext cx="8623082" cy="630070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0189" y="331501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CaixaDeTexto 4"/>
          <p:cNvSpPr txBox="1">
            <a:spLocks noChangeArrowheads="1"/>
          </p:cNvSpPr>
          <p:nvPr/>
        </p:nvSpPr>
        <p:spPr bwMode="auto">
          <a:xfrm>
            <a:off x="434109" y="1997790"/>
            <a:ext cx="11416146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E – Estudos de investigação cientifica na área da inclusão: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estudos de investigação científica na área da inclusão das pessoas com deficiência e realização de iniciativas de divulgação do conhecimento produzido.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16081" y="6264315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177539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1775521" y="1115277"/>
            <a:ext cx="8361539" cy="693542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37493" y="484476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2" name="CaixaDeTexto 4"/>
          <p:cNvSpPr txBox="1">
            <a:spLocks noChangeArrowheads="1"/>
          </p:cNvSpPr>
          <p:nvPr/>
        </p:nvSpPr>
        <p:spPr bwMode="auto">
          <a:xfrm>
            <a:off x="563418" y="1898831"/>
            <a:ext cx="1111134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F – Acessibilidade: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que visem a promoção de condições de acessibilidades às instalações e às comunicações, bem como, inovações tecnológicas e digitais que melhorem a qualidade de vida das pessoas com deficiência.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176121" y="6310511"/>
            <a:ext cx="2685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</a:t>
            </a:r>
            <a:r>
              <a:rPr lang="pt-PT" dirty="0" smtClean="0">
                <a:solidFill>
                  <a:schemeClr val="bg1"/>
                </a:solidFill>
              </a:rPr>
              <a:t>- 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2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803276" y="709872"/>
            <a:ext cx="8518785" cy="1143000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Limites máximos e mínimos de financiamento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34475" y="21652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83492" y="2268507"/>
            <a:ext cx="106310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 máximo de financiamento é de 40.000€ por ONGPD independentemente do seu âmbito;</a:t>
            </a:r>
          </a:p>
          <a:p>
            <a:pPr>
              <a:lnSpc>
                <a:spcPct val="150000"/>
              </a:lnSpc>
              <a:defRPr/>
            </a:pP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 mínimo de financiamento por projeto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de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200€. </a:t>
            </a:r>
          </a:p>
        </p:txBody>
      </p:sp>
    </p:spTree>
    <p:extLst>
      <p:ext uri="{BB962C8B-B14F-4D97-AF65-F5344CB8AC3E}">
        <p14:creationId xmlns:p14="http://schemas.microsoft.com/office/powerpoint/2010/main" val="417913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719043" y="443900"/>
            <a:ext cx="8415935" cy="1143000"/>
          </a:xfrm>
        </p:spPr>
        <p:txBody>
          <a:bodyPr>
            <a:normAutofit/>
          </a:bodyPr>
          <a:lstStyle/>
          <a:p>
            <a:r>
              <a:rPr lang="pt-PT" altLang="pt-PT" sz="3600" dirty="0">
                <a:solidFill>
                  <a:schemeClr val="bg1"/>
                </a:solidFill>
                <a:latin typeface="Arial" charset="0"/>
                <a:cs typeface="Arial" charset="0"/>
              </a:rPr>
              <a:t>Calendário de candidatura ao PF </a:t>
            </a:r>
            <a:r>
              <a:rPr lang="pt-PT" altLang="pt-PT" sz="36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2020</a:t>
            </a:r>
            <a:endParaRPr lang="pt-PT" altLang="pt-PT" sz="36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04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54922" y="213600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686870" y="2074433"/>
            <a:ext cx="8039380" cy="276998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Inicio das candidaturas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novembro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provisória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candidaturas admitidas e excluídas </a:t>
            </a: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definitiva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candidaturas admitidas e excluídas </a:t>
            </a: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 definitiva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montantes </a:t>
            </a:r>
            <a:endParaRPr lang="pt-PT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29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4359564" cy="1143000"/>
          </a:xfrm>
        </p:spPr>
        <p:txBody>
          <a:bodyPr>
            <a:normAutofit/>
          </a:bodyPr>
          <a:lstStyle/>
          <a:p>
            <a:pPr algn="l"/>
            <a:r>
              <a:rPr lang="pt-PT" dirty="0" smtClean="0">
                <a:solidFill>
                  <a:schemeClr val="bg1"/>
                </a:solidFill>
              </a:rPr>
              <a:t>Diagnóstico: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Fazer um </a:t>
            </a:r>
            <a:r>
              <a:rPr lang="pt-PT" u="sng" dirty="0">
                <a:solidFill>
                  <a:schemeClr val="bg1"/>
                </a:solidFill>
              </a:rPr>
              <a:t>diagnóstico</a:t>
            </a:r>
            <a:r>
              <a:rPr lang="pt-PT" dirty="0">
                <a:solidFill>
                  <a:schemeClr val="bg1"/>
                </a:solidFill>
              </a:rPr>
              <a:t> é envolver todos os que conhecem o “problema” e refletir sobre essa realidade ou essa situação para poder vê-la transformada, identificando quais as necessidades e objetivos mais relevantes para as pessoas com deficiência. É um levantamento dos aspetos sociais, econômicos, culturais e/ou de inclusão, também quais as ameaças e os desafios que se enfrentam, bem </a:t>
            </a:r>
            <a:r>
              <a:rPr lang="pt-PT" dirty="0" smtClean="0">
                <a:solidFill>
                  <a:schemeClr val="bg1"/>
                </a:solidFill>
              </a:rPr>
              <a:t>como, quais </a:t>
            </a:r>
            <a:r>
              <a:rPr lang="pt-PT" dirty="0">
                <a:solidFill>
                  <a:schemeClr val="bg1"/>
                </a:solidFill>
              </a:rPr>
              <a:t>as oportunidades e os recursos já disponíveis, para o sucesso do projeto.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182" y="436483"/>
            <a:ext cx="2383743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7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454897"/>
            <a:ext cx="10972800" cy="3923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2800" dirty="0">
                <a:solidFill>
                  <a:schemeClr val="bg1"/>
                </a:solidFill>
              </a:rPr>
              <a:t>O Júri de avaliação não conhece a diversidade da deficiência, a realidade e nem sabe sobre todas as questões e dificuldades que levaram à construção do projeto. Assim, o diagnóstico deve ser como um “retrato” da realidade. Deve ser o suficiente para que o Júri perceba claramente as questões que levaram a criação do projeto e sobre as quais se pretende atuar. É, assim, importante ficar claro quais problemas que vão ser enfrentados e como se pretende resolver a situação.</a:t>
            </a:r>
          </a:p>
          <a:p>
            <a:pPr marL="0" indent="0" algn="just">
              <a:buNone/>
            </a:pPr>
            <a:r>
              <a:rPr lang="pt-PT" sz="2800" dirty="0">
                <a:solidFill>
                  <a:schemeClr val="bg1"/>
                </a:solidFill>
              </a:rPr>
              <a:t>O diagnóstico e algumas das suas conclusões são fundamentais para a avaliação do projeto. </a:t>
            </a:r>
          </a:p>
          <a:p>
            <a:pPr marL="0" indent="0" algn="just">
              <a:buNone/>
            </a:pPr>
            <a:r>
              <a:rPr lang="pt-PT" sz="2800" dirty="0" smtClean="0">
                <a:solidFill>
                  <a:schemeClr val="bg1"/>
                </a:solidFill>
              </a:rPr>
              <a:t>Com </a:t>
            </a:r>
            <a:r>
              <a:rPr lang="pt-PT" sz="2800" dirty="0">
                <a:solidFill>
                  <a:schemeClr val="bg1"/>
                </a:solidFill>
              </a:rPr>
              <a:t>base no diagnostico realizado é possível definir as atividades/ações que vão ser propostas </a:t>
            </a:r>
            <a:r>
              <a:rPr lang="pt-PT" sz="2800" dirty="0" smtClean="0">
                <a:solidFill>
                  <a:schemeClr val="bg1"/>
                </a:solidFill>
              </a:rPr>
              <a:t>que </a:t>
            </a:r>
            <a:r>
              <a:rPr lang="pt-PT" sz="2800" dirty="0">
                <a:solidFill>
                  <a:schemeClr val="bg1"/>
                </a:solidFill>
              </a:rPr>
              <a:t>têm que estar contextualizadas, partindo da realidade e necessidades reais e com participação de todos, para chegar ao fim </a:t>
            </a:r>
            <a:r>
              <a:rPr lang="pt-PT" sz="2800" dirty="0" smtClean="0">
                <a:solidFill>
                  <a:schemeClr val="bg1"/>
                </a:solidFill>
              </a:rPr>
              <a:t>desejado.</a:t>
            </a:r>
          </a:p>
        </p:txBody>
      </p:sp>
    </p:spTree>
    <p:extLst>
      <p:ext uri="{BB962C8B-B14F-4D97-AF65-F5344CB8AC3E}">
        <p14:creationId xmlns:p14="http://schemas.microsoft.com/office/powerpoint/2010/main" val="408284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Falar das </a:t>
            </a:r>
            <a:r>
              <a:rPr lang="pt-PT" u="sng" dirty="0" smtClean="0">
                <a:solidFill>
                  <a:schemeClr val="bg1"/>
                </a:solidFill>
              </a:rPr>
              <a:t>necessidades</a:t>
            </a:r>
            <a:r>
              <a:rPr lang="pt-PT" dirty="0" smtClean="0">
                <a:solidFill>
                  <a:schemeClr val="bg1"/>
                </a:solidFill>
              </a:rPr>
              <a:t> </a:t>
            </a:r>
            <a:r>
              <a:rPr lang="pt-PT" dirty="0">
                <a:solidFill>
                  <a:schemeClr val="bg1"/>
                </a:solidFill>
              </a:rPr>
              <a:t>é</a:t>
            </a:r>
            <a:r>
              <a:rPr lang="pt-PT" dirty="0" smtClean="0">
                <a:solidFill>
                  <a:schemeClr val="bg1"/>
                </a:solidFill>
              </a:rPr>
              <a:t> descrever a essência do projeto, </a:t>
            </a:r>
            <a:r>
              <a:rPr lang="pt-PT" dirty="0">
                <a:solidFill>
                  <a:schemeClr val="bg1"/>
                </a:solidFill>
              </a:rPr>
              <a:t>ou seja, as linhas gerais, que </a:t>
            </a:r>
            <a:r>
              <a:rPr lang="pt-PT" dirty="0" smtClean="0">
                <a:solidFill>
                  <a:schemeClr val="bg1"/>
                </a:solidFill>
              </a:rPr>
              <a:t>possibilitam </a:t>
            </a:r>
            <a:r>
              <a:rPr lang="pt-PT" dirty="0">
                <a:solidFill>
                  <a:schemeClr val="bg1"/>
                </a:solidFill>
              </a:rPr>
              <a:t>ao júri um bom entendimento do </a:t>
            </a:r>
            <a:r>
              <a:rPr lang="pt-PT" dirty="0" smtClean="0">
                <a:solidFill>
                  <a:schemeClr val="bg1"/>
                </a:solidFill>
              </a:rPr>
              <a:t>mesmo. </a:t>
            </a: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As necessidades resumem </a:t>
            </a:r>
            <a:r>
              <a:rPr lang="pt-PT" dirty="0">
                <a:solidFill>
                  <a:schemeClr val="bg1"/>
                </a:solidFill>
              </a:rPr>
              <a:t>aquilo que </a:t>
            </a:r>
            <a:r>
              <a:rPr lang="pt-PT" dirty="0" smtClean="0">
                <a:solidFill>
                  <a:schemeClr val="bg1"/>
                </a:solidFill>
              </a:rPr>
              <a:t>se quer alcançar, </a:t>
            </a:r>
            <a:r>
              <a:rPr lang="pt-PT" dirty="0">
                <a:solidFill>
                  <a:schemeClr val="bg1"/>
                </a:solidFill>
              </a:rPr>
              <a:t>o que será feito, para quem e onde. </a:t>
            </a:r>
          </a:p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Assim como o título, esta parte deve ser feita depois do projeto estar devidamente estruturado, para que não se verifiquem divergências com o seu conteúdo ao longo do formulário de candidatura.</a:t>
            </a:r>
          </a:p>
          <a:p>
            <a:pPr marL="0" indent="0" algn="just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27826" y="502116"/>
            <a:ext cx="3339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Necessidades</a:t>
            </a:r>
            <a:endParaRPr lang="pt-PT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771660" y="52970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91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Aqui, especificamente, deve-se direcionar o texto para explicar a estratégia definida pelo projeto para resolver o(s) problema(s) identificados no diagnóstico ou aproveitar suas potencialidades.</a:t>
            </a: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Pode-se falar também porque é que </a:t>
            </a:r>
            <a:r>
              <a:rPr lang="pt-PT" dirty="0">
                <a:solidFill>
                  <a:schemeClr val="bg1"/>
                </a:solidFill>
              </a:rPr>
              <a:t>as atividades e </a:t>
            </a:r>
            <a:r>
              <a:rPr lang="pt-PT" dirty="0" smtClean="0">
                <a:solidFill>
                  <a:schemeClr val="bg1"/>
                </a:solidFill>
              </a:rPr>
              <a:t>investimentos que vão ser propostos </a:t>
            </a:r>
            <a:r>
              <a:rPr lang="pt-PT" dirty="0">
                <a:solidFill>
                  <a:schemeClr val="bg1"/>
                </a:solidFill>
              </a:rPr>
              <a:t>são necessários e como vão ajudar a alcançar os resultados e objetivos esperados e, assim, melhorar a realidade.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79661" y="49227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45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63171" y="932700"/>
            <a:ext cx="11226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O </a:t>
            </a:r>
            <a:r>
              <a:rPr lang="pt-PT" sz="2800" u="sng" dirty="0">
                <a:solidFill>
                  <a:schemeClr val="bg1"/>
                </a:solidFill>
              </a:rPr>
              <a:t>objetivo estratégico </a:t>
            </a:r>
            <a:r>
              <a:rPr lang="pt-PT" sz="2800" dirty="0">
                <a:solidFill>
                  <a:schemeClr val="bg1"/>
                </a:solidFill>
              </a:rPr>
              <a:t>mostra a mudança que o projeto pretende alcançar, ou seja, visa dar resposta ao principal problema apontado. Pode ter uma perspetiva de médio ou longo prazo e por vezes pode não ser atingido apenas durante a execução do projeto.</a:t>
            </a:r>
          </a:p>
          <a:p>
            <a:r>
              <a:rPr lang="pt-PT" sz="2800" dirty="0">
                <a:solidFill>
                  <a:schemeClr val="bg1"/>
                </a:solidFill>
              </a:rPr>
              <a:t>O objetivo estratégico deve resumir-se a um </a:t>
            </a:r>
            <a:r>
              <a:rPr lang="pt-PT" sz="2800" dirty="0" smtClean="0">
                <a:solidFill>
                  <a:schemeClr val="bg1"/>
                </a:solidFill>
              </a:rPr>
              <a:t>parágrafo.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Por </a:t>
            </a:r>
            <a:r>
              <a:rPr lang="pt-PT" sz="2800" dirty="0">
                <a:solidFill>
                  <a:schemeClr val="bg1"/>
                </a:solidFill>
              </a:rPr>
              <a:t>exemplo: começar com um verbo de ação e seguir pelas palavras “para” ou “no sentido de” isso quer dizer que não se está a dar o destaque ao objetivo estratégico, mas sim falar do que vai ser feito. 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O </a:t>
            </a:r>
            <a:r>
              <a:rPr lang="pt-PT" sz="2800" dirty="0">
                <a:solidFill>
                  <a:schemeClr val="bg1"/>
                </a:solidFill>
              </a:rPr>
              <a:t>que está depois do verbo será a resposta às seguintes perguntas:</a:t>
            </a:r>
          </a:p>
          <a:p>
            <a:r>
              <a:rPr lang="pt-PT" sz="2800" dirty="0">
                <a:solidFill>
                  <a:schemeClr val="bg1"/>
                </a:solidFill>
              </a:rPr>
              <a:t>– Mas para que se quer fazer este projeto? Qual a mudança </a:t>
            </a:r>
            <a:r>
              <a:rPr lang="pt-PT" sz="2800" dirty="0" smtClean="0">
                <a:solidFill>
                  <a:schemeClr val="bg1"/>
                </a:solidFill>
              </a:rPr>
              <a:t>que se </a:t>
            </a:r>
            <a:r>
              <a:rPr lang="pt-PT" sz="2800" dirty="0">
                <a:solidFill>
                  <a:schemeClr val="bg1"/>
                </a:solidFill>
              </a:rPr>
              <a:t>quer alcançar?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688533" y="23365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37063" y="163259"/>
            <a:ext cx="24165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Objetivos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9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4000" y="619760"/>
            <a:ext cx="11734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u="sng" dirty="0">
                <a:solidFill>
                  <a:schemeClr val="bg1"/>
                </a:solidFill>
              </a:rPr>
              <a:t>Os objetivos operacionais </a:t>
            </a:r>
            <a:r>
              <a:rPr lang="pt-PT" sz="2800" dirty="0">
                <a:solidFill>
                  <a:schemeClr val="bg1"/>
                </a:solidFill>
              </a:rPr>
              <a:t>correspondem aos resultados concretos que o projeto pretende alcançar e contribuem para o fim do objetivo estratégico. Normalmente, são frases completas, porém também curtas. </a:t>
            </a:r>
          </a:p>
          <a:p>
            <a:r>
              <a:rPr lang="pt-PT" sz="2800" dirty="0">
                <a:solidFill>
                  <a:schemeClr val="bg1"/>
                </a:solidFill>
              </a:rPr>
              <a:t>Para chegar aos objetivos operacionais, deve-se primeiramente, definir qual o problema principal do projeto. Identificar as causas e, a partir delas, pensar no que poderá ser feito para minimizá-las. </a:t>
            </a:r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Estes podem ser: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•Específico </a:t>
            </a:r>
            <a:r>
              <a:rPr lang="pt-PT" sz="2800" dirty="0">
                <a:solidFill>
                  <a:schemeClr val="bg1"/>
                </a:solidFill>
              </a:rPr>
              <a:t>– traz objetividade no que se propõe fazer, não é algo genérico;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•Mensurável </a:t>
            </a:r>
            <a:r>
              <a:rPr lang="pt-PT" sz="2800" dirty="0">
                <a:solidFill>
                  <a:schemeClr val="bg1"/>
                </a:solidFill>
              </a:rPr>
              <a:t>– quantifica o que irá fazer;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•Atingível </a:t>
            </a:r>
            <a:r>
              <a:rPr lang="pt-PT" sz="2800" dirty="0">
                <a:solidFill>
                  <a:schemeClr val="bg1"/>
                </a:solidFill>
              </a:rPr>
              <a:t>– no final do projeto são passíveis de serem atingidos;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•Relevante </a:t>
            </a:r>
            <a:r>
              <a:rPr lang="pt-PT" sz="2800" dirty="0">
                <a:solidFill>
                  <a:schemeClr val="bg1"/>
                </a:solidFill>
              </a:rPr>
              <a:t>– deve ser relevante para o alcançar o objetivo estratégico;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•Temporal </a:t>
            </a:r>
            <a:r>
              <a:rPr lang="pt-PT" sz="2800" dirty="0">
                <a:solidFill>
                  <a:schemeClr val="bg1"/>
                </a:solidFill>
              </a:rPr>
              <a:t>– deve estar dentro do tempo de realização do projeto.</a:t>
            </a: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805060" y="92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9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85091" y="963412"/>
            <a:ext cx="108527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O</a:t>
            </a:r>
            <a:r>
              <a:rPr lang="pt-PT" sz="3200" b="1" dirty="0">
                <a:solidFill>
                  <a:schemeClr val="bg1"/>
                </a:solidFill>
              </a:rPr>
              <a:t> que é um projeto</a:t>
            </a:r>
            <a:r>
              <a:rPr lang="pt-PT" sz="3200" b="1" dirty="0" smtClean="0">
                <a:solidFill>
                  <a:schemeClr val="bg1"/>
                </a:solidFill>
              </a:rPr>
              <a:t>?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É um conjunto de </a:t>
            </a:r>
            <a:r>
              <a:rPr lang="pt-PT" sz="2800" dirty="0" smtClean="0">
                <a:solidFill>
                  <a:schemeClr val="bg1"/>
                </a:solidFill>
              </a:rPr>
              <a:t>atividades/tarefas </a:t>
            </a:r>
            <a:r>
              <a:rPr lang="pt-PT" sz="2800" dirty="0">
                <a:solidFill>
                  <a:schemeClr val="bg1"/>
                </a:solidFill>
              </a:rPr>
              <a:t>com o objetivo de produzir um resultado único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Os projetos nascem normalmente de uma inquietação, da perceção de um problema, de um sonho ou de algo que incomode a realidade e por isso necessita de soluções. O desafio é conseguir transformar as ideias em </a:t>
            </a:r>
            <a:r>
              <a:rPr lang="pt-PT" sz="2800" dirty="0" smtClean="0">
                <a:solidFill>
                  <a:schemeClr val="bg1"/>
                </a:solidFill>
              </a:rPr>
              <a:t>atividades, </a:t>
            </a:r>
            <a:r>
              <a:rPr lang="pt-PT" sz="2800" dirty="0">
                <a:solidFill>
                  <a:schemeClr val="bg1"/>
                </a:solidFill>
              </a:rPr>
              <a:t>fazer acontecer na prática aquilo que se quer melhorar. Mas isto só acontece se existir um diagnóstico que envolveu todos, desde os funcionários, aos utentes, aos dirigentes, a sociedade envolvente, etc. </a:t>
            </a: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90496" y="3629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51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79120" y="1022465"/>
            <a:ext cx="10972800" cy="55113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Foi realizada a reunião de avaliação ao programa de financiamento a projetos, que envolveu membros do júri de avaliação, equipa técnica de apoio à execução, de análise técnica e financeira e das visitas de análise financeira, com base nos relatórios produzidos pelos mesmos, com a preocupação de como capacitar o maior número de ONGPD para a construção e desenvolvimento de mais projetos eficientes, eficazes e maior qualidade.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Dos dados constatou-se que se continua a verificar, apesar dos dois últimos anos se ter realizado já ações de sensibilização, algumas dificuldades no preenchimento de candidaturas, de pedidos de alterações a projetos, preenchimentos incorretos de anexos B e C, relatórios de execução mal preenchidos e/ou sem apresentação de todos os documentos obrigatórios.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822037" y="452582"/>
            <a:ext cx="2831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u="sng" dirty="0" smtClean="0">
                <a:solidFill>
                  <a:schemeClr val="bg1"/>
                </a:solidFill>
              </a:rPr>
              <a:t>Exemplo diagnóstico:</a:t>
            </a:r>
            <a:endParaRPr lang="pt-PT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62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79120" y="1022465"/>
            <a:ext cx="10972800" cy="55113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Torna-se necessário distinguir despesas não elegíveis e despesas não razoáveis, o que culminou na avaliação de projetos em 2019 com pontuações muito baixas. </a:t>
            </a:r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É evidente que durante o período de candidatura, da execução e da entrega de relatórios surgem ainda muitas dúvidas processuais.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Existe uma dificuldade em articular o projeto proposto e o relatório final, bem como o que se entende por taxa máxima de cofinanciamento.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Pelo que se considerou importante continuar a desenvolver as ações de sensibilização a todas as ONGPD, de forma a capacitar todos para que se encontrem mais projetos bem preenchidos e mais avaliações técnico financeiras ou visitas de análise financeira sem reposição de verbas.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22037" y="452582"/>
            <a:ext cx="4615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</a:rPr>
              <a:t>Exemplo diagnóstico (continuação):</a:t>
            </a:r>
            <a:endParaRPr lang="pt-PT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90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2174" y="1004455"/>
            <a:ext cx="11446625" cy="54887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Em resultado do diagnóstico realizado pretende-se com este projeto capacitar todos os técnicos das ONGPD para o regulamento a projetos e para o seu objetivo.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Para tal o primeiro passo é envolver todos na construção do programa de capacitação através de um </a:t>
            </a:r>
            <a:r>
              <a:rPr lang="pt-PT" u="sng" dirty="0" smtClean="0">
                <a:solidFill>
                  <a:schemeClr val="bg1"/>
                </a:solidFill>
              </a:rPr>
              <a:t>questionário sobre as reais necessidades das ONGPD</a:t>
            </a:r>
            <a:r>
              <a:rPr lang="pt-PT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Quer-se também ter uma maior aproximação com as ONGPD e para isso é importante envolver o maior número possível de técnicos nas </a:t>
            </a:r>
            <a:r>
              <a:rPr lang="pt-PT" u="sng" dirty="0" smtClean="0">
                <a:solidFill>
                  <a:schemeClr val="bg1"/>
                </a:solidFill>
              </a:rPr>
              <a:t>ações de formação</a:t>
            </a:r>
            <a:r>
              <a:rPr lang="pt-PT" dirty="0" smtClean="0">
                <a:solidFill>
                  <a:schemeClr val="bg1"/>
                </a:solidFill>
              </a:rPr>
              <a:t>, pelo que se torna necessário </a:t>
            </a:r>
            <a:r>
              <a:rPr lang="pt-PT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realizar mais ações,  </a:t>
            </a:r>
            <a:r>
              <a:rPr lang="pt-PT" dirty="0" smtClean="0">
                <a:solidFill>
                  <a:schemeClr val="bg1"/>
                </a:solidFill>
              </a:rPr>
              <a:t>apostando numa maior </a:t>
            </a:r>
            <a:r>
              <a:rPr lang="pt-PT" u="sng" dirty="0" smtClean="0">
                <a:solidFill>
                  <a:schemeClr val="bg1"/>
                </a:solidFill>
              </a:rPr>
              <a:t>divulgação das mesmas</a:t>
            </a:r>
            <a:r>
              <a:rPr lang="pt-PT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Durante a preparação do lançamento das candidaturas é ainda importante </a:t>
            </a:r>
            <a:r>
              <a:rPr lang="pt-PT" u="sng" dirty="0" smtClean="0">
                <a:solidFill>
                  <a:schemeClr val="bg1"/>
                </a:solidFill>
              </a:rPr>
              <a:t>reformular alguns aspetos do formulário</a:t>
            </a:r>
            <a:r>
              <a:rPr lang="pt-PT" dirty="0" smtClean="0">
                <a:solidFill>
                  <a:schemeClr val="bg1"/>
                </a:solidFill>
              </a:rPr>
              <a:t>, que suscitaram mais dúvidas no ano anterior, de forma a torna-lo mais claro.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Proceder à revisão do </a:t>
            </a:r>
            <a:r>
              <a:rPr lang="pt-PT" u="sng" dirty="0" smtClean="0">
                <a:solidFill>
                  <a:schemeClr val="bg1"/>
                </a:solidFill>
              </a:rPr>
              <a:t>manual com as instruções </a:t>
            </a:r>
            <a:r>
              <a:rPr lang="pt-PT" dirty="0" smtClean="0">
                <a:solidFill>
                  <a:schemeClr val="bg1"/>
                </a:solidFill>
              </a:rPr>
              <a:t>da candidatura on-line para maior apoio às ONGPD.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Por fim deve ser feita a </a:t>
            </a:r>
            <a:r>
              <a:rPr lang="pt-PT" u="sng" dirty="0" smtClean="0">
                <a:solidFill>
                  <a:schemeClr val="bg1"/>
                </a:solidFill>
              </a:rPr>
              <a:t>atualização e melhoramento do regulamento anotado </a:t>
            </a:r>
            <a:r>
              <a:rPr lang="pt-PT" dirty="0" smtClean="0">
                <a:solidFill>
                  <a:schemeClr val="bg1"/>
                </a:solidFill>
              </a:rPr>
              <a:t>para apoio a toda a execução.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Em simultâneo devem ser </a:t>
            </a:r>
            <a:r>
              <a:rPr lang="pt-PT" u="sng" dirty="0" smtClean="0">
                <a:solidFill>
                  <a:schemeClr val="bg1"/>
                </a:solidFill>
              </a:rPr>
              <a:t>criadas todas as condições físicas e logísticas </a:t>
            </a:r>
            <a:r>
              <a:rPr lang="pt-PT" dirty="0" smtClean="0">
                <a:solidFill>
                  <a:schemeClr val="bg1"/>
                </a:solidFill>
              </a:rPr>
              <a:t>para o trabalho do júri.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Pretende-se ainda promover uma reunião durante a execução para esclarecimento de dúvidas e apresentação de boas práticas entre ONGPD.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….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42174" y="277091"/>
            <a:ext cx="306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</a:rPr>
              <a:t>Exemplo necessidades:</a:t>
            </a:r>
            <a:endParaRPr lang="pt-PT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47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4567" y="1136073"/>
            <a:ext cx="1164151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u="sng" dirty="0" smtClean="0">
                <a:solidFill>
                  <a:schemeClr val="bg1"/>
                </a:solidFill>
              </a:rPr>
              <a:t>Estratégico: </a:t>
            </a:r>
          </a:p>
          <a:p>
            <a:r>
              <a:rPr lang="pt-PT" sz="2800" u="sng" dirty="0" smtClean="0">
                <a:solidFill>
                  <a:schemeClr val="bg1"/>
                </a:solidFill>
              </a:rPr>
              <a:t>Melhorar a capacitação das ONGPD ao programa de financiamento a projetos.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Operacionais: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Criar um programa de formação adequado às necessidades das ONGPD;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Realizar 5 ações de formação;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Reduzir as dúvidas dos técnicos sobre o programa de financiamento;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Aumentar o número de participantes das ações;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Garantir que 90% das candidaturas apresentadas tenham mais de 40 pontos;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Reduzir os pedidos de informações relativos aos relatórios de execução; Diminuir o número de pedidos de reposição de verbas. 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27578" y="325120"/>
            <a:ext cx="3388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objetivos:</a:t>
            </a:r>
            <a:endParaRPr lang="pt-P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7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5956" y="1367905"/>
            <a:ext cx="1132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Através da monitorização ao longo do processo, criando meios ou indicadores é </a:t>
            </a:r>
            <a:r>
              <a:rPr lang="pt-PT" sz="2800" dirty="0" smtClean="0">
                <a:solidFill>
                  <a:schemeClr val="bg1"/>
                </a:solidFill>
              </a:rPr>
              <a:t>possível </a:t>
            </a:r>
            <a:r>
              <a:rPr lang="pt-PT" sz="2800" u="sng" dirty="0">
                <a:solidFill>
                  <a:schemeClr val="bg1"/>
                </a:solidFill>
              </a:rPr>
              <a:t>avaliar o projeto</a:t>
            </a:r>
            <a:r>
              <a:rPr lang="pt-PT" sz="2800" dirty="0">
                <a:solidFill>
                  <a:schemeClr val="bg1"/>
                </a:solidFill>
              </a:rPr>
              <a:t>, quer durante </a:t>
            </a:r>
            <a:r>
              <a:rPr lang="pt-PT" sz="2800" dirty="0" smtClean="0">
                <a:solidFill>
                  <a:schemeClr val="bg1"/>
                </a:solidFill>
              </a:rPr>
              <a:t>a sua </a:t>
            </a:r>
            <a:r>
              <a:rPr lang="pt-PT" sz="2800" dirty="0">
                <a:solidFill>
                  <a:schemeClr val="bg1"/>
                </a:solidFill>
              </a:rPr>
              <a:t>execução, quer no final, ou seja, fazer o balanço entre o planeado e o </a:t>
            </a:r>
            <a:r>
              <a:rPr lang="pt-PT" sz="2800" dirty="0" smtClean="0">
                <a:solidFill>
                  <a:schemeClr val="bg1"/>
                </a:solidFill>
              </a:rPr>
              <a:t>realizado, justificando os desvios.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A avaliação pode ser feita de diversas maneiras. Por exemplo: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•pode-se </a:t>
            </a:r>
            <a:r>
              <a:rPr lang="pt-PT" sz="2800" dirty="0">
                <a:solidFill>
                  <a:schemeClr val="bg1"/>
                </a:solidFill>
              </a:rPr>
              <a:t>aproveitar as informações levantadas no diagnóstico para fazer um quadro que contem a situação inicial e a situação final;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•serem </a:t>
            </a:r>
            <a:r>
              <a:rPr lang="pt-PT" sz="2800" dirty="0">
                <a:solidFill>
                  <a:schemeClr val="bg1"/>
                </a:solidFill>
              </a:rPr>
              <a:t>utilizadas fotos comparativas, ilustrando a situação inicial e as mudanças que se </a:t>
            </a:r>
            <a:r>
              <a:rPr lang="pt-PT" sz="2800" dirty="0" smtClean="0">
                <a:solidFill>
                  <a:schemeClr val="bg1"/>
                </a:solidFill>
              </a:rPr>
              <a:t>foram </a:t>
            </a:r>
            <a:r>
              <a:rPr lang="pt-PT" sz="2800" dirty="0">
                <a:solidFill>
                  <a:schemeClr val="bg1"/>
                </a:solidFill>
              </a:rPr>
              <a:t>obtendo ao longo do projeto;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•realizar </a:t>
            </a:r>
            <a:r>
              <a:rPr lang="pt-PT" sz="2800" dirty="0">
                <a:solidFill>
                  <a:schemeClr val="bg1"/>
                </a:solidFill>
              </a:rPr>
              <a:t>reuniões de avaliação;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•Realizar </a:t>
            </a:r>
            <a:r>
              <a:rPr lang="pt-PT" sz="2800" dirty="0">
                <a:solidFill>
                  <a:schemeClr val="bg1"/>
                </a:solidFill>
              </a:rPr>
              <a:t>entrevistas ou questionários com os envolvidos no projeto.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31878" y="35372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35956" y="397603"/>
            <a:ext cx="24195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Avaliação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22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9011" y="1201651"/>
            <a:ext cx="1132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Para realizar a monitorização e a avaliação é importante estabelecer à priori quais são </a:t>
            </a:r>
            <a:r>
              <a:rPr lang="pt-PT" sz="2800" u="sng" dirty="0">
                <a:solidFill>
                  <a:schemeClr val="bg1"/>
                </a:solidFill>
              </a:rPr>
              <a:t>os indicadores</a:t>
            </a:r>
            <a:r>
              <a:rPr lang="pt-PT" sz="2800" dirty="0">
                <a:solidFill>
                  <a:schemeClr val="bg1"/>
                </a:solidFill>
              </a:rPr>
              <a:t>, ou seja, as referências quantitativas ou qualitativas que vão servir para indicar se as atividades do projeto estão a ser bem executadas </a:t>
            </a:r>
            <a:r>
              <a:rPr lang="pt-PT" sz="2800" dirty="0" smtClean="0">
                <a:solidFill>
                  <a:schemeClr val="bg1"/>
                </a:solidFill>
              </a:rPr>
              <a:t>ou </a:t>
            </a:r>
            <a:r>
              <a:rPr lang="pt-PT" sz="2800" dirty="0">
                <a:solidFill>
                  <a:schemeClr val="bg1"/>
                </a:solidFill>
              </a:rPr>
              <a:t>se os objetivos foram alcançados (indicadores de resultado e de impacto).</a:t>
            </a:r>
          </a:p>
          <a:p>
            <a:pPr algn="just"/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Os </a:t>
            </a:r>
            <a:r>
              <a:rPr lang="pt-PT" sz="2800" dirty="0">
                <a:solidFill>
                  <a:schemeClr val="bg1"/>
                </a:solidFill>
              </a:rPr>
              <a:t>indicadores são os aliados da coordenação do projeto. </a:t>
            </a:r>
            <a:r>
              <a:rPr lang="pt-PT" sz="2800" dirty="0" smtClean="0">
                <a:solidFill>
                  <a:schemeClr val="bg1"/>
                </a:solidFill>
              </a:rPr>
              <a:t>Estes mostram </a:t>
            </a:r>
            <a:r>
              <a:rPr lang="pt-PT" sz="2800" dirty="0">
                <a:solidFill>
                  <a:schemeClr val="bg1"/>
                </a:solidFill>
              </a:rPr>
              <a:t>se o projeto está a ir na direção certa ou se é necessário ajustar ou mesmo mudar a estratégia para voltar </a:t>
            </a:r>
            <a:r>
              <a:rPr lang="pt-PT" sz="2800" dirty="0" smtClean="0">
                <a:solidFill>
                  <a:schemeClr val="bg1"/>
                </a:solidFill>
              </a:rPr>
              <a:t>aos </a:t>
            </a:r>
            <a:r>
              <a:rPr lang="pt-PT" sz="2800" dirty="0">
                <a:solidFill>
                  <a:schemeClr val="bg1"/>
                </a:solidFill>
              </a:rPr>
              <a:t>objetivos previamente definidos. Por exemplo, se o número de inscrições dos participantes for baixo é preciso tomar medidas para aumentar. Por outro lado, os indicadores de impacto contribuem para </a:t>
            </a:r>
            <a:r>
              <a:rPr lang="pt-PT" sz="2800" dirty="0" smtClean="0">
                <a:solidFill>
                  <a:schemeClr val="bg1"/>
                </a:solidFill>
              </a:rPr>
              <a:t>acompanhar </a:t>
            </a:r>
            <a:r>
              <a:rPr lang="pt-PT" sz="2800" dirty="0">
                <a:solidFill>
                  <a:schemeClr val="bg1"/>
                </a:solidFill>
              </a:rPr>
              <a:t>todas as mudanças que vão sendo alcançadas.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65624" y="40914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22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840" y="1762298"/>
            <a:ext cx="11328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u="sng" dirty="0">
                <a:solidFill>
                  <a:schemeClr val="bg1"/>
                </a:solidFill>
              </a:rPr>
              <a:t>As atividades </a:t>
            </a:r>
            <a:r>
              <a:rPr lang="pt-PT" sz="2800" dirty="0">
                <a:solidFill>
                  <a:schemeClr val="bg1"/>
                </a:solidFill>
              </a:rPr>
              <a:t>são todos os passos necessários para atingir os objetivos operacionais do projeto. A atividade é uma ação concreta que vai ser realizada durante o período de execução do projeto.</a:t>
            </a:r>
          </a:p>
          <a:p>
            <a:pPr algn="just"/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As atividades têm que estar enquadradas com o </a:t>
            </a:r>
            <a:r>
              <a:rPr lang="pt-PT" sz="2800" dirty="0">
                <a:solidFill>
                  <a:schemeClr val="bg1"/>
                </a:solidFill>
              </a:rPr>
              <a:t>orçamento, </a:t>
            </a:r>
            <a:r>
              <a:rPr lang="pt-PT" sz="2800" dirty="0" smtClean="0">
                <a:solidFill>
                  <a:schemeClr val="bg1"/>
                </a:solidFill>
              </a:rPr>
              <a:t>com o limite </a:t>
            </a:r>
            <a:r>
              <a:rPr lang="pt-PT" sz="2800" dirty="0">
                <a:solidFill>
                  <a:schemeClr val="bg1"/>
                </a:solidFill>
              </a:rPr>
              <a:t>de tempo e </a:t>
            </a:r>
            <a:r>
              <a:rPr lang="pt-PT" sz="2800" dirty="0" smtClean="0">
                <a:solidFill>
                  <a:schemeClr val="bg1"/>
                </a:solidFill>
              </a:rPr>
              <a:t>com a </a:t>
            </a:r>
            <a:r>
              <a:rPr lang="pt-PT" sz="2800" dirty="0">
                <a:solidFill>
                  <a:schemeClr val="bg1"/>
                </a:solidFill>
              </a:rPr>
              <a:t>capacidade de execução das pessoas envolvidas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O conjunto das atividades é um quadro que sintetiza a parte operacional do projeto e que é muito útil para a monitorização da sua execução. </a:t>
            </a:r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13406" y="4645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97840" y="511762"/>
            <a:ext cx="26407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Atividades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8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6720" y="527396"/>
            <a:ext cx="1132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indicadores </a:t>
            </a:r>
            <a:r>
              <a:rPr lang="pt-PT" sz="2800" dirty="0">
                <a:solidFill>
                  <a:schemeClr val="bg1"/>
                </a:solidFill>
              </a:rPr>
              <a:t>de </a:t>
            </a:r>
            <a:r>
              <a:rPr lang="pt-PT" sz="2800" dirty="0" smtClean="0">
                <a:solidFill>
                  <a:schemeClr val="bg1"/>
                </a:solidFill>
              </a:rPr>
              <a:t>resultado -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medidas </a:t>
            </a:r>
            <a:r>
              <a:rPr lang="pt-PT" sz="2800" dirty="0">
                <a:solidFill>
                  <a:schemeClr val="bg1"/>
                </a:solidFill>
              </a:rPr>
              <a:t>que indicam a realização das </a:t>
            </a:r>
            <a:r>
              <a:rPr lang="pt-PT" sz="2800" dirty="0" smtClean="0">
                <a:solidFill>
                  <a:schemeClr val="bg1"/>
                </a:solidFill>
              </a:rPr>
              <a:t>atividades: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220095"/>
              </p:ext>
            </p:extLst>
          </p:nvPr>
        </p:nvGraphicFramePr>
        <p:xfrm>
          <a:off x="426720" y="1583120"/>
          <a:ext cx="11626734" cy="478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771">
                  <a:extLst>
                    <a:ext uri="{9D8B030D-6E8A-4147-A177-3AD203B41FA5}">
                      <a16:colId xmlns:a16="http://schemas.microsoft.com/office/drawing/2014/main" val="409251051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1225848763"/>
                    </a:ext>
                  </a:extLst>
                </a:gridCol>
                <a:gridCol w="1801091">
                  <a:extLst>
                    <a:ext uri="{9D8B030D-6E8A-4147-A177-3AD203B41FA5}">
                      <a16:colId xmlns:a16="http://schemas.microsoft.com/office/drawing/2014/main" val="2814370025"/>
                    </a:ext>
                  </a:extLst>
                </a:gridCol>
                <a:gridCol w="1487054">
                  <a:extLst>
                    <a:ext uri="{9D8B030D-6E8A-4147-A177-3AD203B41FA5}">
                      <a16:colId xmlns:a16="http://schemas.microsoft.com/office/drawing/2014/main" val="195629978"/>
                    </a:ext>
                  </a:extLst>
                </a:gridCol>
                <a:gridCol w="1782618">
                  <a:extLst>
                    <a:ext uri="{9D8B030D-6E8A-4147-A177-3AD203B41FA5}">
                      <a16:colId xmlns:a16="http://schemas.microsoft.com/office/drawing/2014/main" val="864424727"/>
                    </a:ext>
                  </a:extLst>
                </a:gridCol>
              </a:tblGrid>
              <a:tr h="775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PT" sz="28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Objetivo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Resultado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Quando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Meios</a:t>
                      </a:r>
                      <a:r>
                        <a:rPr lang="pt-PT" sz="2800" baseline="0" dirty="0" smtClean="0"/>
                        <a:t> de verificação</a:t>
                      </a:r>
                      <a:endParaRPr lang="pt-P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493778"/>
                  </a:ext>
                </a:extLst>
              </a:tr>
              <a:tr h="1326183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Elaborar e</a:t>
                      </a:r>
                      <a:r>
                        <a:rPr lang="pt-PT" sz="2000" baseline="0" dirty="0" smtClean="0"/>
                        <a:t> analisar o</a:t>
                      </a:r>
                      <a:r>
                        <a:rPr lang="pt-PT" sz="2000" dirty="0" smtClean="0"/>
                        <a:t> questionário das necessidades das ONGPD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Conhecer</a:t>
                      </a:r>
                      <a:r>
                        <a:rPr lang="pt-PT" sz="2000" baseline="0" dirty="0" smtClean="0"/>
                        <a:t> as necessidades das ONGPD para a elaboração do programa das ações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1 Relatório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 30 setembro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Relatório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420066"/>
                  </a:ext>
                </a:extLst>
              </a:tr>
              <a:tr h="1038161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Construção do programa de capacitação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Ter ações mais apelativas e</a:t>
                      </a:r>
                      <a:r>
                        <a:rPr lang="pt-PT" sz="2000" baseline="0" dirty="0" smtClean="0"/>
                        <a:t> adequadas às necessidades das ONGPD e aos erros observados pelo INR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1 Programa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 15</a:t>
                      </a:r>
                      <a:r>
                        <a:rPr lang="pt-PT" sz="2000" baseline="0" dirty="0" smtClean="0"/>
                        <a:t> outubro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Programa;</a:t>
                      </a:r>
                    </a:p>
                    <a:p>
                      <a:r>
                        <a:rPr lang="pt-PT" sz="2000" dirty="0" smtClean="0"/>
                        <a:t>Email de envio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957561"/>
                  </a:ext>
                </a:extLst>
              </a:tr>
              <a:tr h="1476310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Realizar ações de capacitação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Ter mais pessoas capacitadas para preparar candidaturas e relatórios de execução sem reposições.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baseline="0" dirty="0" smtClean="0"/>
                        <a:t>n.º de ações realizadas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</a:t>
                      </a:r>
                      <a:r>
                        <a:rPr lang="pt-PT" sz="2000" baseline="0" dirty="0" smtClean="0"/>
                        <a:t> 15 novembro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Lista de presença;</a:t>
                      </a:r>
                    </a:p>
                    <a:p>
                      <a:r>
                        <a:rPr lang="pt-PT" sz="2000" dirty="0" smtClean="0"/>
                        <a:t>Fotos;</a:t>
                      </a:r>
                    </a:p>
                    <a:p>
                      <a:r>
                        <a:rPr lang="pt-PT" sz="2000" dirty="0" smtClean="0"/>
                        <a:t>Relatório.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656396"/>
                  </a:ext>
                </a:extLst>
              </a:tr>
            </a:tbl>
          </a:graphicData>
        </a:graphic>
      </p:graphicFrame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68180" y="33525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3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6720" y="742750"/>
            <a:ext cx="1132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indicadores </a:t>
            </a:r>
            <a:r>
              <a:rPr lang="pt-PT" sz="2800" dirty="0">
                <a:solidFill>
                  <a:schemeClr val="bg1"/>
                </a:solidFill>
              </a:rPr>
              <a:t>de impacto </a:t>
            </a:r>
            <a:r>
              <a:rPr lang="pt-PT" sz="2800" dirty="0" smtClean="0">
                <a:solidFill>
                  <a:schemeClr val="bg1"/>
                </a:solidFill>
              </a:rPr>
              <a:t>-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Possuem </a:t>
            </a:r>
            <a:r>
              <a:rPr lang="pt-PT" sz="2800" dirty="0">
                <a:solidFill>
                  <a:schemeClr val="bg1"/>
                </a:solidFill>
              </a:rPr>
              <a:t>natureza abrangente e medem os efeitos de médio e longo prazos, do objetivo </a:t>
            </a:r>
            <a:r>
              <a:rPr lang="pt-PT" sz="2800" dirty="0" smtClean="0">
                <a:solidFill>
                  <a:schemeClr val="bg1"/>
                </a:solidFill>
              </a:rPr>
              <a:t>estratégico: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815256"/>
              </p:ext>
            </p:extLst>
          </p:nvPr>
        </p:nvGraphicFramePr>
        <p:xfrm>
          <a:off x="647238" y="2536937"/>
          <a:ext cx="10887364" cy="2250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841">
                  <a:extLst>
                    <a:ext uri="{9D8B030D-6E8A-4147-A177-3AD203B41FA5}">
                      <a16:colId xmlns:a16="http://schemas.microsoft.com/office/drawing/2014/main" val="4092510511"/>
                    </a:ext>
                  </a:extLst>
                </a:gridCol>
                <a:gridCol w="2721841">
                  <a:extLst>
                    <a:ext uri="{9D8B030D-6E8A-4147-A177-3AD203B41FA5}">
                      <a16:colId xmlns:a16="http://schemas.microsoft.com/office/drawing/2014/main" val="2814370025"/>
                    </a:ext>
                  </a:extLst>
                </a:gridCol>
                <a:gridCol w="1926937">
                  <a:extLst>
                    <a:ext uri="{9D8B030D-6E8A-4147-A177-3AD203B41FA5}">
                      <a16:colId xmlns:a16="http://schemas.microsoft.com/office/drawing/2014/main" val="195629978"/>
                    </a:ext>
                  </a:extLst>
                </a:gridCol>
                <a:gridCol w="3516745">
                  <a:extLst>
                    <a:ext uri="{9D8B030D-6E8A-4147-A177-3AD203B41FA5}">
                      <a16:colId xmlns:a16="http://schemas.microsoft.com/office/drawing/2014/main" val="864424727"/>
                    </a:ext>
                  </a:extLst>
                </a:gridCol>
              </a:tblGrid>
              <a:tr h="786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PT" sz="24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spcBef>
                          <a:spcPts val="600"/>
                        </a:spcBef>
                      </a:pP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Indicadores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Meta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Meios</a:t>
                      </a:r>
                      <a:r>
                        <a:rPr lang="pt-PT" sz="2400" baseline="0" dirty="0" smtClean="0"/>
                        <a:t> de verificação</a:t>
                      </a:r>
                      <a:endParaRPr lang="pt-P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493778"/>
                  </a:ext>
                </a:extLst>
              </a:tr>
              <a:tr h="1350955"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Análise</a:t>
                      </a:r>
                      <a:r>
                        <a:rPr lang="pt-PT" sz="2400" baseline="0" dirty="0" smtClean="0"/>
                        <a:t> técnica financeira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Redução do número de reposições de verba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dirty="0" smtClean="0"/>
                        <a:t>5%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Tabelas de reposição</a:t>
                      </a:r>
                      <a:endParaRPr lang="pt-P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656396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894080" y="5212695"/>
            <a:ext cx="108610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Os indicadores possibilitam ao júri ter uma ideia mais concreta sobre o que se quer alcançar com o projeto. Não é uma tarefa fácil pensar em indicadores, mas eles são importantes.</a:t>
            </a: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74860" y="42507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89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380" y="572097"/>
            <a:ext cx="9120037" cy="1143000"/>
          </a:xfrm>
        </p:spPr>
        <p:txBody>
          <a:bodyPr>
            <a:no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Despesas a apresentar na candidatura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7913" y="1936406"/>
            <a:ext cx="10972800" cy="376243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consentâneas com as atividades propostas;</a:t>
            </a:r>
          </a:p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elegíveis – art.º 12;</a:t>
            </a:r>
          </a:p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Não podem ser não elegíveis – art.º 13;</a:t>
            </a:r>
          </a:p>
          <a:p>
            <a:pPr marL="457200" indent="-45720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razoáveis, essencialmente as despesas de funcionamento, devendo ser justificadas com critérios de imputação bem definidos, em função das atividades e cronograma propostos.</a:t>
            </a:r>
          </a:p>
          <a:p>
            <a:pPr marL="0" indent="0">
              <a:buNone/>
            </a:pP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08043" y="25777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74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1840345"/>
            <a:ext cx="10972800" cy="3729183"/>
          </a:xfrm>
        </p:spPr>
        <p:txBody>
          <a:bodyPr/>
          <a:lstStyle/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O formulário de </a:t>
            </a:r>
            <a:r>
              <a:rPr lang="pt-PT" dirty="0" smtClean="0">
                <a:solidFill>
                  <a:schemeClr val="bg1"/>
                </a:solidFill>
              </a:rPr>
              <a:t>candidatura </a:t>
            </a:r>
            <a:r>
              <a:rPr lang="pt-PT" dirty="0">
                <a:solidFill>
                  <a:schemeClr val="bg1"/>
                </a:solidFill>
              </a:rPr>
              <a:t>dos projetos ao INR, tende a ser apresentado de uma forma estruturada, onde o diagnóstico, os objetivos têm que ser claros e alcançáveis e onde devem estar apresentadas todas as atividades para a sua realização dentro de um período, devidamente orçamentado quer ao nível dos recursos humanos quer ao nível dos recursos materiais.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586933" y="61234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30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899673" y="520971"/>
            <a:ext cx="8229600" cy="1143000"/>
          </a:xfrm>
        </p:spPr>
        <p:txBody>
          <a:bodyPr>
            <a:norm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elegíveis</a:t>
            </a:r>
            <a:endParaRPr lang="pt-P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7913" y="1982587"/>
            <a:ext cx="10972800" cy="3577704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que sejam realizadas exclusivamente com o fim de executar o projeto;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correspondem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período temporal do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e às atividades previstas;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suportadas por faturas e recibos ou documentos equivalentes;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liquidadas no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 a que respeita o financiamento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2624" y="3379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6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7649" y="1274702"/>
            <a:ext cx="11006051" cy="31310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as despesas que tenham sido financiadas pelo apoio ao funcionamento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Condomínio e rendas de instalações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Construção ou reabilitação de edifícios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Quaisquer encargos bancários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Quaisquer encargos patronais com pessoal afecto aos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93940" y="44003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77649" y="586919"/>
            <a:ext cx="6197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elegíveis</a:t>
            </a:r>
          </a:p>
        </p:txBody>
      </p:sp>
    </p:spTree>
    <p:extLst>
      <p:ext uri="{BB962C8B-B14F-4D97-AF65-F5344CB8AC3E}">
        <p14:creationId xmlns:p14="http://schemas.microsoft.com/office/powerpoint/2010/main" val="325192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64771" y="1604356"/>
            <a:ext cx="10673541" cy="47465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Deslocações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estrangeiro, quer ida, quer vinda;</a:t>
            </a:r>
          </a:p>
          <a:p>
            <a:pPr marL="0" indent="0">
              <a:lnSpc>
                <a:spcPct val="150000"/>
              </a:lnSpc>
              <a:buNone/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as despesas com seguros, com exceção dos seguros diretamente relacionados com o desenvolvimento das ações descritas na candidatura;</a:t>
            </a:r>
          </a:p>
          <a:p>
            <a:pPr algn="just">
              <a:lnSpc>
                <a:spcPct val="150000"/>
              </a:lnSpc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despesa não elegível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imputada na candidatura,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deduzida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 total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projeto apresentado.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1701" y="33406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55554" y="509847"/>
            <a:ext cx="8011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elegíveis - </a:t>
            </a:r>
            <a:r>
              <a:rPr lang="pt-PT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7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5993" y="1195185"/>
            <a:ext cx="11328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chemeClr val="bg1"/>
                </a:solidFill>
              </a:rPr>
              <a:t>Importância das parcerias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Algumas </a:t>
            </a:r>
            <a:r>
              <a:rPr lang="pt-PT" sz="2800" dirty="0">
                <a:solidFill>
                  <a:schemeClr val="bg1"/>
                </a:solidFill>
              </a:rPr>
              <a:t>atividades podem ser feitas pela </a:t>
            </a:r>
            <a:r>
              <a:rPr lang="pt-PT" sz="2800" dirty="0" smtClean="0">
                <a:solidFill>
                  <a:schemeClr val="bg1"/>
                </a:solidFill>
              </a:rPr>
              <a:t>ONGPD </a:t>
            </a:r>
            <a:r>
              <a:rPr lang="pt-PT" sz="2800" dirty="0">
                <a:solidFill>
                  <a:schemeClr val="bg1"/>
                </a:solidFill>
              </a:rPr>
              <a:t>sem a ajuda de pessoas de fora. Outras podem precisar de apoio técnico externo ou apoio para transporte, equipamentos, aluguer de espaço, equipamentos, etc. Nestes últimos casos, é importante prever se é necessário ter parceiros e quem são. Ao prever essas parcerias é necessário analisar quais são as necessidades e quais pessoas ou organizações podem efetivamente contribuir para que o projeto não seja inviabilizado.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56653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74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2265220"/>
            <a:ext cx="10972800" cy="1789544"/>
          </a:xfrm>
        </p:spPr>
        <p:txBody>
          <a:bodyPr/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O júri vai avaliar se o projeto apresenta uma sustentabilidade financeira, por isso o mesmo deve ser realista e não sobrevalorizado.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169" y="233645"/>
            <a:ext cx="25479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13821" y="614645"/>
            <a:ext cx="8539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prévia: exclusão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impedimentos </a:t>
            </a:r>
          </a:p>
          <a:p>
            <a:pPr algn="ctr"/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candidatura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18439" y="2439073"/>
            <a:ext cx="1153392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Instrução incompleta da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candidatura – não ter todos os documentos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projeto termina antes da saída da lista definitiva 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montantes, salvo DLEO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dívidas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regularizar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relatórios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execução em anos anteriores que não foram entregues</a:t>
            </a: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relatórios de execução do ano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foram entregues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fora de prazo </a:t>
            </a:r>
          </a:p>
        </p:txBody>
      </p:sp>
    </p:spTree>
    <p:extLst>
      <p:ext uri="{BB962C8B-B14F-4D97-AF65-F5344CB8AC3E}">
        <p14:creationId xmlns:p14="http://schemas.microsoft.com/office/powerpoint/2010/main" val="160830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293090" y="662566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Avaliação às candidatura</a:t>
            </a:r>
            <a:r>
              <a:rPr lang="pt-PT" dirty="0">
                <a:solidFill>
                  <a:schemeClr val="bg1"/>
                </a:solidFill>
              </a:rPr>
              <a:t> </a:t>
            </a:r>
            <a:r>
              <a:rPr lang="pt-PT" dirty="0" smtClean="0">
                <a:solidFill>
                  <a:schemeClr val="bg1"/>
                </a:solidFill>
              </a:rPr>
              <a:t>admitidas</a:t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smtClean="0">
                <a:solidFill>
                  <a:schemeClr val="bg1"/>
                </a:solidFill>
              </a:rPr>
              <a:t> 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419" y="1941947"/>
            <a:ext cx="10972800" cy="42556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As grelas de avaliação, bem como, os seus critérios, são publicados pelo júri com o aviso de abertura de candidatura, recomenda-se a sua </a:t>
            </a:r>
            <a:r>
              <a:rPr lang="pt-PT" dirty="0">
                <a:solidFill>
                  <a:schemeClr val="bg1"/>
                </a:solidFill>
              </a:rPr>
              <a:t>l</a:t>
            </a:r>
            <a:r>
              <a:rPr lang="pt-PT" dirty="0" smtClean="0">
                <a:solidFill>
                  <a:schemeClr val="bg1"/>
                </a:solidFill>
              </a:rPr>
              <a:t>eitura e verificar que o projeto planeado corresponde a esses critérios antes de iniciar o preenchimento da candidatura.</a:t>
            </a:r>
          </a:p>
          <a:p>
            <a:pPr marL="0" indent="0" algn="just">
              <a:buNone/>
            </a:pPr>
            <a:endParaRPr lang="pt-PT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Durante o período de avaliação o júri pode solicitar pedidos de informação às candidatas, mas os projetos não podem ser alterados nem se podem juntar documentos estruturantes.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45738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10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83855" y="1689390"/>
            <a:ext cx="9809018" cy="41849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publicação da Lista final com os montantes depende da</a:t>
            </a:r>
          </a:p>
          <a:p>
            <a:pPr marL="0" indent="0" algn="ctr">
              <a:buNone/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Publicação da Lei do Orçamento de Estado e Decreto-Lei Enquadramento Orçamental para 2020</a:t>
            </a:r>
            <a:endParaRPr lang="pt-PT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45738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52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980248" y="116534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Procedimentos: Pagamentos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234655"/>
              </p:ext>
            </p:extLst>
          </p:nvPr>
        </p:nvGraphicFramePr>
        <p:xfrm>
          <a:off x="1233260" y="1071368"/>
          <a:ext cx="9722119" cy="550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424">
                  <a:extLst>
                    <a:ext uri="{9D8B030D-6E8A-4147-A177-3AD203B41FA5}">
                      <a16:colId xmlns:a16="http://schemas.microsoft.com/office/drawing/2014/main" val="1388097892"/>
                    </a:ext>
                  </a:extLst>
                </a:gridCol>
                <a:gridCol w="1587913">
                  <a:extLst>
                    <a:ext uri="{9D8B030D-6E8A-4147-A177-3AD203B41FA5}">
                      <a16:colId xmlns:a16="http://schemas.microsoft.com/office/drawing/2014/main" val="3943287740"/>
                    </a:ext>
                  </a:extLst>
                </a:gridCol>
                <a:gridCol w="6638782">
                  <a:extLst>
                    <a:ext uri="{9D8B030D-6E8A-4147-A177-3AD203B41FA5}">
                      <a16:colId xmlns:a16="http://schemas.microsoft.com/office/drawing/2014/main" val="2447961120"/>
                    </a:ext>
                  </a:extLst>
                </a:gridCol>
              </a:tblGrid>
              <a:tr h="843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ANEXOS e </a:t>
                      </a:r>
                      <a:r>
                        <a:rPr lang="pt-PT" sz="1400" dirty="0" smtClean="0">
                          <a:effectLst/>
                        </a:rPr>
                        <a:t>RELATÓRIOS\\\\\\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Artigo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Procedimento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2691885"/>
                  </a:ext>
                </a:extLst>
              </a:tr>
              <a:tr h="854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B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a) do nº 2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Deve </a:t>
                      </a:r>
                      <a:r>
                        <a:rPr lang="pt-PT" sz="1400" dirty="0">
                          <a:effectLst/>
                        </a:rPr>
                        <a:t>ser entregue na semana anterior ao início efetivo do projeto.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Caso o projeto tenha início antes da publicitação da lista final dos montantes a financiar, o anexo B deve ser entregue no prazo de 5 dias úteis após a publicação da lista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887808"/>
                  </a:ext>
                </a:extLst>
              </a:tr>
              <a:tr h="556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C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b) do nº 2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deve ser entregue até ao dia 15 de outubro 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104821"/>
                  </a:ext>
                </a:extLst>
              </a:tr>
              <a:tr h="580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D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b) do nº 1 </a:t>
                      </a:r>
                      <a:endParaRPr lang="pt-PT" sz="140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pt-PT" sz="140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do art.º 17º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Modelo de carimbo - deve ser aposto em todos os documentos de despesa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040646"/>
                  </a:ext>
                </a:extLst>
              </a:tr>
              <a:tr h="814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Relatório final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Nº 3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O relatório final de execução do projeto, contendo o mapa discriminativo de despesas, o balancete do centro de custos específico, os produtos e o comprovativo da divulgação, deve ser entregue até 30 dias úteis depois de concluído o projeto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8289816"/>
                  </a:ext>
                </a:extLst>
              </a:tr>
              <a:tr h="53270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Recibos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N.º 5 do art.º 14.º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é </a:t>
                      </a: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donativo</a:t>
                      </a:r>
                      <a:r>
                        <a:rPr lang="pt-PT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nem subsídio é um outro rendimento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5411051"/>
                  </a:ext>
                </a:extLst>
              </a:tr>
              <a:tr h="1322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Relatório de Contas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Nº 4 do </a:t>
                      </a:r>
                      <a:r>
                        <a:rPr lang="pt-PT" sz="1400" dirty="0" smtClean="0">
                          <a:effectLst/>
                        </a:rPr>
                        <a:t>art.15.º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O relatório de atividades e contas, que deve identificar os projetos e os montantes apoiados pelo INR, I. P., bem como a respetiva ata de aprovação, deve ser entregue até 30 dias úteis após a sua aprovação pelo órgão competente da ONGPD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Para os projetos financiados em 2019, o relatório de atividades e contas deverá ser entregue em 2020, 30 dias úteis depois de aprovado pela Assembleia-Geral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655546"/>
                  </a:ext>
                </a:extLst>
              </a:tr>
            </a:tbl>
          </a:graphicData>
        </a:graphic>
      </p:graphicFrame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99437" y="27962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64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98270" y="1628801"/>
            <a:ext cx="10116588" cy="4455495"/>
          </a:xfrm>
        </p:spPr>
        <p:txBody>
          <a:bodyPr>
            <a:normAutofit/>
          </a:bodyPr>
          <a:lstStyle/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Criar um Centro de Custos especifico, por projeto;</a:t>
            </a: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Assinalar todos os documentos de despesa apoiada pelo INR, I.P., com carimbo;</a:t>
            </a: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Constituir um dossier técnico com toda a documentação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diretamente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relacionada com o desenvolvimento do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bem como um dossier financeiro com a documentação original justificativa da aplicação dos apoios financeiros e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respetivos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comprovativos de pagamento;</a:t>
            </a: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19802" y="23335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30909" y="547681"/>
            <a:ext cx="8372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exigências </a:t>
            </a: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Projeto</a:t>
            </a:r>
          </a:p>
        </p:txBody>
      </p:sp>
    </p:spTree>
    <p:extLst>
      <p:ext uri="{BB962C8B-B14F-4D97-AF65-F5344CB8AC3E}">
        <p14:creationId xmlns:p14="http://schemas.microsoft.com/office/powerpoint/2010/main" val="154432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1507065"/>
            <a:ext cx="109728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É importante para que as candidaturas sejam bem avaliadas, que as mesmas mostrem de forma clara o que se pretende. Quem vai avaliar não conhece necessariamente a realidade, por isso é importante esclarecer a ideia de maneira sucinta e direta, de forma a não se tornar confusa, cansativa ou até monótona. Não é preciso ser criativo na elaboração de um projeto, mas pensar no futuro pressupõe imaginar o que se deseja e tudo o que é necessário para que a mudança se faça.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623879" y="34449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73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1644" y="1808821"/>
            <a:ext cx="10407534" cy="2835314"/>
          </a:xfrm>
        </p:spPr>
        <p:txBody>
          <a:bodyPr>
            <a:noAutofit/>
          </a:bodyPr>
          <a:lstStyle/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Efetuar pelo menos 3 consultas escritas, para todas e quaisquer aquisições de bens e serviços e optar pela proposta que apresentar o valor mais baixo;</a:t>
            </a:r>
          </a:p>
          <a:p>
            <a:pPr marL="1588" lvl="2" indent="0" algn="just">
              <a:buNone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Optar por viagens em classe económica, devendo ser apresentados os cartões de embarque, bem como, optar por alojamento em estabelecimentos de 3 estrelas ou equiparados;</a:t>
            </a:r>
          </a:p>
          <a:p>
            <a:pPr marL="1257300" lvl="2" indent="-457200" algn="just">
              <a:buFont typeface="+mj-lt"/>
              <a:buAutoNum type="alphaLcParenR" startAt="4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lphaLcParenR" startAt="4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27438" y="40720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59010" y="721528"/>
            <a:ext cx="7787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Exigências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- 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2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98022" y="1988840"/>
            <a:ext cx="10399222" cy="3780420"/>
          </a:xfrm>
        </p:spPr>
        <p:txBody>
          <a:bodyPr>
            <a:normAutofit/>
          </a:bodyPr>
          <a:lstStyle/>
          <a:p>
            <a:pPr marL="0" lvl="1" indent="0" algn="just">
              <a:buNone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ser constituído um fundo de maneio até ao valor correspondente a 1/12 do momento total do financiamento aprovado por projeto ou, no máximo de 500€, sempre que o resultado da aplicação do 1/12 sobre o valor financiado seja inferior aquele montante;</a:t>
            </a:r>
          </a:p>
          <a:p>
            <a:pPr marL="857250" lvl="1" indent="-457200" algn="just">
              <a:buFont typeface="+mj-lt"/>
              <a:buAutoNum type="arabicPeriod" startAt="2"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7938" algn="just">
              <a:buNone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valor máximo das aquisições efetuadas ao abrigo do número anterior não poderá exceder o montante de 200,00€ por cada compra .</a:t>
            </a:r>
          </a:p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+mj-lt"/>
              <a:buAutoNum type="arabicPeriod" startAt="2"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-259010" y="850837"/>
            <a:ext cx="7787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Exigências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- 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3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8383" y="330056"/>
            <a:ext cx="491851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Apoio à execução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92727" y="1590964"/>
            <a:ext cx="10972800" cy="4525963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Receção e confirmação de dados do anexo B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Pagamentos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Dúvidas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Informações – por exemplo recordar datas de envio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Análise a pedidos de alterações a projetos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em dúvidas na elaboração de relatórios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em dúvidas na criação de centro de custos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sobre a informação a constar no Balancete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Informação sobre importância dos documentos serem concordantes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29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2153" y="232620"/>
            <a:ext cx="8049928" cy="1143000"/>
          </a:xfrm>
        </p:spPr>
        <p:txBody>
          <a:bodyPr/>
          <a:lstStyle/>
          <a:p>
            <a:pPr algn="r"/>
            <a:r>
              <a:rPr lang="pt-PT" dirty="0" smtClean="0">
                <a:solidFill>
                  <a:schemeClr val="bg1"/>
                </a:solidFill>
              </a:rPr>
              <a:t>Apoio à execução – projetos 2019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366787" y="1469261"/>
            <a:ext cx="9066414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Cancelamentos </a:t>
            </a:r>
            <a:r>
              <a:rPr lang="pt-PT" sz="2400" dirty="0">
                <a:solidFill>
                  <a:schemeClr val="bg1"/>
                </a:solidFill>
              </a:rPr>
              <a:t>– </a:t>
            </a:r>
            <a:r>
              <a:rPr lang="pt-PT" sz="2400" dirty="0" smtClean="0">
                <a:solidFill>
                  <a:schemeClr val="bg1"/>
                </a:solidFill>
              </a:rPr>
              <a:t>13 projetos</a:t>
            </a:r>
            <a:endParaRPr lang="pt-PT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Pedidos de alteração de projetos– 180:</a:t>
            </a:r>
            <a:endParaRPr lang="pt-PT" sz="2400" dirty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data </a:t>
            </a:r>
            <a:r>
              <a:rPr lang="pt-PT" sz="2400" dirty="0">
                <a:solidFill>
                  <a:schemeClr val="bg1"/>
                </a:solidFill>
              </a:rPr>
              <a:t>ou duração dos projetos – 23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despesas </a:t>
            </a:r>
            <a:r>
              <a:rPr lang="pt-PT" sz="2400" dirty="0">
                <a:solidFill>
                  <a:schemeClr val="bg1"/>
                </a:solidFill>
              </a:rPr>
              <a:t>dos projetos – 18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Recursos humanos </a:t>
            </a:r>
            <a:r>
              <a:rPr lang="pt-PT" sz="2400" dirty="0">
                <a:solidFill>
                  <a:schemeClr val="bg1"/>
                </a:solidFill>
              </a:rPr>
              <a:t>dos projetos – 41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atividades </a:t>
            </a:r>
            <a:r>
              <a:rPr lang="pt-PT" sz="2400" dirty="0">
                <a:solidFill>
                  <a:schemeClr val="bg1"/>
                </a:solidFill>
              </a:rPr>
              <a:t>ou locais – 51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Devoluções de anexos errados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Dúvidas </a:t>
            </a:r>
            <a:r>
              <a:rPr lang="pt-PT" sz="2400" dirty="0">
                <a:solidFill>
                  <a:schemeClr val="bg1"/>
                </a:solidFill>
              </a:rPr>
              <a:t>sobre </a:t>
            </a:r>
            <a:r>
              <a:rPr lang="pt-PT" sz="2400" dirty="0" smtClean="0">
                <a:solidFill>
                  <a:schemeClr val="bg1"/>
                </a:solidFill>
              </a:rPr>
              <a:t>pagamentos; 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Pedidos </a:t>
            </a:r>
            <a:r>
              <a:rPr lang="pt-PT" sz="2400" dirty="0">
                <a:solidFill>
                  <a:schemeClr val="bg1"/>
                </a:solidFill>
              </a:rPr>
              <a:t>de cópias de </a:t>
            </a:r>
            <a:r>
              <a:rPr lang="pt-PT" sz="2400" dirty="0" smtClean="0">
                <a:solidFill>
                  <a:schemeClr val="bg1"/>
                </a:solidFill>
              </a:rPr>
              <a:t>formulários de candidatura</a:t>
            </a:r>
          </a:p>
        </p:txBody>
      </p:sp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43816" y="36737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47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124" y="210895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163940" y="1811413"/>
            <a:ext cx="81019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Relatórios 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projetos: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Relatório final de execução;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Mapa discriminativo da despesa;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Balancete do centro de custos;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Produtos e evidências.</a:t>
            </a:r>
          </a:p>
          <a:p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Contas e 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ONGPD: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AG</a:t>
            </a:r>
          </a:p>
          <a:p>
            <a:pPr marL="900113" indent="-900113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PT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relatórios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 conter a menção ao financiamento obtido pelo INR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5463" y="1021610"/>
            <a:ext cx="10905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obrigatórios apresentar após a execução: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9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9815" y="320752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609600" y="2843936"/>
            <a:ext cx="10935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entrega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relatórios de execução dentro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prazo de 6 meses implica a reposição total 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verbas</a:t>
            </a:r>
          </a:p>
        </p:txBody>
      </p:sp>
    </p:spTree>
    <p:extLst>
      <p:ext uri="{BB962C8B-B14F-4D97-AF65-F5344CB8AC3E}">
        <p14:creationId xmlns:p14="http://schemas.microsoft.com/office/powerpoint/2010/main" val="61112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763" y="522036"/>
            <a:ext cx="9153236" cy="1143000"/>
          </a:xfrm>
        </p:spPr>
        <p:txBody>
          <a:bodyPr>
            <a:normAutofit/>
          </a:bodyPr>
          <a:lstStyle/>
          <a:p>
            <a:pPr algn="l"/>
            <a:r>
              <a:rPr lang="pt-PT" sz="3200" b="1" dirty="0" smtClean="0">
                <a:solidFill>
                  <a:schemeClr val="bg1"/>
                </a:solidFill>
              </a:rPr>
              <a:t>Análise técnica financeira é feita em observância </a:t>
            </a:r>
            <a:br>
              <a:rPr lang="pt-PT" sz="3200" b="1" dirty="0" smtClean="0">
                <a:solidFill>
                  <a:schemeClr val="bg1"/>
                </a:solidFill>
              </a:rPr>
            </a:br>
            <a:r>
              <a:rPr lang="pt-PT" sz="3200" b="1" dirty="0" smtClean="0">
                <a:solidFill>
                  <a:schemeClr val="bg1"/>
                </a:solidFill>
              </a:rPr>
              <a:t>dos seguintes documentos:</a:t>
            </a:r>
            <a:endParaRPr lang="pt-PT" sz="3200" b="1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2332038"/>
            <a:ext cx="10972800" cy="3791672"/>
          </a:xfrm>
        </p:spPr>
        <p:txBody>
          <a:bodyPr>
            <a:norm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Formulário de Candidatura e despesas aprovadas pelo júri;</a:t>
            </a:r>
          </a:p>
          <a:p>
            <a:r>
              <a:rPr lang="pt-PT" sz="2800" dirty="0" smtClean="0">
                <a:solidFill>
                  <a:schemeClr val="bg1"/>
                </a:solidFill>
                <a:hlinkClick r:id="rId2" action="ppaction://hlinkfile"/>
              </a:rPr>
              <a:t>Relatório de execução</a:t>
            </a:r>
            <a:r>
              <a:rPr lang="pt-PT" sz="2800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PT" sz="2800" dirty="0" smtClean="0">
                <a:solidFill>
                  <a:schemeClr val="bg1"/>
                </a:solidFill>
                <a:hlinkClick r:id="rId3" action="ppaction://hlinkfile"/>
              </a:rPr>
              <a:t>Mapa descriminativo da despesa</a:t>
            </a:r>
            <a:r>
              <a:rPr lang="pt-PT" sz="2800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Balancete centro de custo, com todas as receitas;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Produtos e evidências;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Divulgação;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Relatório de Atividade e Contas.</a:t>
            </a: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3547" y="52203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20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215" y="217873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50239" y="402497"/>
            <a:ext cx="2483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Reposições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50239" y="2906973"/>
            <a:ext cx="10532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não houver concordância entre os valores do Relatório final, mapa discriminativo da despesa e o balancete do centro de custos há reposição do valor total atribuído.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50239" y="1261613"/>
            <a:ext cx="10532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o valor atribuído não tenha sido utilizado para o objetivo aprovado em  candidatura, sem que tenha sido pedida a devida autorização, há reposição do valor total ou parcial do atribuído.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50239" y="4561569"/>
            <a:ext cx="1053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a taxa de cofinanciamento do INR seja superior à prevista em Deliberação,  há reposição de verbas pela diferença;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50239" y="5657671"/>
            <a:ext cx="1053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se verifique a duplicação de comparticipação de despesa com outras fontes de financiamento,  há reposição de verbas por esse valor.</a:t>
            </a:r>
          </a:p>
        </p:txBody>
      </p:sp>
    </p:spTree>
    <p:extLst>
      <p:ext uri="{BB962C8B-B14F-4D97-AF65-F5344CB8AC3E}">
        <p14:creationId xmlns:p14="http://schemas.microsoft.com/office/powerpoint/2010/main" val="40659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83177" y="1713401"/>
            <a:ext cx="9277003" cy="20252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projetos tem que ser publicitados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divulgados com a menção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expressa “projetos cofinanciados pelo Programa de Financiamento a Projetos pelo INR, I.P.”;</a:t>
            </a: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44310" y="4498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07985" y="751804"/>
            <a:ext cx="783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Divulgação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apoio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penalizações</a:t>
            </a:r>
            <a:endParaRPr lang="pt-PT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241366" y="4115448"/>
            <a:ext cx="91606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falta de divulgação pode ser penalizado por um valor que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 entre os 2% e 10% do valor apoiado.</a:t>
            </a:r>
          </a:p>
        </p:txBody>
      </p:sp>
    </p:spTree>
    <p:extLst>
      <p:ext uri="{BB962C8B-B14F-4D97-AF65-F5344CB8AC3E}">
        <p14:creationId xmlns:p14="http://schemas.microsoft.com/office/powerpoint/2010/main" val="191500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015" y="215771"/>
            <a:ext cx="6294385" cy="1143000"/>
          </a:xfrm>
        </p:spPr>
        <p:txBody>
          <a:bodyPr>
            <a:normAutofit/>
          </a:bodyPr>
          <a:lstStyle/>
          <a:p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recomendações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71847" y="1358771"/>
            <a:ext cx="9592887" cy="3805883"/>
          </a:xfrm>
        </p:spPr>
        <p:txBody>
          <a:bodyPr>
            <a:noAutofit/>
          </a:bodyPr>
          <a:lstStyle/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utilizar o financiamento a projetos para suportar as despesas de funcionamento regular da ONGPD;</a:t>
            </a: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imputar despesas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100%, quando claramente não foi encontrada uma taxa equilibrada para afetação da despesa ao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(razoabilidade da despesa);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imputar despesa que já tenha sido suportada por donativos ou por receita gerada proveniente por exemplo pela venda de produtos/serviços; </a:t>
            </a:r>
          </a:p>
          <a:p>
            <a:pPr lvl="0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/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18202" y="32621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6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59477" y="1468119"/>
            <a:ext cx="109728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Antes de iniciar o processo deve-se ler: o </a:t>
            </a:r>
            <a:r>
              <a:rPr lang="pt-PT" dirty="0">
                <a:solidFill>
                  <a:schemeClr val="bg1"/>
                </a:solidFill>
              </a:rPr>
              <a:t>Regulamento do Programa de Financiamento a Projetos, a Deliberação do Conselho Diretivo, </a:t>
            </a:r>
            <a:r>
              <a:rPr lang="pt-PT" dirty="0" smtClean="0">
                <a:solidFill>
                  <a:schemeClr val="bg1"/>
                </a:solidFill>
              </a:rPr>
              <a:t>que contem </a:t>
            </a:r>
            <a:r>
              <a:rPr lang="pt-PT" dirty="0">
                <a:solidFill>
                  <a:schemeClr val="bg1"/>
                </a:solidFill>
              </a:rPr>
              <a:t>as áreas prioritárias, o manual de preenchimento da candidatura, a grelha de avaliação e a calendarização das diferentes fases da </a:t>
            </a:r>
            <a:r>
              <a:rPr lang="pt-PT" dirty="0" smtClean="0">
                <a:solidFill>
                  <a:schemeClr val="bg1"/>
                </a:solidFill>
              </a:rPr>
              <a:t>candidatura, que são os documentos estruturantes. </a:t>
            </a: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Os </a:t>
            </a:r>
            <a:r>
              <a:rPr lang="pt-PT" dirty="0">
                <a:solidFill>
                  <a:schemeClr val="bg1"/>
                </a:solidFill>
              </a:rPr>
              <a:t>dois primeiros documentos, contêm as linhas gerais do financiamento, o valor máximo de financiamento, os prazos, as despesas elegíveis, ou seja, todas as regras.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753188" y="27060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85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177637" y="1099358"/>
            <a:ext cx="7895220" cy="467925"/>
          </a:xfrm>
        </p:spPr>
        <p:txBody>
          <a:bodyPr>
            <a:normAutofit fontScale="90000"/>
          </a:bodyPr>
          <a:lstStyle/>
          <a:p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recomendações </a:t>
            </a:r>
            <a:endParaRPr lang="pt-P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65018" y="2213865"/>
            <a:ext cx="10698480" cy="2599204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corretamente o apoio do INR, I.P. nos diversos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suportes;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bens inventariáveis, quando elegíveis, não são imputáveis pelo valor da sua aquisição, mas apenas pelo valor da amortização/depreciação, no valor exato correspondente à duração do projeto (n.º de meses em relação ao valor anual da amortização/depreciação). </a:t>
            </a:r>
          </a:p>
          <a:p>
            <a:pPr marL="0" indent="0">
              <a:buNone/>
            </a:pP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08966" y="47070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09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1982" y="683202"/>
            <a:ext cx="7772400" cy="556953"/>
          </a:xfrm>
        </p:spPr>
        <p:txBody>
          <a:bodyPr>
            <a:no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Preparação da  Visita de Análise Financeira</a:t>
            </a:r>
            <a:br>
              <a:rPr lang="pt-PT" sz="3000" b="1" dirty="0">
                <a:solidFill>
                  <a:schemeClr val="bg1"/>
                </a:solidFill>
              </a:rPr>
            </a:br>
            <a:endParaRPr lang="pt-PT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45911" y="33302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645951" y="44641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8" name="Retângulo 7"/>
          <p:cNvSpPr/>
          <p:nvPr/>
        </p:nvSpPr>
        <p:spPr>
          <a:xfrm>
            <a:off x="1052022" y="1129607"/>
            <a:ext cx="98256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Análise comparativa dos documentos relevantes: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Candidatura;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chemeClr val="bg1"/>
                </a:solidFill>
              </a:rPr>
              <a:t>Pedidos de alterações e resposta do INR;</a:t>
            </a: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Execução </a:t>
            </a:r>
            <a:r>
              <a:rPr lang="pt-PT" sz="2800" dirty="0" smtClean="0">
                <a:solidFill>
                  <a:schemeClr val="bg1"/>
                </a:solidFill>
              </a:rPr>
              <a:t>física – produtos e evidências;</a:t>
            </a: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Execução financeira: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Anexo I;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 </a:t>
            </a:r>
            <a:r>
              <a:rPr lang="pt-PT" sz="2800" dirty="0" smtClean="0">
                <a:solidFill>
                  <a:schemeClr val="bg1"/>
                </a:solidFill>
              </a:rPr>
              <a:t>Final; </a:t>
            </a:r>
            <a:endParaRPr lang="pt-PT" sz="28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Balancetes dos centros de custos;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Relatórios de Atividades e Contas.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601" y="508024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 smtClean="0">
                <a:solidFill>
                  <a:schemeClr val="bg1"/>
                </a:solidFill>
              </a:rPr>
              <a:t>Principais a</a:t>
            </a:r>
            <a:r>
              <a:rPr lang="pt-PT" sz="3300" b="1" dirty="0" smtClean="0">
                <a:solidFill>
                  <a:schemeClr val="bg1"/>
                </a:solidFill>
              </a:rPr>
              <a:t>spetos </a:t>
            </a:r>
            <a:r>
              <a:rPr lang="pt-PT" sz="3300" b="1" dirty="0">
                <a:solidFill>
                  <a:schemeClr val="bg1"/>
                </a:solidFill>
              </a:rPr>
              <a:t>a considerar na Visita de Análise Financeira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437" y="2372881"/>
            <a:ext cx="8229600" cy="3282228"/>
          </a:xfrm>
        </p:spPr>
        <p:txBody>
          <a:bodyPr/>
          <a:lstStyle/>
          <a:p>
            <a:r>
              <a:rPr lang="pt-PT" dirty="0">
                <a:solidFill>
                  <a:schemeClr val="bg1"/>
                </a:solidFill>
              </a:rPr>
              <a:t>Elegibilidade dos documentos de despesa;</a:t>
            </a:r>
          </a:p>
          <a:p>
            <a:r>
              <a:rPr lang="pt-PT" dirty="0">
                <a:solidFill>
                  <a:schemeClr val="bg1"/>
                </a:solidFill>
              </a:rPr>
              <a:t>Conformidade das despesas;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Carimbos;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Processos de consulta a fornecedores.</a:t>
            </a:r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	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10566" y="41751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68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1281" y="994021"/>
            <a:ext cx="7902773" cy="606513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 smtClean="0">
                <a:solidFill>
                  <a:schemeClr val="bg1"/>
                </a:solidFill>
              </a:rPr>
              <a:t/>
            </a:r>
            <a:br>
              <a:rPr lang="pt-PT" sz="3600" b="1" dirty="0" smtClean="0">
                <a:solidFill>
                  <a:schemeClr val="bg1"/>
                </a:solidFill>
              </a:rPr>
            </a:br>
            <a:r>
              <a:rPr lang="pt-PT" sz="3600" dirty="0" smtClean="0">
                <a:solidFill>
                  <a:schemeClr val="bg1"/>
                </a:solidFill>
              </a:rPr>
              <a:t>Documentos </a:t>
            </a:r>
            <a:r>
              <a:rPr lang="pt-PT" sz="3600" dirty="0">
                <a:solidFill>
                  <a:schemeClr val="bg1"/>
                </a:solidFill>
              </a:rPr>
              <a:t>de despesa</a:t>
            </a:r>
            <a:br>
              <a:rPr lang="pt-PT" sz="3600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927" y="1818641"/>
            <a:ext cx="9582727" cy="42059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Documentos de despesa fiscalmente relevantes: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 número e data;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n.º </a:t>
            </a:r>
            <a:r>
              <a:rPr lang="pt-PT" dirty="0">
                <a:solidFill>
                  <a:schemeClr val="bg1"/>
                </a:solidFill>
              </a:rPr>
              <a:t>de identificação fiscal do emitente e </a:t>
            </a:r>
            <a:r>
              <a:rPr lang="pt-PT" dirty="0" smtClean="0">
                <a:solidFill>
                  <a:schemeClr val="bg1"/>
                </a:solidFill>
              </a:rPr>
              <a:t>adquirente;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valor </a:t>
            </a:r>
            <a:r>
              <a:rPr lang="pt-PT" dirty="0">
                <a:solidFill>
                  <a:schemeClr val="bg1"/>
                </a:solidFill>
              </a:rPr>
              <a:t>base/ valor total, regime de </a:t>
            </a:r>
            <a:r>
              <a:rPr lang="pt-PT" dirty="0" smtClean="0">
                <a:solidFill>
                  <a:schemeClr val="bg1"/>
                </a:solidFill>
              </a:rPr>
              <a:t>IVA;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Descrição </a:t>
            </a:r>
            <a:r>
              <a:rPr lang="pt-PT" dirty="0">
                <a:solidFill>
                  <a:schemeClr val="bg1"/>
                </a:solidFill>
              </a:rPr>
              <a:t>do bem ou serviço adquirido.</a:t>
            </a: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6986" y="36537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87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83" y="611764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dirty="0">
                <a:solidFill>
                  <a:schemeClr val="bg1"/>
                </a:solidFill>
              </a:rPr>
              <a:t>Conformidade da despesa</a:t>
            </a:r>
            <a:br>
              <a:rPr lang="pt-PT" dirty="0">
                <a:solidFill>
                  <a:schemeClr val="bg1"/>
                </a:solidFill>
              </a:rPr>
            </a:b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72" y="1699491"/>
            <a:ext cx="9028545" cy="388172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Enquadramento </a:t>
            </a:r>
            <a:r>
              <a:rPr lang="pt-PT" dirty="0">
                <a:solidFill>
                  <a:schemeClr val="bg1"/>
                </a:solidFill>
              </a:rPr>
              <a:t>no </a:t>
            </a:r>
            <a:r>
              <a:rPr lang="pt-PT" dirty="0" smtClean="0">
                <a:solidFill>
                  <a:schemeClr val="bg1"/>
                </a:solidFill>
              </a:rPr>
              <a:t>projeto/atividade;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Pertinência/razoabilidade da </a:t>
            </a:r>
            <a:r>
              <a:rPr lang="pt-PT" dirty="0" smtClean="0">
                <a:solidFill>
                  <a:schemeClr val="bg1"/>
                </a:solidFill>
              </a:rPr>
              <a:t>despesa;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Cumprimento do definido em </a:t>
            </a:r>
            <a:r>
              <a:rPr lang="pt-PT" dirty="0" smtClean="0">
                <a:solidFill>
                  <a:schemeClr val="bg1"/>
                </a:solidFill>
              </a:rPr>
              <a:t>candidatura;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Alterações sujeitas a autorização </a:t>
            </a:r>
            <a:r>
              <a:rPr lang="pt-PT" dirty="0" smtClean="0">
                <a:solidFill>
                  <a:schemeClr val="bg1"/>
                </a:solidFill>
              </a:rPr>
              <a:t>escrita do INR.</a:t>
            </a:r>
            <a:endParaRPr lang="pt-PT" dirty="0">
              <a:solidFill>
                <a:schemeClr val="bg1"/>
              </a:solidFill>
            </a:endParaRP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55147" y="37972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74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99944" y="776622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b="1" dirty="0" smtClean="0">
                <a:solidFill>
                  <a:schemeClr val="bg1"/>
                </a:solidFill>
              </a:rPr>
              <a:t>Carimbo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402378"/>
            <a:ext cx="8229600" cy="3723785"/>
          </a:xfrm>
        </p:spPr>
        <p:txBody>
          <a:bodyPr>
            <a:norm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Colocação </a:t>
            </a:r>
            <a:r>
              <a:rPr lang="pt-PT" dirty="0">
                <a:solidFill>
                  <a:schemeClr val="bg1"/>
                </a:solidFill>
              </a:rPr>
              <a:t>correta </a:t>
            </a:r>
          </a:p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   (frente do documento original </a:t>
            </a:r>
            <a:r>
              <a:rPr lang="pt-PT" dirty="0" smtClean="0">
                <a:solidFill>
                  <a:schemeClr val="bg1"/>
                </a:solidFill>
              </a:rPr>
              <a:t>da </a:t>
            </a:r>
            <a:r>
              <a:rPr lang="pt-PT" dirty="0">
                <a:solidFill>
                  <a:schemeClr val="bg1"/>
                </a:solidFill>
              </a:rPr>
              <a:t>despesa);</a:t>
            </a:r>
          </a:p>
          <a:p>
            <a:r>
              <a:rPr lang="pt-PT" dirty="0">
                <a:solidFill>
                  <a:schemeClr val="bg1"/>
                </a:solidFill>
              </a:rPr>
              <a:t>Preenchimento correto;</a:t>
            </a:r>
          </a:p>
          <a:p>
            <a:r>
              <a:rPr lang="pt-PT" dirty="0">
                <a:solidFill>
                  <a:schemeClr val="bg1"/>
                </a:solidFill>
              </a:rPr>
              <a:t>Cada carimbo deve corresponder a uma </a:t>
            </a:r>
            <a:r>
              <a:rPr lang="pt-PT" dirty="0" smtClean="0">
                <a:solidFill>
                  <a:schemeClr val="bg1"/>
                </a:solidFill>
              </a:rPr>
              <a:t> </a:t>
            </a:r>
            <a:r>
              <a:rPr lang="pt-PT" dirty="0">
                <a:solidFill>
                  <a:schemeClr val="bg1"/>
                </a:solidFill>
              </a:rPr>
              <a:t>imputação  e projeto.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36675" y="36564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36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89" y="523874"/>
            <a:ext cx="4548909" cy="628651"/>
          </a:xfrm>
        </p:spPr>
        <p:txBody>
          <a:bodyPr>
            <a:norm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Consulta a Fornecedores</a:t>
            </a:r>
            <a:endParaRPr lang="pt-PT" sz="3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82" y="1402835"/>
            <a:ext cx="11480800" cy="50265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Consultar pelo menos três fornecedores;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Enviar exatamente o mesmo pedido de bem ou serviço;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Atribuir o mesmo prazo de resposta;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Guardar como evidência todos os pedidos enviados, bem como as respostas recebidas;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Juntar justificação escrita e razoável, caso não se opte pelo bem/serviço </a:t>
            </a:r>
            <a:r>
              <a:rPr lang="pt-PT" sz="2800" dirty="0" smtClean="0">
                <a:solidFill>
                  <a:schemeClr val="bg1"/>
                </a:solidFill>
              </a:rPr>
              <a:t>de valor mais baixo;</a:t>
            </a:r>
            <a:endParaRPr lang="pt-PT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Todas estas evidências, devem ser anexas ao documento de pagamento.</a:t>
            </a:r>
          </a:p>
          <a:p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27356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02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0" y="273565"/>
            <a:ext cx="6721372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300" b="1" dirty="0">
                <a:solidFill>
                  <a:schemeClr val="bg1"/>
                </a:solidFill>
              </a:rPr>
              <a:t>Inconformidades mais frequentes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5" y="1710589"/>
            <a:ext cx="11046690" cy="430228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de </a:t>
            </a:r>
            <a:r>
              <a:rPr lang="pt-PT" sz="2800" dirty="0" smtClean="0">
                <a:solidFill>
                  <a:schemeClr val="bg1"/>
                </a:solidFill>
              </a:rPr>
              <a:t>consultas escrita a fornecedores;</a:t>
            </a:r>
            <a:endParaRPr lang="pt-PT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de NIF;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dos comprovativos de pagamento;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Incumprimento do definido em candidatura;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Alterações aos projetos não solicitadas;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Razoabilidade da </a:t>
            </a:r>
            <a:r>
              <a:rPr lang="pt-PT" sz="2800" dirty="0" smtClean="0">
                <a:solidFill>
                  <a:schemeClr val="bg1"/>
                </a:solidFill>
              </a:rPr>
              <a:t>despesa (essencialmente despesas de funcionamento).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62784" y="37266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94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13300" y="500928"/>
            <a:ext cx="8030235" cy="628651"/>
          </a:xfrm>
        </p:spPr>
        <p:txBody>
          <a:bodyPr>
            <a:norm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Boas </a:t>
            </a:r>
            <a:r>
              <a:rPr lang="pt-PT" sz="3000" b="1" dirty="0" smtClean="0">
                <a:solidFill>
                  <a:schemeClr val="bg1"/>
                </a:solidFill>
              </a:rPr>
              <a:t>Práticas/Recomendações</a:t>
            </a:r>
            <a:endParaRPr lang="pt-PT" sz="3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504434"/>
            <a:ext cx="10880436" cy="489636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Justificar critérios de imputação;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Anexar comprovativo de pagamento ao documento de despesa;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Justificar alterações à </a:t>
            </a:r>
            <a:r>
              <a:rPr lang="pt-PT" sz="2800" dirty="0" smtClean="0">
                <a:solidFill>
                  <a:schemeClr val="bg1"/>
                </a:solidFill>
              </a:rPr>
              <a:t>candidatura, sendo a solicitação obrigatória;</a:t>
            </a:r>
            <a:endParaRPr lang="pt-PT" sz="28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Anexar as consultas a fornecedores aos documentos de despesa correspondentes;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Construir </a:t>
            </a:r>
            <a:r>
              <a:rPr lang="pt-PT" sz="2800" dirty="0" smtClean="0">
                <a:solidFill>
                  <a:schemeClr val="bg1"/>
                </a:solidFill>
              </a:rPr>
              <a:t>um documento </a:t>
            </a:r>
            <a:r>
              <a:rPr lang="pt-PT" sz="2800" dirty="0">
                <a:solidFill>
                  <a:schemeClr val="bg1"/>
                </a:solidFill>
              </a:rPr>
              <a:t>resumo de análise das propostas;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Despesas de deslocação com relatório de viagem anexo;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Garantir visibilidade de documentos de despesa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81257" y="34553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3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45550" y="2843936"/>
            <a:ext cx="8100900" cy="24302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 !</a:t>
            </a:r>
          </a:p>
        </p:txBody>
      </p:sp>
    </p:spTree>
    <p:extLst>
      <p:ext uri="{BB962C8B-B14F-4D97-AF65-F5344CB8AC3E}">
        <p14:creationId xmlns:p14="http://schemas.microsoft.com/office/powerpoint/2010/main" val="40396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955541" y="2348881"/>
            <a:ext cx="8217913" cy="1909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Breve caraterização do Programa </a:t>
            </a:r>
            <a:r>
              <a:rPr lang="pt-P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 </a:t>
            </a:r>
            <a:r>
              <a:rPr lang="pt-P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Projetos de </a:t>
            </a: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540748" y="9983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71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43252" y="1081088"/>
            <a:ext cx="670965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Número de projetos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aprovados, em 2019,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por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tipo de entidade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77625" y="23071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930122"/>
              </p:ext>
            </p:extLst>
          </p:nvPr>
        </p:nvGraphicFramePr>
        <p:xfrm>
          <a:off x="1295051" y="1188657"/>
          <a:ext cx="9151276" cy="4819357"/>
        </p:xfrm>
        <a:graphic>
          <a:graphicData uri="http://schemas.openxmlformats.org/drawingml/2006/table">
            <a:tbl>
              <a:tblPr/>
              <a:tblGrid>
                <a:gridCol w="6083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1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</a:pPr>
                      <a:endParaRPr lang="pt-PT" sz="2000" dirty="0"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projetos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aprovados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ONGPD 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nacional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12,6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340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projetos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aprovados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ONGPD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regional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297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87,4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71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ONGPD 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nacional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12,4%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169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ONGPD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regional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148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87,6%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46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87682" y="859360"/>
            <a:ext cx="78261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Número de projetos aprovados por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distrito, em 2019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82857" y="2096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04977"/>
              </p:ext>
            </p:extLst>
          </p:nvPr>
        </p:nvGraphicFramePr>
        <p:xfrm>
          <a:off x="1271848" y="1445918"/>
          <a:ext cx="9676014" cy="5162699"/>
        </p:xfrm>
        <a:graphic>
          <a:graphicData uri="http://schemas.openxmlformats.org/drawingml/2006/table">
            <a:tbl>
              <a:tblPr/>
              <a:tblGrid>
                <a:gridCol w="1888983">
                  <a:extLst>
                    <a:ext uri="{9D8B030D-6E8A-4147-A177-3AD203B41FA5}">
                      <a16:colId xmlns:a16="http://schemas.microsoft.com/office/drawing/2014/main" val="1588994413"/>
                    </a:ext>
                  </a:extLst>
                </a:gridCol>
                <a:gridCol w="1239305">
                  <a:extLst>
                    <a:ext uri="{9D8B030D-6E8A-4147-A177-3AD203B41FA5}">
                      <a16:colId xmlns:a16="http://schemas.microsoft.com/office/drawing/2014/main" val="1868476018"/>
                    </a:ext>
                  </a:extLst>
                </a:gridCol>
                <a:gridCol w="95313">
                  <a:extLst>
                    <a:ext uri="{9D8B030D-6E8A-4147-A177-3AD203B41FA5}">
                      <a16:colId xmlns:a16="http://schemas.microsoft.com/office/drawing/2014/main" val="2814419319"/>
                    </a:ext>
                  </a:extLst>
                </a:gridCol>
                <a:gridCol w="1579239">
                  <a:extLst>
                    <a:ext uri="{9D8B030D-6E8A-4147-A177-3AD203B41FA5}">
                      <a16:colId xmlns:a16="http://schemas.microsoft.com/office/drawing/2014/main" val="162857015"/>
                    </a:ext>
                  </a:extLst>
                </a:gridCol>
                <a:gridCol w="1215781">
                  <a:extLst>
                    <a:ext uri="{9D8B030D-6E8A-4147-A177-3AD203B41FA5}">
                      <a16:colId xmlns:a16="http://schemas.microsoft.com/office/drawing/2014/main" val="2364258843"/>
                    </a:ext>
                  </a:extLst>
                </a:gridCol>
                <a:gridCol w="90430">
                  <a:extLst>
                    <a:ext uri="{9D8B030D-6E8A-4147-A177-3AD203B41FA5}">
                      <a16:colId xmlns:a16="http://schemas.microsoft.com/office/drawing/2014/main" val="2311810541"/>
                    </a:ext>
                  </a:extLst>
                </a:gridCol>
                <a:gridCol w="2371276">
                  <a:extLst>
                    <a:ext uri="{9D8B030D-6E8A-4147-A177-3AD203B41FA5}">
                      <a16:colId xmlns:a16="http://schemas.microsoft.com/office/drawing/2014/main" val="2423527630"/>
                    </a:ext>
                  </a:extLst>
                </a:gridCol>
                <a:gridCol w="1195687">
                  <a:extLst>
                    <a:ext uri="{9D8B030D-6E8A-4147-A177-3AD203B41FA5}">
                      <a16:colId xmlns:a16="http://schemas.microsoft.com/office/drawing/2014/main" val="385512124"/>
                    </a:ext>
                  </a:extLst>
                </a:gridCol>
              </a:tblGrid>
              <a:tr h="1022926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210436"/>
                  </a:ext>
                </a:extLst>
              </a:tr>
              <a:tr h="671296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t-PT" sz="36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Évora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pt-PT" sz="24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734216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pt-PT" sz="24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Santarém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788669"/>
                  </a:ext>
                </a:extLst>
              </a:tr>
              <a:tr h="671296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Braga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Setúbal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969885"/>
                  </a:ext>
                </a:extLst>
              </a:tr>
              <a:tr h="71851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Bragança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Viana do Castelo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581855"/>
                  </a:ext>
                </a:extLst>
              </a:tr>
              <a:tr h="72428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Castelo Branco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Lisboa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Vila Real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9927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Coimbra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Portalegre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t-PT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089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2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5076</Words>
  <Application>Microsoft Office PowerPoint</Application>
  <PresentationFormat>Ecrã Panorâmico</PresentationFormat>
  <Paragraphs>592</Paragraphs>
  <Slides>69</Slides>
  <Notes>19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69</vt:i4>
      </vt:variant>
    </vt:vector>
  </HeadingPairs>
  <TitlesOfParts>
    <vt:vector size="73" baseType="lpstr">
      <vt:lpstr>Arial</vt:lpstr>
      <vt:lpstr>Calibri</vt:lpstr>
      <vt:lpstr>Times New Roman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Candidatura: Procedimentos / Calendário</vt:lpstr>
      <vt:lpstr>Áreas Prioritárias 2020</vt:lpstr>
      <vt:lpstr>Áreas Prioritárias</vt:lpstr>
      <vt:lpstr>Áreas Prioritárias</vt:lpstr>
      <vt:lpstr>Áreas Prioritárias</vt:lpstr>
      <vt:lpstr>Áreas Prioritárias</vt:lpstr>
      <vt:lpstr>Áreas Prioritárias</vt:lpstr>
      <vt:lpstr>Áreas Prioritárias</vt:lpstr>
      <vt:lpstr>Limites máximos e mínimos de financiamento</vt:lpstr>
      <vt:lpstr>Calendário de candidatura ao PF 2020</vt:lpstr>
      <vt:lpstr>Diagnóstico: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Despesas a apresentar na candidatura</vt:lpstr>
      <vt:lpstr>Quais as despesas elegíveis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Avaliação às candidatura admitidas  </vt:lpstr>
      <vt:lpstr>Apresentação do PowerPoint</vt:lpstr>
      <vt:lpstr>Procedimentos: Pagamentos</vt:lpstr>
      <vt:lpstr>Apresentação do PowerPoint</vt:lpstr>
      <vt:lpstr>Apresentação do PowerPoint</vt:lpstr>
      <vt:lpstr>Apresentação do PowerPoint</vt:lpstr>
      <vt:lpstr>Apoio à execução</vt:lpstr>
      <vt:lpstr>Apoio à execução – projetos 2019</vt:lpstr>
      <vt:lpstr>Apresentação do PowerPoint</vt:lpstr>
      <vt:lpstr>Apresentação do PowerPoint</vt:lpstr>
      <vt:lpstr>Análise técnica financeira é feita em observância  dos seguintes documentos:</vt:lpstr>
      <vt:lpstr>Apresentação do PowerPoint</vt:lpstr>
      <vt:lpstr>Apresentação do PowerPoint</vt:lpstr>
      <vt:lpstr>Algumas recomendações </vt:lpstr>
      <vt:lpstr>Algumas recomendações </vt:lpstr>
      <vt:lpstr>Preparação da  Visita de Análise Financeira </vt:lpstr>
      <vt:lpstr>  Principais aspetos a considerar na Visita de Análise Financeira </vt:lpstr>
      <vt:lpstr>  Documentos de despesa  </vt:lpstr>
      <vt:lpstr>  Conformidade da despesa  </vt:lpstr>
      <vt:lpstr>  Carimbo </vt:lpstr>
      <vt:lpstr>Consulta a Fornecedores</vt:lpstr>
      <vt:lpstr>  Inconformidades mais frequentes </vt:lpstr>
      <vt:lpstr>Boas Práticas/Recomendações</vt:lpstr>
      <vt:lpstr>Apresentação do PowerPoint</vt:lpstr>
    </vt:vector>
  </TitlesOfParts>
  <Company>Instituto de Informática, I.P.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Eduarda Saraiva</dc:creator>
  <cp:lastModifiedBy>Eduarda Saraiva</cp:lastModifiedBy>
  <cp:revision>167</cp:revision>
  <dcterms:created xsi:type="dcterms:W3CDTF">2019-10-23T15:28:59Z</dcterms:created>
  <dcterms:modified xsi:type="dcterms:W3CDTF">2019-11-18T12:49:54Z</dcterms:modified>
</cp:coreProperties>
</file>