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309" r:id="rId2"/>
    <p:sldId id="310" r:id="rId3"/>
    <p:sldId id="272" r:id="rId4"/>
    <p:sldId id="258" r:id="rId5"/>
    <p:sldId id="268" r:id="rId6"/>
    <p:sldId id="271" r:id="rId7"/>
    <p:sldId id="305" r:id="rId8"/>
    <p:sldId id="269" r:id="rId9"/>
    <p:sldId id="262" r:id="rId10"/>
    <p:sldId id="266" r:id="rId11"/>
    <p:sldId id="267" r:id="rId12"/>
    <p:sldId id="303" r:id="rId13"/>
    <p:sldId id="301" r:id="rId14"/>
    <p:sldId id="313" r:id="rId15"/>
    <p:sldId id="302" r:id="rId16"/>
    <p:sldId id="306" r:id="rId17"/>
    <p:sldId id="307" r:id="rId18"/>
    <p:sldId id="308" r:id="rId19"/>
    <p:sldId id="311" r:id="rId20"/>
    <p:sldId id="312" r:id="rId21"/>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Livro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spPr>
              <a:solidFill>
                <a:srgbClr val="FFD85B"/>
              </a:solidFill>
            </c:spPr>
            <c:extLst>
              <c:ext xmlns:c16="http://schemas.microsoft.com/office/drawing/2014/chart" uri="{C3380CC4-5D6E-409C-BE32-E72D297353CC}">
                <c16:uniqueId val="{00000001-7F33-410A-A1B6-7D5CAFFC062C}"/>
              </c:ext>
            </c:extLst>
          </c:dPt>
          <c:dPt>
            <c:idx val="1"/>
            <c:bubble3D val="0"/>
            <c:spPr>
              <a:solidFill>
                <a:srgbClr val="FF5050"/>
              </a:solidFill>
            </c:spPr>
            <c:extLst>
              <c:ext xmlns:c16="http://schemas.microsoft.com/office/drawing/2014/chart" uri="{C3380CC4-5D6E-409C-BE32-E72D297353CC}">
                <c16:uniqueId val="{00000003-7F33-410A-A1B6-7D5CAFFC062C}"/>
              </c:ext>
            </c:extLst>
          </c:dPt>
          <c:dLbls>
            <c:dLbl>
              <c:idx val="0"/>
              <c:tx>
                <c:rich>
                  <a:bodyPr/>
                  <a:lstStyle/>
                  <a:p>
                    <a:r>
                      <a:rPr lang="en-US" dirty="0" smtClean="0"/>
                      <a:t>224,3 M€</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F33-410A-A1B6-7D5CAFFC062C}"/>
                </c:ext>
              </c:extLst>
            </c:dLbl>
            <c:dLbl>
              <c:idx val="1"/>
              <c:tx>
                <c:rich>
                  <a:bodyPr/>
                  <a:lstStyle/>
                  <a:p>
                    <a:r>
                      <a:rPr lang="en-US" dirty="0" smtClean="0"/>
                      <a:t>94,4 M€</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F33-410A-A1B6-7D5CAFFC062C}"/>
                </c:ext>
              </c:extLst>
            </c:dLbl>
            <c:spPr>
              <a:noFill/>
              <a:ln>
                <a:noFill/>
              </a:ln>
              <a:effectLst/>
            </c:spPr>
            <c:txPr>
              <a:bodyPr/>
              <a:lstStyle/>
              <a:p>
                <a:pPr>
                  <a:defRPr sz="1600" b="1">
                    <a:solidFill>
                      <a:schemeClr val="tx2"/>
                    </a:solidFill>
                  </a:defRPr>
                </a:pPr>
                <a:endParaRPr lang="pt-PT"/>
              </a:p>
            </c:txPr>
            <c:showLegendKey val="0"/>
            <c:showVal val="0"/>
            <c:showCatName val="0"/>
            <c:showSerName val="0"/>
            <c:showPercent val="0"/>
            <c:showBubbleSize val="0"/>
            <c:extLst>
              <c:ext xmlns:c15="http://schemas.microsoft.com/office/drawing/2012/chart" uri="{CE6537A1-D6FC-4f65-9D91-7224C49458BB}"/>
            </c:extLst>
          </c:dLbls>
          <c:cat>
            <c:strRef>
              <c:f>Folha1!$D$6:$D$7</c:f>
              <c:strCache>
                <c:ptCount val="2"/>
                <c:pt idx="0">
                  <c:v>FEDER</c:v>
                </c:pt>
                <c:pt idx="1">
                  <c:v>FSE</c:v>
                </c:pt>
              </c:strCache>
            </c:strRef>
          </c:cat>
          <c:val>
            <c:numRef>
              <c:f>Folha1!$E$6:$E$7</c:f>
              <c:numCache>
                <c:formatCode>General</c:formatCode>
                <c:ptCount val="2"/>
                <c:pt idx="0">
                  <c:v>224.3</c:v>
                </c:pt>
                <c:pt idx="1">
                  <c:v>94.4</c:v>
                </c:pt>
              </c:numCache>
            </c:numRef>
          </c:val>
          <c:extLst>
            <c:ext xmlns:c16="http://schemas.microsoft.com/office/drawing/2014/chart" uri="{C3380CC4-5D6E-409C-BE32-E72D297353CC}">
              <c16:uniqueId val="{00000004-7F33-410A-A1B6-7D5CAFFC062C}"/>
            </c:ext>
          </c:extLst>
        </c:ser>
        <c:dLbls>
          <c:showLegendKey val="0"/>
          <c:showVal val="0"/>
          <c:showCatName val="0"/>
          <c:showSerName val="0"/>
          <c:showPercent val="0"/>
          <c:showBubbleSize val="0"/>
          <c:showLeaderLines val="1"/>
        </c:dLbls>
      </c:pie3DChart>
    </c:plotArea>
    <c:legend>
      <c:legendPos val="b"/>
      <c:layout>
        <c:manualLayout>
          <c:xMode val="edge"/>
          <c:yMode val="edge"/>
          <c:x val="0.36057349081364826"/>
          <c:y val="0.86072725284339457"/>
          <c:w val="0.2482972440944882"/>
          <c:h val="9.2976450860309132E-2"/>
        </c:manualLayout>
      </c:layout>
      <c:overlay val="0"/>
      <c:txPr>
        <a:bodyPr/>
        <a:lstStyle/>
        <a:p>
          <a:pPr>
            <a:defRPr sz="1400" b="1">
              <a:solidFill>
                <a:schemeClr val="tx2"/>
              </a:solidFill>
            </a:defRPr>
          </a:pPr>
          <a:endParaRPr lang="pt-PT"/>
        </a:p>
      </c:txPr>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BBFCC4-202E-40D9-99B7-02F3020AAA24}" type="datetimeFigureOut">
              <a:rPr lang="pt-PT" smtClean="0"/>
              <a:t>03/05/2018</a:t>
            </a:fld>
            <a:endParaRPr lang="pt-PT"/>
          </a:p>
        </p:txBody>
      </p:sp>
      <p:sp>
        <p:nvSpPr>
          <p:cNvPr id="4" name="Marcador de Posição da Imagem do Diapositivo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smtClean="0"/>
              <a:t>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438FA0-AD72-4EF0-9EAE-28854AF7E911}" type="slidenum">
              <a:rPr lang="pt-PT" smtClean="0"/>
              <a:t>‹nº›</a:t>
            </a:fld>
            <a:endParaRPr lang="pt-PT"/>
          </a:p>
        </p:txBody>
      </p:sp>
    </p:spTree>
    <p:extLst>
      <p:ext uri="{BB962C8B-B14F-4D97-AF65-F5344CB8AC3E}">
        <p14:creationId xmlns:p14="http://schemas.microsoft.com/office/powerpoint/2010/main" val="17271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9FCFE78-3192-46DF-B085-6A0DF4DD8BFF}" type="slidenum">
              <a:rPr lang="pt-PT" altLang="pt-PT">
                <a:solidFill>
                  <a:prstClr val="black"/>
                </a:solidFill>
              </a:rPr>
              <a:pPr/>
              <a:t>1</a:t>
            </a:fld>
            <a:endParaRPr lang="pt-PT" altLang="pt-PT">
              <a:solidFill>
                <a:prstClr val="black"/>
              </a:solidFill>
            </a:endParaRPr>
          </a:p>
        </p:txBody>
      </p:sp>
      <p:sp>
        <p:nvSpPr>
          <p:cNvPr id="4097" name="Rectangle 1"/>
          <p:cNvSpPr txBox="1">
            <a:spLocks noGrp="1" noRot="1" noChangeAspect="1" noChangeArrowheads="1"/>
          </p:cNvSpPr>
          <p:nvPr>
            <p:ph type="sldImg"/>
          </p:nvPr>
        </p:nvSpPr>
        <p:spPr bwMode="auto">
          <a:xfrm>
            <a:off x="920750" y="755650"/>
            <a:ext cx="4965700" cy="37258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680593" y="4721755"/>
            <a:ext cx="5447602" cy="447378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PT" altLang="pt-PT"/>
          </a:p>
        </p:txBody>
      </p:sp>
    </p:spTree>
    <p:extLst>
      <p:ext uri="{BB962C8B-B14F-4D97-AF65-F5344CB8AC3E}">
        <p14:creationId xmlns:p14="http://schemas.microsoft.com/office/powerpoint/2010/main" val="1422187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Posição da Imagem do Diapositivo 1"/>
          <p:cNvSpPr>
            <a:spLocks noGrp="1" noRot="1" noChangeAspect="1"/>
          </p:cNvSpPr>
          <p:nvPr>
            <p:ph type="sldImg"/>
          </p:nvPr>
        </p:nvSpPr>
        <p:spPr bwMode="auto">
          <a:noFill/>
          <a:ln>
            <a:solidFill>
              <a:srgbClr val="000000"/>
            </a:solidFill>
            <a:miter lim="800000"/>
            <a:headEnd/>
            <a:tailEnd/>
          </a:ln>
        </p:spPr>
      </p:sp>
      <p:sp>
        <p:nvSpPr>
          <p:cNvPr id="32770" name="Marcador de Posição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PT" smtClean="0"/>
          </a:p>
        </p:txBody>
      </p:sp>
      <p:sp>
        <p:nvSpPr>
          <p:cNvPr id="32771" name="Marcador de Posição do Número do Diapositivo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36CD0F-3447-4274-BF6F-C026299963F8}" type="slidenum">
              <a:rPr lang="pt-PT"/>
              <a:pPr fontAlgn="base">
                <a:spcBef>
                  <a:spcPct val="0"/>
                </a:spcBef>
                <a:spcAft>
                  <a:spcPct val="0"/>
                </a:spcAft>
              </a:pPr>
              <a:t>7</a:t>
            </a:fld>
            <a:endParaRPr lang="pt-PT"/>
          </a:p>
        </p:txBody>
      </p:sp>
    </p:spTree>
    <p:extLst>
      <p:ext uri="{BB962C8B-B14F-4D97-AF65-F5344CB8AC3E}">
        <p14:creationId xmlns:p14="http://schemas.microsoft.com/office/powerpoint/2010/main" val="3043328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Posição da Imagem do Diapositivo 1"/>
          <p:cNvSpPr>
            <a:spLocks noGrp="1" noRot="1" noChangeAspect="1"/>
          </p:cNvSpPr>
          <p:nvPr>
            <p:ph type="sldImg"/>
          </p:nvPr>
        </p:nvSpPr>
        <p:spPr bwMode="auto">
          <a:noFill/>
          <a:ln>
            <a:solidFill>
              <a:srgbClr val="000000"/>
            </a:solidFill>
            <a:miter lim="800000"/>
            <a:headEnd/>
            <a:tailEnd/>
          </a:ln>
        </p:spPr>
      </p:sp>
      <p:sp>
        <p:nvSpPr>
          <p:cNvPr id="32770" name="Marcador de Posição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PT" smtClean="0"/>
          </a:p>
        </p:txBody>
      </p:sp>
      <p:sp>
        <p:nvSpPr>
          <p:cNvPr id="32771" name="Marcador de Posição do Número do Diapositivo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36CD0F-3447-4274-BF6F-C026299963F8}" type="slidenum">
              <a:rPr lang="pt-PT"/>
              <a:pPr fontAlgn="base">
                <a:spcBef>
                  <a:spcPct val="0"/>
                </a:spcBef>
                <a:spcAft>
                  <a:spcPct val="0"/>
                </a:spcAft>
              </a:pPr>
              <a:t>16</a:t>
            </a:fld>
            <a:endParaRPr lang="pt-PT"/>
          </a:p>
        </p:txBody>
      </p:sp>
    </p:spTree>
    <p:extLst>
      <p:ext uri="{BB962C8B-B14F-4D97-AF65-F5344CB8AC3E}">
        <p14:creationId xmlns:p14="http://schemas.microsoft.com/office/powerpoint/2010/main" val="39212621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Posição da Imagem do Diapositivo 1"/>
          <p:cNvSpPr>
            <a:spLocks noGrp="1" noRot="1" noChangeAspect="1"/>
          </p:cNvSpPr>
          <p:nvPr>
            <p:ph type="sldImg"/>
          </p:nvPr>
        </p:nvSpPr>
        <p:spPr bwMode="auto">
          <a:noFill/>
          <a:ln>
            <a:solidFill>
              <a:srgbClr val="000000"/>
            </a:solidFill>
            <a:miter lim="800000"/>
            <a:headEnd/>
            <a:tailEnd/>
          </a:ln>
        </p:spPr>
      </p:sp>
      <p:sp>
        <p:nvSpPr>
          <p:cNvPr id="32770" name="Marcador de Posição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PT" smtClean="0"/>
          </a:p>
        </p:txBody>
      </p:sp>
      <p:sp>
        <p:nvSpPr>
          <p:cNvPr id="32771" name="Marcador de Posição do Número do Diapositivo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36CD0F-3447-4274-BF6F-C026299963F8}" type="slidenum">
              <a:rPr lang="pt-PT"/>
              <a:pPr fontAlgn="base">
                <a:spcBef>
                  <a:spcPct val="0"/>
                </a:spcBef>
                <a:spcAft>
                  <a:spcPct val="0"/>
                </a:spcAft>
              </a:pPr>
              <a:t>17</a:t>
            </a:fld>
            <a:endParaRPr lang="pt-PT"/>
          </a:p>
        </p:txBody>
      </p:sp>
    </p:spTree>
    <p:extLst>
      <p:ext uri="{BB962C8B-B14F-4D97-AF65-F5344CB8AC3E}">
        <p14:creationId xmlns:p14="http://schemas.microsoft.com/office/powerpoint/2010/main" val="3085152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Posição da Imagem do Diapositivo 1"/>
          <p:cNvSpPr>
            <a:spLocks noGrp="1" noRot="1" noChangeAspect="1"/>
          </p:cNvSpPr>
          <p:nvPr>
            <p:ph type="sldImg"/>
          </p:nvPr>
        </p:nvSpPr>
        <p:spPr bwMode="auto">
          <a:noFill/>
          <a:ln>
            <a:solidFill>
              <a:srgbClr val="000000"/>
            </a:solidFill>
            <a:miter lim="800000"/>
            <a:headEnd/>
            <a:tailEnd/>
          </a:ln>
        </p:spPr>
      </p:sp>
      <p:sp>
        <p:nvSpPr>
          <p:cNvPr id="32770" name="Marcador de Posição de Nota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PT" smtClean="0"/>
          </a:p>
        </p:txBody>
      </p:sp>
      <p:sp>
        <p:nvSpPr>
          <p:cNvPr id="32771" name="Marcador de Posição do Número do Diapositivo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036CD0F-3447-4274-BF6F-C026299963F8}" type="slidenum">
              <a:rPr lang="pt-PT"/>
              <a:pPr fontAlgn="base">
                <a:spcBef>
                  <a:spcPct val="0"/>
                </a:spcBef>
                <a:spcAft>
                  <a:spcPct val="0"/>
                </a:spcAft>
              </a:pPr>
              <a:t>18</a:t>
            </a:fld>
            <a:endParaRPr lang="pt-PT"/>
          </a:p>
        </p:txBody>
      </p:sp>
    </p:spTree>
    <p:extLst>
      <p:ext uri="{BB962C8B-B14F-4D97-AF65-F5344CB8AC3E}">
        <p14:creationId xmlns:p14="http://schemas.microsoft.com/office/powerpoint/2010/main" val="2942843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Marcador de Posição da Imagem do Diapositivo 1"/>
          <p:cNvSpPr>
            <a:spLocks noGrp="1" noRot="1" noChangeAspect="1" noTextEdit="1"/>
          </p:cNvSpPr>
          <p:nvPr>
            <p:ph type="sldImg"/>
          </p:nvPr>
        </p:nvSpPr>
        <p:spPr>
          <a:ln/>
        </p:spPr>
      </p:sp>
      <p:sp>
        <p:nvSpPr>
          <p:cNvPr id="53251" name="Marcador de Posição de Nota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pt-PT" b="1" dirty="0" smtClean="0"/>
              <a:t>Desafios:</a:t>
            </a:r>
            <a:r>
              <a:rPr lang="pt-PT" dirty="0" smtClean="0"/>
              <a:t> Sistemas de informação: agilizar procedimentos de recolha, sistematização e análise</a:t>
            </a:r>
          </a:p>
          <a:p>
            <a:pPr>
              <a:spcBef>
                <a:spcPct val="0"/>
              </a:spcBef>
            </a:pPr>
            <a:endParaRPr lang="pt-PT" dirty="0" smtClean="0"/>
          </a:p>
          <a:p>
            <a:pPr>
              <a:spcBef>
                <a:spcPct val="0"/>
              </a:spcBef>
            </a:pPr>
            <a:r>
              <a:rPr lang="pt-PT" dirty="0" smtClean="0"/>
              <a:t>Comunicação: melhorar os suportes e os meios</a:t>
            </a:r>
          </a:p>
          <a:p>
            <a:pPr>
              <a:spcBef>
                <a:spcPct val="0"/>
              </a:spcBef>
            </a:pPr>
            <a:endParaRPr lang="pt-PT" dirty="0" smtClean="0"/>
          </a:p>
          <a:p>
            <a:pPr>
              <a:spcBef>
                <a:spcPct val="0"/>
              </a:spcBef>
            </a:pPr>
            <a:r>
              <a:rPr lang="pt-PT" dirty="0" smtClean="0"/>
              <a:t>Prazos: compromisso partilhado entre as entidades intervenientes</a:t>
            </a:r>
          </a:p>
          <a:p>
            <a:pPr>
              <a:spcBef>
                <a:spcPct val="0"/>
              </a:spcBef>
            </a:pPr>
            <a:endParaRPr lang="pt-PT" dirty="0" smtClean="0"/>
          </a:p>
          <a:p>
            <a:pPr>
              <a:spcBef>
                <a:spcPct val="0"/>
              </a:spcBef>
            </a:pPr>
            <a:r>
              <a:rPr lang="pt-PT" dirty="0" smtClean="0"/>
              <a:t>Recursos humanos: reforço da equipa técnica da AG</a:t>
            </a:r>
          </a:p>
          <a:p>
            <a:pPr>
              <a:spcBef>
                <a:spcPct val="0"/>
              </a:spcBef>
            </a:pPr>
            <a:endParaRPr lang="pt-PT" dirty="0" smtClean="0"/>
          </a:p>
        </p:txBody>
      </p:sp>
      <p:sp>
        <p:nvSpPr>
          <p:cNvPr id="53252" name="Marcador de Posição do Número do Diapositivo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579" eaLnBrk="0" hangingPunct="0">
              <a:defRPr>
                <a:solidFill>
                  <a:schemeClr val="tx1"/>
                </a:solidFill>
                <a:latin typeface="Arial" charset="0"/>
                <a:cs typeface="Arial" charset="0"/>
              </a:defRPr>
            </a:lvl1pPr>
            <a:lvl2pPr marL="739922" indent="-284586" defTabSz="918579" eaLnBrk="0" hangingPunct="0">
              <a:defRPr>
                <a:solidFill>
                  <a:schemeClr val="tx1"/>
                </a:solidFill>
                <a:latin typeface="Arial" charset="0"/>
                <a:cs typeface="Arial" charset="0"/>
              </a:defRPr>
            </a:lvl2pPr>
            <a:lvl3pPr marL="1138341" indent="-227668" defTabSz="918579" eaLnBrk="0" hangingPunct="0">
              <a:defRPr>
                <a:solidFill>
                  <a:schemeClr val="tx1"/>
                </a:solidFill>
                <a:latin typeface="Arial" charset="0"/>
                <a:cs typeface="Arial" charset="0"/>
              </a:defRPr>
            </a:lvl3pPr>
            <a:lvl4pPr marL="1593678" indent="-227668" defTabSz="918579" eaLnBrk="0" hangingPunct="0">
              <a:defRPr>
                <a:solidFill>
                  <a:schemeClr val="tx1"/>
                </a:solidFill>
                <a:latin typeface="Arial" charset="0"/>
                <a:cs typeface="Arial" charset="0"/>
              </a:defRPr>
            </a:lvl4pPr>
            <a:lvl5pPr marL="2049015" indent="-227668" defTabSz="918579" eaLnBrk="0" hangingPunct="0">
              <a:defRPr>
                <a:solidFill>
                  <a:schemeClr val="tx1"/>
                </a:solidFill>
                <a:latin typeface="Arial" charset="0"/>
                <a:cs typeface="Arial" charset="0"/>
              </a:defRPr>
            </a:lvl5pPr>
            <a:lvl6pPr marL="2504352" indent="-227668" defTabSz="918579" eaLnBrk="0" fontAlgn="base" hangingPunct="0">
              <a:spcBef>
                <a:spcPct val="0"/>
              </a:spcBef>
              <a:spcAft>
                <a:spcPct val="0"/>
              </a:spcAft>
              <a:defRPr>
                <a:solidFill>
                  <a:schemeClr val="tx1"/>
                </a:solidFill>
                <a:latin typeface="Arial" charset="0"/>
                <a:cs typeface="Arial" charset="0"/>
              </a:defRPr>
            </a:lvl6pPr>
            <a:lvl7pPr marL="2959688" indent="-227668" defTabSz="918579" eaLnBrk="0" fontAlgn="base" hangingPunct="0">
              <a:spcBef>
                <a:spcPct val="0"/>
              </a:spcBef>
              <a:spcAft>
                <a:spcPct val="0"/>
              </a:spcAft>
              <a:defRPr>
                <a:solidFill>
                  <a:schemeClr val="tx1"/>
                </a:solidFill>
                <a:latin typeface="Arial" charset="0"/>
                <a:cs typeface="Arial" charset="0"/>
              </a:defRPr>
            </a:lvl7pPr>
            <a:lvl8pPr marL="3415025" indent="-227668" defTabSz="918579" eaLnBrk="0" fontAlgn="base" hangingPunct="0">
              <a:spcBef>
                <a:spcPct val="0"/>
              </a:spcBef>
              <a:spcAft>
                <a:spcPct val="0"/>
              </a:spcAft>
              <a:defRPr>
                <a:solidFill>
                  <a:schemeClr val="tx1"/>
                </a:solidFill>
                <a:latin typeface="Arial" charset="0"/>
                <a:cs typeface="Arial" charset="0"/>
              </a:defRPr>
            </a:lvl8pPr>
            <a:lvl9pPr marL="3870361" indent="-227668" defTabSz="918579" eaLnBrk="0" fontAlgn="base" hangingPunct="0">
              <a:spcBef>
                <a:spcPct val="0"/>
              </a:spcBef>
              <a:spcAft>
                <a:spcPct val="0"/>
              </a:spcAft>
              <a:defRPr>
                <a:solidFill>
                  <a:schemeClr val="tx1"/>
                </a:solidFill>
                <a:latin typeface="Arial" charset="0"/>
                <a:cs typeface="Arial" charset="0"/>
              </a:defRPr>
            </a:lvl9pPr>
          </a:lstStyle>
          <a:p>
            <a:pPr eaLnBrk="1" hangingPunct="1"/>
            <a:fld id="{7FAA90D8-59B7-47FE-BA9E-A1C6DDCDB4E2}" type="slidenum">
              <a:rPr lang="pt-PT" smtClean="0">
                <a:solidFill>
                  <a:prstClr val="black"/>
                </a:solidFill>
              </a:rPr>
              <a:pPr eaLnBrk="1" hangingPunct="1"/>
              <a:t>19</a:t>
            </a:fld>
            <a:endParaRPr lang="pt-PT" smtClean="0">
              <a:solidFill>
                <a:prstClr val="black"/>
              </a:solidFill>
            </a:endParaRPr>
          </a:p>
        </p:txBody>
      </p:sp>
    </p:spTree>
    <p:extLst>
      <p:ext uri="{BB962C8B-B14F-4D97-AF65-F5344CB8AC3E}">
        <p14:creationId xmlns:p14="http://schemas.microsoft.com/office/powerpoint/2010/main" val="3991422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FCFE78-3192-46DF-B085-6A0DF4DD8BFF}" type="slidenum">
              <a:rPr kumimoji="0" lang="pt-PT" altLang="pt-PT"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pt-PT" altLang="pt-P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97" name="Rectangle 1"/>
          <p:cNvSpPr txBox="1">
            <a:spLocks noGrp="1" noRot="1" noChangeAspect="1" noChangeArrowheads="1"/>
          </p:cNvSpPr>
          <p:nvPr>
            <p:ph type="sldImg"/>
          </p:nvPr>
        </p:nvSpPr>
        <p:spPr bwMode="auto">
          <a:xfrm>
            <a:off x="920750" y="755650"/>
            <a:ext cx="4965700" cy="372586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680593" y="4721755"/>
            <a:ext cx="5447602" cy="447378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pt-PT" altLang="pt-PT"/>
          </a:p>
        </p:txBody>
      </p:sp>
    </p:spTree>
    <p:extLst>
      <p:ext uri="{BB962C8B-B14F-4D97-AF65-F5344CB8AC3E}">
        <p14:creationId xmlns:p14="http://schemas.microsoft.com/office/powerpoint/2010/main" val="2432450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631" y="2129984"/>
            <a:ext cx="7772739" cy="1470394"/>
          </a:xfrm>
        </p:spPr>
        <p:txBody>
          <a:bodyPr/>
          <a:lstStyle/>
          <a:p>
            <a:r>
              <a:rPr lang="pt-PT" smtClean="0"/>
              <a:t>Clique para editar o estilo</a:t>
            </a:r>
            <a:endParaRPr lang="pt-PT"/>
          </a:p>
        </p:txBody>
      </p:sp>
      <p:sp>
        <p:nvSpPr>
          <p:cNvPr id="3" name="Subtítulo 2"/>
          <p:cNvSpPr>
            <a:spLocks noGrp="1"/>
          </p:cNvSpPr>
          <p:nvPr>
            <p:ph type="subTitle" idx="1"/>
          </p:nvPr>
        </p:nvSpPr>
        <p:spPr>
          <a:xfrm>
            <a:off x="1371261" y="3885528"/>
            <a:ext cx="6401479" cy="1752664"/>
          </a:xfrm>
        </p:spPr>
        <p:txBody>
          <a:bodyPr/>
          <a:lstStyle>
            <a:lvl1pPr marL="0" indent="0" algn="ctr">
              <a:buNone/>
              <a:defRPr/>
            </a:lvl1pPr>
            <a:lvl2pPr marL="400827" indent="0" algn="ctr">
              <a:buNone/>
              <a:defRPr/>
            </a:lvl2pPr>
            <a:lvl3pPr marL="801654" indent="0" algn="ctr">
              <a:buNone/>
              <a:defRPr/>
            </a:lvl3pPr>
            <a:lvl4pPr marL="1202482" indent="0" algn="ctr">
              <a:buNone/>
              <a:defRPr/>
            </a:lvl4pPr>
            <a:lvl5pPr marL="1603309" indent="0" algn="ctr">
              <a:buNone/>
              <a:defRPr/>
            </a:lvl5pPr>
            <a:lvl6pPr marL="2004136" indent="0" algn="ctr">
              <a:buNone/>
              <a:defRPr/>
            </a:lvl6pPr>
            <a:lvl7pPr marL="2404963" indent="0" algn="ctr">
              <a:buNone/>
              <a:defRPr/>
            </a:lvl7pPr>
            <a:lvl8pPr marL="2805791" indent="0" algn="ctr">
              <a:buNone/>
              <a:defRPr/>
            </a:lvl8pPr>
            <a:lvl9pPr marL="3206618" indent="0" algn="ctr">
              <a:buNone/>
              <a:defRPr/>
            </a:lvl9pPr>
          </a:lstStyle>
          <a:p>
            <a:r>
              <a:rPr lang="pt-PT" smtClean="0"/>
              <a:t>Faça clique para editar o estilo</a:t>
            </a:r>
            <a:endParaRPr lang="pt-PT"/>
          </a:p>
        </p:txBody>
      </p:sp>
      <p:sp>
        <p:nvSpPr>
          <p:cNvPr id="4" name="Marcador de Posição da Data 3"/>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Rodapé 4"/>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Número do Diapositivo 5"/>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51A55E70-167A-4470-9724-D35E8D83D5B4}"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2301279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Rodapé 4"/>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Número do Diapositivo 5"/>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85A2BA37-80D9-4C1E-8BE0-2609B20DC0DC}"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278548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6855" y="273629"/>
            <a:ext cx="2056890" cy="585565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6182" y="273629"/>
            <a:ext cx="6040335" cy="585565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Rodapé 4"/>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Número do Diapositivo 5"/>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702CC76F-18A0-4A19-B279-E92AF936533B}"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1261921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squema Personalizado">
    <p:spTree>
      <p:nvGrpSpPr>
        <p:cNvPr id="1" name=""/>
        <p:cNvGrpSpPr/>
        <p:nvPr/>
      </p:nvGrpSpPr>
      <p:grpSpPr>
        <a:xfrm>
          <a:off x="0" y="0"/>
          <a:ext cx="0" cy="0"/>
          <a:chOff x="0" y="0"/>
          <a:chExt cx="0" cy="0"/>
        </a:xfrm>
      </p:grpSpPr>
      <p:sp>
        <p:nvSpPr>
          <p:cNvPr id="2" name="Título 1"/>
          <p:cNvSpPr>
            <a:spLocks noGrp="1"/>
          </p:cNvSpPr>
          <p:nvPr>
            <p:ph type="title"/>
          </p:nvPr>
        </p:nvSpPr>
        <p:spPr>
          <a:xfrm>
            <a:off x="456182" y="273629"/>
            <a:ext cx="8227563" cy="1143480"/>
          </a:xfrm>
        </p:spPr>
        <p:txBody>
          <a:bodyPr/>
          <a:lstStyle/>
          <a:p>
            <a:r>
              <a:rPr lang="pt-PT" smtClean="0"/>
              <a:t>Clique para editar o estilo</a:t>
            </a:r>
            <a:endParaRPr lang="pt-PT"/>
          </a:p>
        </p:txBody>
      </p:sp>
      <p:sp>
        <p:nvSpPr>
          <p:cNvPr id="3" name="Marcador de Posição da Data 2"/>
          <p:cNvSpPr>
            <a:spLocks noGrp="1"/>
          </p:cNvSpPr>
          <p:nvPr>
            <p:ph type="dt" idx="10"/>
          </p:nvPr>
        </p:nvSpPr>
        <p:spPr>
          <a:xfrm>
            <a:off x="456182" y="6247376"/>
            <a:ext cx="2128848" cy="470930"/>
          </a:xfrm>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4" name="Marcador de Posição do Rodapé 3"/>
          <p:cNvSpPr>
            <a:spLocks noGrp="1"/>
          </p:cNvSpPr>
          <p:nvPr>
            <p:ph type="ftr" idx="11"/>
          </p:nvPr>
        </p:nvSpPr>
        <p:spPr>
          <a:xfrm>
            <a:off x="3126746" y="6247376"/>
            <a:ext cx="2897297" cy="470930"/>
          </a:xfrm>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Número do Diapositivo 4"/>
          <p:cNvSpPr>
            <a:spLocks noGrp="1"/>
          </p:cNvSpPr>
          <p:nvPr>
            <p:ph type="sldNum" idx="12"/>
          </p:nvPr>
        </p:nvSpPr>
        <p:spPr>
          <a:xfrm>
            <a:off x="6556255" y="6247376"/>
            <a:ext cx="2128848" cy="470930"/>
          </a:xfrm>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81D2F76B-821C-4D70-B428-E4723F683F23}"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1924480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Rodapé 4"/>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Número do Diapositivo 5"/>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D520F3C3-098B-4B01-8955-6338106FC72B}"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1611664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288" y="4406863"/>
            <a:ext cx="7772739" cy="1362383"/>
          </a:xfrm>
        </p:spPr>
        <p:txBody>
          <a:bodyPr anchor="t"/>
          <a:lstStyle>
            <a:lvl1pPr algn="l">
              <a:defRPr sz="35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288" y="2906225"/>
            <a:ext cx="7772739" cy="1500638"/>
          </a:xfrm>
        </p:spPr>
        <p:txBody>
          <a:bodyPr anchor="b"/>
          <a:lstStyle>
            <a:lvl1pPr marL="0" indent="0">
              <a:buNone/>
              <a:defRPr sz="1800"/>
            </a:lvl1pPr>
            <a:lvl2pPr marL="400827" indent="0">
              <a:buNone/>
              <a:defRPr sz="1600"/>
            </a:lvl2pPr>
            <a:lvl3pPr marL="801654" indent="0">
              <a:buNone/>
              <a:defRPr sz="1400"/>
            </a:lvl3pPr>
            <a:lvl4pPr marL="1202482" indent="0">
              <a:buNone/>
              <a:defRPr sz="1200"/>
            </a:lvl4pPr>
            <a:lvl5pPr marL="1603309" indent="0">
              <a:buNone/>
              <a:defRPr sz="1200"/>
            </a:lvl5pPr>
            <a:lvl6pPr marL="2004136" indent="0">
              <a:buNone/>
              <a:defRPr sz="1200"/>
            </a:lvl6pPr>
            <a:lvl7pPr marL="2404963" indent="0">
              <a:buNone/>
              <a:defRPr sz="1200"/>
            </a:lvl7pPr>
            <a:lvl8pPr marL="2805791" indent="0">
              <a:buNone/>
              <a:defRPr sz="1200"/>
            </a:lvl8pPr>
            <a:lvl9pPr marL="3206618" indent="0">
              <a:buNone/>
              <a:defRPr sz="1200"/>
            </a:lvl9pPr>
          </a:lstStyle>
          <a:p>
            <a:pPr lvl="0"/>
            <a:r>
              <a:rPr lang="pt-PT" smtClean="0"/>
              <a:t>Clique para editar os estilos</a:t>
            </a:r>
          </a:p>
        </p:txBody>
      </p:sp>
      <p:sp>
        <p:nvSpPr>
          <p:cNvPr id="4" name="Marcador de Posição da Data 3"/>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Rodapé 4"/>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Número do Diapositivo 5"/>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5A5C72F6-DF6F-43D6-A96D-8867EC487B02}"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245579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6182" y="1604329"/>
            <a:ext cx="4048613" cy="4524955"/>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35132" y="1604329"/>
            <a:ext cx="4048613" cy="4524955"/>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Rodapé 5"/>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7" name="Marcador de Posição do Número do Diapositivo 6"/>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71C449D4-8BEC-4A41-9F44-0A5D7C75C513}"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4208632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540" y="275070"/>
            <a:ext cx="8228920" cy="1142039"/>
          </a:xfrm>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540" y="1535201"/>
            <a:ext cx="4040467" cy="639427"/>
          </a:xfrm>
        </p:spPr>
        <p:txBody>
          <a:bodyPr anchor="b"/>
          <a:lstStyle>
            <a:lvl1pPr marL="0" indent="0">
              <a:buNone/>
              <a:defRPr sz="2100" b="1"/>
            </a:lvl1pPr>
            <a:lvl2pPr marL="400827" indent="0">
              <a:buNone/>
              <a:defRPr sz="1800" b="1"/>
            </a:lvl2pPr>
            <a:lvl3pPr marL="801654" indent="0">
              <a:buNone/>
              <a:defRPr sz="1600" b="1"/>
            </a:lvl3pPr>
            <a:lvl4pPr marL="1202482" indent="0">
              <a:buNone/>
              <a:defRPr sz="1400" b="1"/>
            </a:lvl4pPr>
            <a:lvl5pPr marL="1603309" indent="0">
              <a:buNone/>
              <a:defRPr sz="1400" b="1"/>
            </a:lvl5pPr>
            <a:lvl6pPr marL="2004136" indent="0">
              <a:buNone/>
              <a:defRPr sz="1400" b="1"/>
            </a:lvl6pPr>
            <a:lvl7pPr marL="2404963" indent="0">
              <a:buNone/>
              <a:defRPr sz="1400" b="1"/>
            </a:lvl7pPr>
            <a:lvl8pPr marL="2805791" indent="0">
              <a:buNone/>
              <a:defRPr sz="1400" b="1"/>
            </a:lvl8pPr>
            <a:lvl9pPr marL="3206618" indent="0">
              <a:buNone/>
              <a:defRPr sz="1400" b="1"/>
            </a:lvl9pPr>
          </a:lstStyle>
          <a:p>
            <a:pPr lvl="0"/>
            <a:r>
              <a:rPr lang="pt-PT" smtClean="0"/>
              <a:t>Clique para editar os estilos</a:t>
            </a:r>
          </a:p>
        </p:txBody>
      </p:sp>
      <p:sp>
        <p:nvSpPr>
          <p:cNvPr id="4" name="Marcador de Posição de Conteúdo 3"/>
          <p:cNvSpPr>
            <a:spLocks noGrp="1"/>
          </p:cNvSpPr>
          <p:nvPr>
            <p:ph sz="half" idx="2"/>
          </p:nvPr>
        </p:nvSpPr>
        <p:spPr>
          <a:xfrm>
            <a:off x="457540" y="2174628"/>
            <a:ext cx="4040467" cy="3951775"/>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4637" y="1535201"/>
            <a:ext cx="4041824" cy="639427"/>
          </a:xfrm>
        </p:spPr>
        <p:txBody>
          <a:bodyPr anchor="b"/>
          <a:lstStyle>
            <a:lvl1pPr marL="0" indent="0">
              <a:buNone/>
              <a:defRPr sz="2100" b="1"/>
            </a:lvl1pPr>
            <a:lvl2pPr marL="400827" indent="0">
              <a:buNone/>
              <a:defRPr sz="1800" b="1"/>
            </a:lvl2pPr>
            <a:lvl3pPr marL="801654" indent="0">
              <a:buNone/>
              <a:defRPr sz="1600" b="1"/>
            </a:lvl3pPr>
            <a:lvl4pPr marL="1202482" indent="0">
              <a:buNone/>
              <a:defRPr sz="1400" b="1"/>
            </a:lvl4pPr>
            <a:lvl5pPr marL="1603309" indent="0">
              <a:buNone/>
              <a:defRPr sz="1400" b="1"/>
            </a:lvl5pPr>
            <a:lvl6pPr marL="2004136" indent="0">
              <a:buNone/>
              <a:defRPr sz="1400" b="1"/>
            </a:lvl6pPr>
            <a:lvl7pPr marL="2404963" indent="0">
              <a:buNone/>
              <a:defRPr sz="1400" b="1"/>
            </a:lvl7pPr>
            <a:lvl8pPr marL="2805791" indent="0">
              <a:buNone/>
              <a:defRPr sz="1400" b="1"/>
            </a:lvl8pPr>
            <a:lvl9pPr marL="3206618" indent="0">
              <a:buNone/>
              <a:defRPr sz="1400" b="1"/>
            </a:lvl9pPr>
          </a:lstStyle>
          <a:p>
            <a:pPr lvl="0"/>
            <a:r>
              <a:rPr lang="pt-PT" smtClean="0"/>
              <a:t>Clique para editar os estilos</a:t>
            </a:r>
          </a:p>
        </p:txBody>
      </p:sp>
      <p:sp>
        <p:nvSpPr>
          <p:cNvPr id="6" name="Marcador de Posição de Conteúdo 5"/>
          <p:cNvSpPr>
            <a:spLocks noGrp="1"/>
          </p:cNvSpPr>
          <p:nvPr>
            <p:ph sz="quarter" idx="4"/>
          </p:nvPr>
        </p:nvSpPr>
        <p:spPr>
          <a:xfrm>
            <a:off x="4644637" y="2174628"/>
            <a:ext cx="4041824" cy="3951775"/>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8" name="Marcador de Posição do Rodapé 7"/>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9" name="Marcador de Posição do Número do Diapositivo 8"/>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21332B53-EB60-400E-8BBB-78A7127CCBFF}"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3970533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4" name="Marcador de Posição do Rodapé 3"/>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5" name="Marcador de Posição do Número do Diapositivo 4"/>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D3464BDF-744F-44BD-BEC6-F66E5029996F}"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23932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3" name="Marcador de Posição do Rodapé 2"/>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4" name="Marcador de Posição do Número do Diapositivo 3"/>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67AAD95E-F800-4124-AD35-09990E9B6DEC}"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84225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540" y="273629"/>
            <a:ext cx="3008627" cy="1160762"/>
          </a:xfrm>
        </p:spPr>
        <p:txBody>
          <a:bodyPr anchor="b"/>
          <a:lstStyle>
            <a:lvl1pPr algn="l">
              <a:defRPr sz="1800" b="1"/>
            </a:lvl1pPr>
          </a:lstStyle>
          <a:p>
            <a:r>
              <a:rPr lang="pt-PT" smtClean="0"/>
              <a:t>Clique para editar o estilo</a:t>
            </a:r>
            <a:endParaRPr lang="pt-PT"/>
          </a:p>
        </p:txBody>
      </p:sp>
      <p:sp>
        <p:nvSpPr>
          <p:cNvPr id="3" name="Marcador de Posição de Conteúdo 2"/>
          <p:cNvSpPr>
            <a:spLocks noGrp="1"/>
          </p:cNvSpPr>
          <p:nvPr>
            <p:ph idx="1"/>
          </p:nvPr>
        </p:nvSpPr>
        <p:spPr>
          <a:xfrm>
            <a:off x="3574782" y="273629"/>
            <a:ext cx="5111679" cy="5852774"/>
          </a:xfrm>
        </p:spPr>
        <p:txBody>
          <a:bodyPr/>
          <a:lstStyle>
            <a:lvl1pPr>
              <a:defRPr sz="28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540" y="1434391"/>
            <a:ext cx="3008627" cy="4692013"/>
          </a:xfrm>
        </p:spPr>
        <p:txBody>
          <a:bodyPr/>
          <a:lstStyle>
            <a:lvl1pPr marL="0" indent="0">
              <a:buNone/>
              <a:defRPr sz="1200"/>
            </a:lvl1pPr>
            <a:lvl2pPr marL="400827" indent="0">
              <a:buNone/>
              <a:defRPr sz="1100"/>
            </a:lvl2pPr>
            <a:lvl3pPr marL="801654" indent="0">
              <a:buNone/>
              <a:defRPr sz="900"/>
            </a:lvl3pPr>
            <a:lvl4pPr marL="1202482" indent="0">
              <a:buNone/>
              <a:defRPr sz="800"/>
            </a:lvl4pPr>
            <a:lvl5pPr marL="1603309" indent="0">
              <a:buNone/>
              <a:defRPr sz="800"/>
            </a:lvl5pPr>
            <a:lvl6pPr marL="2004136" indent="0">
              <a:buNone/>
              <a:defRPr sz="800"/>
            </a:lvl6pPr>
            <a:lvl7pPr marL="2404963" indent="0">
              <a:buNone/>
              <a:defRPr sz="800"/>
            </a:lvl7pPr>
            <a:lvl8pPr marL="2805791" indent="0">
              <a:buNone/>
              <a:defRPr sz="800"/>
            </a:lvl8pPr>
            <a:lvl9pPr marL="3206618" indent="0">
              <a:buNone/>
              <a:defRPr sz="800"/>
            </a:lvl9pPr>
          </a:lstStyle>
          <a:p>
            <a:pPr lvl="0"/>
            <a:r>
              <a:rPr lang="pt-PT" smtClean="0"/>
              <a:t>Clique para editar os estilos</a:t>
            </a:r>
          </a:p>
        </p:txBody>
      </p:sp>
      <p:sp>
        <p:nvSpPr>
          <p:cNvPr id="5" name="Marcador de Posição da Data 4"/>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Rodapé 5"/>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7" name="Marcador de Posição do Número do Diapositivo 6"/>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E7DB128F-AC74-4AA8-8D7D-EAB9630D517A}"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3553727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143" y="4800025"/>
            <a:ext cx="5486400" cy="567420"/>
          </a:xfrm>
        </p:spPr>
        <p:txBody>
          <a:bodyPr anchor="b"/>
          <a:lstStyle>
            <a:lvl1pPr algn="l">
              <a:defRPr sz="18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143" y="612065"/>
            <a:ext cx="5486400" cy="4115952"/>
          </a:xfrm>
        </p:spPr>
        <p:txBody>
          <a:bodyPr/>
          <a:lstStyle>
            <a:lvl1pPr marL="0" indent="0">
              <a:buNone/>
              <a:defRPr sz="2800"/>
            </a:lvl1pPr>
            <a:lvl2pPr marL="400827" indent="0">
              <a:buNone/>
              <a:defRPr sz="2500"/>
            </a:lvl2pPr>
            <a:lvl3pPr marL="801654" indent="0">
              <a:buNone/>
              <a:defRPr sz="2100"/>
            </a:lvl3pPr>
            <a:lvl4pPr marL="1202482" indent="0">
              <a:buNone/>
              <a:defRPr sz="1800"/>
            </a:lvl4pPr>
            <a:lvl5pPr marL="1603309" indent="0">
              <a:buNone/>
              <a:defRPr sz="1800"/>
            </a:lvl5pPr>
            <a:lvl6pPr marL="2004136" indent="0">
              <a:buNone/>
              <a:defRPr sz="1800"/>
            </a:lvl6pPr>
            <a:lvl7pPr marL="2404963" indent="0">
              <a:buNone/>
              <a:defRPr sz="1800"/>
            </a:lvl7pPr>
            <a:lvl8pPr marL="2805791" indent="0">
              <a:buNone/>
              <a:defRPr sz="1800"/>
            </a:lvl8pPr>
            <a:lvl9pPr marL="3206618" indent="0">
              <a:buNone/>
              <a:defRPr sz="1800"/>
            </a:lvl9pPr>
          </a:lstStyle>
          <a:p>
            <a:endParaRPr lang="pt-PT"/>
          </a:p>
        </p:txBody>
      </p:sp>
      <p:sp>
        <p:nvSpPr>
          <p:cNvPr id="4" name="Marcador de Posição do Texto 3"/>
          <p:cNvSpPr>
            <a:spLocks noGrp="1"/>
          </p:cNvSpPr>
          <p:nvPr>
            <p:ph type="body" sz="half" idx="2"/>
          </p:nvPr>
        </p:nvSpPr>
        <p:spPr>
          <a:xfrm>
            <a:off x="1792143" y="5367444"/>
            <a:ext cx="5486400" cy="805044"/>
          </a:xfrm>
        </p:spPr>
        <p:txBody>
          <a:bodyPr/>
          <a:lstStyle>
            <a:lvl1pPr marL="0" indent="0">
              <a:buNone/>
              <a:defRPr sz="1200"/>
            </a:lvl1pPr>
            <a:lvl2pPr marL="400827" indent="0">
              <a:buNone/>
              <a:defRPr sz="1100"/>
            </a:lvl2pPr>
            <a:lvl3pPr marL="801654" indent="0">
              <a:buNone/>
              <a:defRPr sz="900"/>
            </a:lvl3pPr>
            <a:lvl4pPr marL="1202482" indent="0">
              <a:buNone/>
              <a:defRPr sz="800"/>
            </a:lvl4pPr>
            <a:lvl5pPr marL="1603309" indent="0">
              <a:buNone/>
              <a:defRPr sz="800"/>
            </a:lvl5pPr>
            <a:lvl6pPr marL="2004136" indent="0">
              <a:buNone/>
              <a:defRPr sz="800"/>
            </a:lvl6pPr>
            <a:lvl7pPr marL="2404963" indent="0">
              <a:buNone/>
              <a:defRPr sz="800"/>
            </a:lvl7pPr>
            <a:lvl8pPr marL="2805791" indent="0">
              <a:buNone/>
              <a:defRPr sz="800"/>
            </a:lvl8pPr>
            <a:lvl9pPr marL="3206618" indent="0">
              <a:buNone/>
              <a:defRPr sz="800"/>
            </a:lvl9pPr>
          </a:lstStyle>
          <a:p>
            <a:pPr lvl="0"/>
            <a:r>
              <a:rPr lang="pt-PT" smtClean="0"/>
              <a:t>Clique para editar os estilos</a:t>
            </a:r>
          </a:p>
        </p:txBody>
      </p:sp>
      <p:sp>
        <p:nvSpPr>
          <p:cNvPr id="5" name="Marcador de Posição da Data 4"/>
          <p:cNvSpPr>
            <a:spLocks noGrp="1"/>
          </p:cNvSpPr>
          <p:nvPr>
            <p:ph type="dt" idx="10"/>
          </p:nvPr>
        </p:nvSpPr>
        <p:spPr/>
        <p:txBody>
          <a:bodyP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6" name="Marcador de Posição do Rodapé 5"/>
          <p:cNvSpPr>
            <a:spLocks noGrp="1"/>
          </p:cNvSpPr>
          <p:nvPr>
            <p:ph type="ft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7" name="Marcador de Posição do Número do Diapositivo 6"/>
          <p:cNvSpPr>
            <a:spLocks noGrp="1"/>
          </p:cNvSpPr>
          <p:nvPr>
            <p:ph type="sldNum" idx="12"/>
          </p:nvPr>
        </p:nvSpPr>
        <p:spPr/>
        <p:txBody>
          <a:bodyP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fld id="{D04C00CC-D884-47B5-BFF1-0721C82258A2}"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914400" rtl="0" eaLnBrk="1" fontAlgn="auto" latinLnBrk="0" hangingPunct="1">
                <a:lnSpc>
                  <a:spcPct val="100000"/>
                </a:lnSpc>
                <a:spcBef>
                  <a:spcPts val="0"/>
                </a:spcBef>
                <a:spcAft>
                  <a:spcPts val="0"/>
                </a:spcAft>
                <a:buClrTx/>
                <a:buSzTx/>
                <a:buFontTx/>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1888579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56182" y="273629"/>
            <a:ext cx="8227563" cy="11434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pt-PT" smtClean="0"/>
              <a:t>Clique para editar o formato do texto do título</a:t>
            </a:r>
          </a:p>
        </p:txBody>
      </p:sp>
      <p:sp>
        <p:nvSpPr>
          <p:cNvPr id="1026" name="Rectangle 2"/>
          <p:cNvSpPr>
            <a:spLocks noGrp="1" noChangeArrowheads="1"/>
          </p:cNvSpPr>
          <p:nvPr>
            <p:ph type="body" idx="1"/>
          </p:nvPr>
        </p:nvSpPr>
        <p:spPr bwMode="auto">
          <a:xfrm>
            <a:off x="456182" y="1604329"/>
            <a:ext cx="8227563" cy="45249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4744" rIns="0" bIns="0" numCol="1" anchor="t" anchorCtr="0" compatLnSpc="1">
            <a:prstTxWarp prst="textNoShape">
              <a:avLst/>
            </a:prstTxWarp>
          </a:bodyPr>
          <a:lstStyle/>
          <a:p>
            <a:pPr lvl="0"/>
            <a:r>
              <a:rPr lang="en-GB" altLang="pt-PT" smtClean="0"/>
              <a:t>Clique para editar o formato do texto do destaque</a:t>
            </a:r>
          </a:p>
          <a:p>
            <a:pPr lvl="1"/>
            <a:r>
              <a:rPr lang="en-GB" altLang="pt-PT" smtClean="0"/>
              <a:t>Segundo nível de destaque</a:t>
            </a:r>
          </a:p>
          <a:p>
            <a:pPr lvl="2"/>
            <a:r>
              <a:rPr lang="en-GB" altLang="pt-PT" smtClean="0"/>
              <a:t>Terceiro nível de destaque</a:t>
            </a:r>
          </a:p>
          <a:p>
            <a:pPr lvl="3"/>
            <a:r>
              <a:rPr lang="en-GB" altLang="pt-PT" smtClean="0"/>
              <a:t>Quarto nível de destaque</a:t>
            </a:r>
          </a:p>
          <a:p>
            <a:pPr lvl="4"/>
            <a:r>
              <a:rPr lang="en-GB" altLang="pt-PT" smtClean="0"/>
              <a:t>Quinto nível de destaque</a:t>
            </a:r>
          </a:p>
          <a:p>
            <a:pPr lvl="4"/>
            <a:r>
              <a:rPr lang="en-GB" altLang="pt-PT" smtClean="0"/>
              <a:t>Sexto nível de destaque</a:t>
            </a:r>
          </a:p>
          <a:p>
            <a:pPr lvl="4"/>
            <a:r>
              <a:rPr lang="en-GB" altLang="pt-PT" smtClean="0"/>
              <a:t>Sétimo nível de destaque</a:t>
            </a:r>
          </a:p>
          <a:p>
            <a:pPr lvl="4"/>
            <a:r>
              <a:rPr lang="en-GB" altLang="pt-PT" smtClean="0"/>
              <a:t>Oitavo nível de destaque</a:t>
            </a:r>
          </a:p>
          <a:p>
            <a:pPr lvl="4"/>
            <a:r>
              <a:rPr lang="en-GB" altLang="pt-PT" smtClean="0"/>
              <a:t>Nono nível de destaque</a:t>
            </a:r>
          </a:p>
        </p:txBody>
      </p:sp>
      <p:sp>
        <p:nvSpPr>
          <p:cNvPr id="1027" name="Rectangle 3"/>
          <p:cNvSpPr>
            <a:spLocks noGrp="1" noChangeArrowheads="1"/>
          </p:cNvSpPr>
          <p:nvPr>
            <p:ph type="dt"/>
          </p:nvPr>
        </p:nvSpPr>
        <p:spPr bwMode="auto">
          <a:xfrm>
            <a:off x="456182" y="6247376"/>
            <a:ext cx="2128848" cy="4709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634643" algn="l"/>
                <a:tab pos="1269286" algn="l"/>
                <a:tab pos="1903929" algn="l"/>
              </a:tabLst>
              <a:defRPr sz="1200">
                <a:solidFill>
                  <a:srgbClr val="000000"/>
                </a:solidFill>
                <a:latin typeface="Times New Roman" pitchFamily="16" charset="0"/>
              </a:defRPr>
            </a:lvl1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tab pos="634643" algn="l"/>
                <a:tab pos="1269286" algn="l"/>
                <a:tab pos="1903929"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1028" name="Rectangle 4"/>
          <p:cNvSpPr>
            <a:spLocks noGrp="1" noChangeArrowheads="1"/>
          </p:cNvSpPr>
          <p:nvPr>
            <p:ph type="ftr"/>
          </p:nvPr>
        </p:nvSpPr>
        <p:spPr bwMode="auto">
          <a:xfrm>
            <a:off x="3126746" y="6247376"/>
            <a:ext cx="2897297" cy="4709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tabLst>
                <a:tab pos="634643" algn="l"/>
                <a:tab pos="1269286" algn="l"/>
                <a:tab pos="1903929" algn="l"/>
                <a:tab pos="2538573" algn="l"/>
              </a:tabLst>
              <a:defRPr sz="1200">
                <a:solidFill>
                  <a:srgbClr val="000000"/>
                </a:solidFill>
                <a:latin typeface="Times New Roman" pitchFamily="16" charset="0"/>
              </a:defRPr>
            </a:lvl1pPr>
          </a:lstStyle>
          <a:p>
            <a:pPr marL="0" marR="0" lvl="0" indent="0" algn="ctr"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tab pos="634643" algn="l"/>
                <a:tab pos="1269286" algn="l"/>
                <a:tab pos="1903929" algn="l"/>
                <a:tab pos="2538573" algn="l"/>
              </a:tabLst>
              <a:defRPr/>
            </a:pPr>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
        <p:nvSpPr>
          <p:cNvPr id="1029" name="Rectangle 5"/>
          <p:cNvSpPr>
            <a:spLocks noGrp="1" noChangeArrowheads="1"/>
          </p:cNvSpPr>
          <p:nvPr>
            <p:ph type="sldNum"/>
          </p:nvPr>
        </p:nvSpPr>
        <p:spPr bwMode="auto">
          <a:xfrm>
            <a:off x="6556255" y="6247376"/>
            <a:ext cx="2128848" cy="4709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tabLst>
                <a:tab pos="634643" algn="l"/>
                <a:tab pos="1269286" algn="l"/>
                <a:tab pos="1903929" algn="l"/>
              </a:tabLst>
              <a:defRPr sz="1200">
                <a:solidFill>
                  <a:srgbClr val="000000"/>
                </a:solidFill>
                <a:latin typeface="Times New Roman" pitchFamily="16" charset="0"/>
              </a:defRPr>
            </a:lvl1pPr>
          </a:lstStyle>
          <a:p>
            <a:pPr marL="0" marR="0" lvl="0" indent="0" algn="r"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tab pos="634643" algn="l"/>
                <a:tab pos="1269286" algn="l"/>
                <a:tab pos="1903929" algn="l"/>
              </a:tabLst>
              <a:defRPr/>
            </a:pPr>
            <a:fld id="{9719FD93-FB64-4693-89DE-5B1D118973E8}" type="slidenum">
              <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rPr>
              <a:pPr marL="0" marR="0" lvl="0" indent="0" algn="r"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tab pos="634643" algn="l"/>
                  <a:tab pos="1269286" algn="l"/>
                  <a:tab pos="1903929" algn="l"/>
                </a:tabLst>
                <a:defRPr/>
              </a:pPr>
              <a:t>‹nº›</a:t>
            </a:fld>
            <a:endParaRPr kumimoji="0" lang="pt-PT" altLang="pt-PT" sz="1200" b="0" i="0" u="none" strike="noStrike" kern="1200" cap="none" spc="0" normalizeH="0" baseline="0" noProof="0">
              <a:ln>
                <a:noFill/>
              </a:ln>
              <a:solidFill>
                <a:srgbClr val="000000"/>
              </a:solidFill>
              <a:effectLst/>
              <a:uLnTx/>
              <a:uFillTx/>
              <a:latin typeface="Times New Roman" pitchFamily="16" charset="0"/>
              <a:ea typeface="+mn-ea"/>
              <a:cs typeface="Arial Unicode MS"/>
            </a:endParaRPr>
          </a:p>
        </p:txBody>
      </p:sp>
    </p:spTree>
    <p:extLst>
      <p:ext uri="{BB962C8B-B14F-4D97-AF65-F5344CB8AC3E}">
        <p14:creationId xmlns:p14="http://schemas.microsoft.com/office/powerpoint/2010/main" val="21978909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p:titleStyle>
    <p:bodyStyle>
      <a:lvl1pPr marL="300620" indent="-300620" algn="l" defTabSz="393869" rtl="0" fontAlgn="base" hangingPunct="0">
        <a:lnSpc>
          <a:spcPct val="93000"/>
        </a:lnSpc>
        <a:spcBef>
          <a:spcPct val="0"/>
        </a:spcBef>
        <a:spcAft>
          <a:spcPts val="1239"/>
        </a:spcAft>
        <a:buClr>
          <a:srgbClr val="000000"/>
        </a:buClr>
        <a:buSzPct val="100000"/>
        <a:buFont typeface="Times New Roman" pitchFamily="16" charset="0"/>
        <a:defRPr sz="2800">
          <a:solidFill>
            <a:srgbClr val="000000"/>
          </a:solidFill>
          <a:latin typeface="+mn-lt"/>
          <a:ea typeface="+mn-ea"/>
          <a:cs typeface="+mn-cs"/>
        </a:defRPr>
      </a:lvl1pPr>
      <a:lvl2pPr marL="651344" indent="-250517" algn="l" defTabSz="393869" rtl="0" fontAlgn="base" hangingPunct="0">
        <a:lnSpc>
          <a:spcPct val="93000"/>
        </a:lnSpc>
        <a:spcBef>
          <a:spcPct val="0"/>
        </a:spcBef>
        <a:spcAft>
          <a:spcPts val="998"/>
        </a:spcAft>
        <a:buClr>
          <a:srgbClr val="000000"/>
        </a:buClr>
        <a:buSzPct val="100000"/>
        <a:buFont typeface="Times New Roman" pitchFamily="16" charset="0"/>
        <a:defRPr sz="2500">
          <a:solidFill>
            <a:srgbClr val="000000"/>
          </a:solidFill>
          <a:latin typeface="+mn-lt"/>
          <a:cs typeface="+mn-cs"/>
        </a:defRPr>
      </a:lvl2pPr>
      <a:lvl3pPr marL="1002068" indent="-200414" algn="l" defTabSz="393869" rtl="0" fontAlgn="base" hangingPunct="0">
        <a:lnSpc>
          <a:spcPct val="93000"/>
        </a:lnSpc>
        <a:spcBef>
          <a:spcPct val="0"/>
        </a:spcBef>
        <a:spcAft>
          <a:spcPts val="745"/>
        </a:spcAft>
        <a:buClr>
          <a:srgbClr val="000000"/>
        </a:buClr>
        <a:buSzPct val="100000"/>
        <a:buFont typeface="Times New Roman" pitchFamily="16" charset="0"/>
        <a:defRPr sz="2100">
          <a:solidFill>
            <a:srgbClr val="000000"/>
          </a:solidFill>
          <a:latin typeface="+mn-lt"/>
          <a:cs typeface="+mn-cs"/>
        </a:defRPr>
      </a:lvl3pPr>
      <a:lvl4pPr marL="1402895" indent="-200414" algn="l" defTabSz="393869" rtl="0" fontAlgn="base" hangingPunct="0">
        <a:lnSpc>
          <a:spcPct val="93000"/>
        </a:lnSpc>
        <a:spcBef>
          <a:spcPct val="0"/>
        </a:spcBef>
        <a:spcAft>
          <a:spcPts val="494"/>
        </a:spcAft>
        <a:buClr>
          <a:srgbClr val="000000"/>
        </a:buClr>
        <a:buSzPct val="100000"/>
        <a:buFont typeface="Times New Roman" pitchFamily="16" charset="0"/>
        <a:defRPr sz="1800">
          <a:solidFill>
            <a:srgbClr val="000000"/>
          </a:solidFill>
          <a:latin typeface="+mn-lt"/>
          <a:cs typeface="+mn-cs"/>
        </a:defRPr>
      </a:lvl4pPr>
      <a:lvl5pPr marL="1803723" indent="-200414" algn="l" defTabSz="393869" rtl="0" fontAlgn="base" hangingPunct="0">
        <a:lnSpc>
          <a:spcPct val="93000"/>
        </a:lnSpc>
        <a:spcBef>
          <a:spcPct val="0"/>
        </a:spcBef>
        <a:spcAft>
          <a:spcPts val="252"/>
        </a:spcAft>
        <a:buClr>
          <a:srgbClr val="000000"/>
        </a:buClr>
        <a:buSzPct val="100000"/>
        <a:buFont typeface="Times New Roman" pitchFamily="16" charset="0"/>
        <a:defRPr sz="1800">
          <a:solidFill>
            <a:srgbClr val="000000"/>
          </a:solidFill>
          <a:latin typeface="+mn-lt"/>
          <a:cs typeface="+mn-cs"/>
        </a:defRPr>
      </a:lvl5pPr>
      <a:lvl6pPr marL="2204550" indent="-200414" algn="l" defTabSz="393869" rtl="0" fontAlgn="base" hangingPunct="0">
        <a:lnSpc>
          <a:spcPct val="93000"/>
        </a:lnSpc>
        <a:spcBef>
          <a:spcPct val="0"/>
        </a:spcBef>
        <a:spcAft>
          <a:spcPts val="252"/>
        </a:spcAft>
        <a:buClr>
          <a:srgbClr val="000000"/>
        </a:buClr>
        <a:buSzPct val="100000"/>
        <a:buFont typeface="Times New Roman" pitchFamily="16" charset="0"/>
        <a:defRPr sz="1800">
          <a:solidFill>
            <a:srgbClr val="000000"/>
          </a:solidFill>
          <a:latin typeface="+mn-lt"/>
          <a:cs typeface="+mn-cs"/>
        </a:defRPr>
      </a:lvl6pPr>
      <a:lvl7pPr marL="2605377" indent="-200414" algn="l" defTabSz="393869" rtl="0" fontAlgn="base" hangingPunct="0">
        <a:lnSpc>
          <a:spcPct val="93000"/>
        </a:lnSpc>
        <a:spcBef>
          <a:spcPct val="0"/>
        </a:spcBef>
        <a:spcAft>
          <a:spcPts val="252"/>
        </a:spcAft>
        <a:buClr>
          <a:srgbClr val="000000"/>
        </a:buClr>
        <a:buSzPct val="100000"/>
        <a:buFont typeface="Times New Roman" pitchFamily="16" charset="0"/>
        <a:defRPr sz="1800">
          <a:solidFill>
            <a:srgbClr val="000000"/>
          </a:solidFill>
          <a:latin typeface="+mn-lt"/>
          <a:cs typeface="+mn-cs"/>
        </a:defRPr>
      </a:lvl7pPr>
      <a:lvl8pPr marL="3006204" indent="-200414" algn="l" defTabSz="393869" rtl="0" fontAlgn="base" hangingPunct="0">
        <a:lnSpc>
          <a:spcPct val="93000"/>
        </a:lnSpc>
        <a:spcBef>
          <a:spcPct val="0"/>
        </a:spcBef>
        <a:spcAft>
          <a:spcPts val="252"/>
        </a:spcAft>
        <a:buClr>
          <a:srgbClr val="000000"/>
        </a:buClr>
        <a:buSzPct val="100000"/>
        <a:buFont typeface="Times New Roman" pitchFamily="16" charset="0"/>
        <a:defRPr sz="1800">
          <a:solidFill>
            <a:srgbClr val="000000"/>
          </a:solidFill>
          <a:latin typeface="+mn-lt"/>
          <a:cs typeface="+mn-cs"/>
        </a:defRPr>
      </a:lvl8pPr>
      <a:lvl9pPr marL="3407032" indent="-200414" algn="l" defTabSz="393869" rtl="0" fontAlgn="base" hangingPunct="0">
        <a:lnSpc>
          <a:spcPct val="93000"/>
        </a:lnSpc>
        <a:spcBef>
          <a:spcPct val="0"/>
        </a:spcBef>
        <a:spcAft>
          <a:spcPts val="252"/>
        </a:spcAft>
        <a:buClr>
          <a:srgbClr val="000000"/>
        </a:buClr>
        <a:buSzPct val="100000"/>
        <a:buFont typeface="Times New Roman" pitchFamily="16" charset="0"/>
        <a:defRPr sz="1800">
          <a:solidFill>
            <a:srgbClr val="000000"/>
          </a:solidFill>
          <a:latin typeface="+mn-lt"/>
          <a:cs typeface="+mn-cs"/>
        </a:defRPr>
      </a:lvl9pPr>
    </p:bodyStyle>
    <p:otherStyle>
      <a:defPPr>
        <a:defRPr lang="pt-PT"/>
      </a:defPPr>
      <a:lvl1pPr marL="0" algn="l" defTabSz="801654" rtl="0" eaLnBrk="1" latinLnBrk="0" hangingPunct="1">
        <a:defRPr sz="1600" kern="1200">
          <a:solidFill>
            <a:schemeClr val="tx1"/>
          </a:solidFill>
          <a:latin typeface="+mn-lt"/>
          <a:ea typeface="+mn-ea"/>
          <a:cs typeface="+mn-cs"/>
        </a:defRPr>
      </a:lvl1pPr>
      <a:lvl2pPr marL="400827" algn="l" defTabSz="801654" rtl="0" eaLnBrk="1" latinLnBrk="0" hangingPunct="1">
        <a:defRPr sz="1600" kern="1200">
          <a:solidFill>
            <a:schemeClr val="tx1"/>
          </a:solidFill>
          <a:latin typeface="+mn-lt"/>
          <a:ea typeface="+mn-ea"/>
          <a:cs typeface="+mn-cs"/>
        </a:defRPr>
      </a:lvl2pPr>
      <a:lvl3pPr marL="801654" algn="l" defTabSz="801654" rtl="0" eaLnBrk="1" latinLnBrk="0" hangingPunct="1">
        <a:defRPr sz="1600" kern="1200">
          <a:solidFill>
            <a:schemeClr val="tx1"/>
          </a:solidFill>
          <a:latin typeface="+mn-lt"/>
          <a:ea typeface="+mn-ea"/>
          <a:cs typeface="+mn-cs"/>
        </a:defRPr>
      </a:lvl3pPr>
      <a:lvl4pPr marL="1202482" algn="l" defTabSz="801654" rtl="0" eaLnBrk="1" latinLnBrk="0" hangingPunct="1">
        <a:defRPr sz="1600" kern="1200">
          <a:solidFill>
            <a:schemeClr val="tx1"/>
          </a:solidFill>
          <a:latin typeface="+mn-lt"/>
          <a:ea typeface="+mn-ea"/>
          <a:cs typeface="+mn-cs"/>
        </a:defRPr>
      </a:lvl4pPr>
      <a:lvl5pPr marL="1603309" algn="l" defTabSz="801654" rtl="0" eaLnBrk="1" latinLnBrk="0" hangingPunct="1">
        <a:defRPr sz="1600" kern="1200">
          <a:solidFill>
            <a:schemeClr val="tx1"/>
          </a:solidFill>
          <a:latin typeface="+mn-lt"/>
          <a:ea typeface="+mn-ea"/>
          <a:cs typeface="+mn-cs"/>
        </a:defRPr>
      </a:lvl5pPr>
      <a:lvl6pPr marL="2004136" algn="l" defTabSz="801654" rtl="0" eaLnBrk="1" latinLnBrk="0" hangingPunct="1">
        <a:defRPr sz="1600" kern="1200">
          <a:solidFill>
            <a:schemeClr val="tx1"/>
          </a:solidFill>
          <a:latin typeface="+mn-lt"/>
          <a:ea typeface="+mn-ea"/>
          <a:cs typeface="+mn-cs"/>
        </a:defRPr>
      </a:lvl6pPr>
      <a:lvl7pPr marL="2404963" algn="l" defTabSz="801654" rtl="0" eaLnBrk="1" latinLnBrk="0" hangingPunct="1">
        <a:defRPr sz="1600" kern="1200">
          <a:solidFill>
            <a:schemeClr val="tx1"/>
          </a:solidFill>
          <a:latin typeface="+mn-lt"/>
          <a:ea typeface="+mn-ea"/>
          <a:cs typeface="+mn-cs"/>
        </a:defRPr>
      </a:lvl7pPr>
      <a:lvl8pPr marL="2805791" algn="l" defTabSz="801654" rtl="0" eaLnBrk="1" latinLnBrk="0" hangingPunct="1">
        <a:defRPr sz="1600" kern="1200">
          <a:solidFill>
            <a:schemeClr val="tx1"/>
          </a:solidFill>
          <a:latin typeface="+mn-lt"/>
          <a:ea typeface="+mn-ea"/>
          <a:cs typeface="+mn-cs"/>
        </a:defRPr>
      </a:lvl8pPr>
      <a:lvl9pPr marL="3206618" algn="l" defTabSz="801654"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portugal2020.pt/Portal202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portugal2020.pt/Portal2020/" TargetMode="Externa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portugal2020.pt/Portal202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portugal2020.pt/Portal2020/"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AutoShape 1"/>
          <p:cNvSpPr>
            <a:spLocks noChangeArrowheads="1"/>
          </p:cNvSpPr>
          <p:nvPr/>
        </p:nvSpPr>
        <p:spPr bwMode="auto">
          <a:xfrm>
            <a:off x="1" y="40271"/>
            <a:ext cx="9180148" cy="6822266"/>
          </a:xfrm>
          <a:prstGeom prst="roundRect">
            <a:avLst>
              <a:gd name="adj" fmla="val 19"/>
            </a:avLst>
          </a:prstGeom>
          <a:blipFill dpi="0" rotWithShape="0">
            <a:blip r:embed="rId3"/>
            <a:srcRect/>
            <a:tile tx="0" ty="0" sx="100000" sy="100000" flip="none" algn="tl"/>
          </a:blipFill>
          <a:ln w="9525" cap="flat">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55" tIns="40078" rIns="80155" bIns="40078" anchor="ctr"/>
          <a:lstStyle/>
          <a:p>
            <a:pPr defTabSz="393821" fontAlgn="base" hangingPunct="0">
              <a:lnSpc>
                <a:spcPct val="93000"/>
              </a:lnSpc>
              <a:spcBef>
                <a:spcPct val="0"/>
              </a:spcBef>
              <a:spcAft>
                <a:spcPct val="0"/>
              </a:spcAft>
              <a:buClr>
                <a:srgbClr val="000000"/>
              </a:buClr>
              <a:buSzPct val="100000"/>
            </a:pPr>
            <a:endParaRPr lang="pt-PT">
              <a:solidFill>
                <a:srgbClr val="000000"/>
              </a:solidFill>
            </a:endParaRPr>
          </a:p>
        </p:txBody>
      </p:sp>
      <p:sp>
        <p:nvSpPr>
          <p:cNvPr id="3074" name="Rectangle 2"/>
          <p:cNvSpPr>
            <a:spLocks noGrp="1" noChangeArrowheads="1"/>
          </p:cNvSpPr>
          <p:nvPr>
            <p:ph type="title"/>
          </p:nvPr>
        </p:nvSpPr>
        <p:spPr>
          <a:xfrm>
            <a:off x="251521" y="2808296"/>
            <a:ext cx="8928628" cy="1144921"/>
          </a:xfrm>
          <a:ln/>
        </p:spPr>
        <p:txBody>
          <a:bodyPr tIns="34019"/>
          <a:lstStyle/>
          <a:p>
            <a:pPr>
              <a:tabLst>
                <a:tab pos="634564" algn="l"/>
                <a:tab pos="1269129" algn="l"/>
                <a:tab pos="1903694" algn="l"/>
                <a:tab pos="2538260" algn="l"/>
                <a:tab pos="3172824" algn="l"/>
                <a:tab pos="3807388" algn="l"/>
                <a:tab pos="4441953" algn="l"/>
                <a:tab pos="5076517" algn="l"/>
                <a:tab pos="5711082" algn="l"/>
                <a:tab pos="6345647" algn="l"/>
                <a:tab pos="6980211" algn="l"/>
                <a:tab pos="7614776" algn="l"/>
                <a:tab pos="8249341" algn="l"/>
              </a:tabLst>
            </a:pPr>
            <a:r>
              <a:rPr lang="pt-PT" altLang="pt-PT" sz="2800" dirty="0" smtClean="0">
                <a:solidFill>
                  <a:srgbClr val="004586"/>
                </a:solidFill>
              </a:rPr>
              <a:t>Sessão de Esclarecimento</a:t>
            </a:r>
            <a:br>
              <a:rPr lang="pt-PT" altLang="pt-PT" sz="2800" dirty="0" smtClean="0">
                <a:solidFill>
                  <a:srgbClr val="004586"/>
                </a:solidFill>
              </a:rPr>
            </a:br>
            <a:r>
              <a:rPr lang="pt-PT" altLang="pt-PT" sz="1200" dirty="0" smtClean="0">
                <a:solidFill>
                  <a:srgbClr val="004586"/>
                </a:solidFill>
              </a:rPr>
              <a:t/>
            </a:r>
            <a:br>
              <a:rPr lang="pt-PT" altLang="pt-PT" sz="1200" dirty="0" smtClean="0">
                <a:solidFill>
                  <a:srgbClr val="004586"/>
                </a:solidFill>
              </a:rPr>
            </a:br>
            <a:r>
              <a:rPr lang="pt-PT" altLang="pt-PT" sz="3200" b="1" dirty="0" smtClean="0">
                <a:solidFill>
                  <a:srgbClr val="004586"/>
                </a:solidFill>
              </a:rPr>
              <a:t>MAVI – Modelo de Apoio à Vida Independente</a:t>
            </a:r>
            <a:endParaRPr lang="pt-PT" altLang="pt-PT" sz="5400" b="1" dirty="0">
              <a:solidFill>
                <a:srgbClr val="004586"/>
              </a:solidFill>
            </a:endParaRPr>
          </a:p>
        </p:txBody>
      </p:sp>
      <p:sp>
        <p:nvSpPr>
          <p:cNvPr id="3076" name="Text Box 4"/>
          <p:cNvSpPr txBox="1">
            <a:spLocks noChangeArrowheads="1"/>
          </p:cNvSpPr>
          <p:nvPr/>
        </p:nvSpPr>
        <p:spPr bwMode="auto">
          <a:xfrm>
            <a:off x="611560" y="400362"/>
            <a:ext cx="8208912" cy="514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0824" rIns="0" bIns="0"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9pPr>
          </a:lstStyle>
          <a:p>
            <a:pPr algn="ctr" defTabSz="393821" fontAlgn="base" hangingPunct="0">
              <a:lnSpc>
                <a:spcPct val="93000"/>
              </a:lnSpc>
              <a:spcBef>
                <a:spcPct val="0"/>
              </a:spcBef>
              <a:spcAft>
                <a:spcPct val="0"/>
              </a:spcAft>
              <a:buClr>
                <a:srgbClr val="000000"/>
              </a:buClr>
              <a:buSzPct val="100000"/>
            </a:pPr>
            <a:r>
              <a:rPr lang="pt-PT" altLang="pt-PT" sz="1400" cap="all" dirty="0" smtClean="0">
                <a:solidFill>
                  <a:srgbClr val="004586"/>
                </a:solidFill>
              </a:rPr>
              <a:t>CCDR Algarve </a:t>
            </a:r>
            <a:r>
              <a:rPr lang="pt-PT" altLang="pt-PT" sz="1400" dirty="0" smtClean="0">
                <a:solidFill>
                  <a:srgbClr val="004586"/>
                </a:solidFill>
              </a:rPr>
              <a:t>| FARO | 6/03/2018</a:t>
            </a:r>
            <a:endParaRPr lang="pt-PT" altLang="pt-PT" sz="1400" dirty="0">
              <a:solidFill>
                <a:srgbClr val="004586"/>
              </a:solidFill>
            </a:endParaRPr>
          </a:p>
        </p:txBody>
      </p:sp>
      <p:grpSp>
        <p:nvGrpSpPr>
          <p:cNvPr id="6" name="Grupo 8"/>
          <p:cNvGrpSpPr>
            <a:grpSpLocks/>
          </p:cNvGrpSpPr>
          <p:nvPr/>
        </p:nvGrpSpPr>
        <p:grpSpPr bwMode="auto">
          <a:xfrm>
            <a:off x="3848101" y="6238283"/>
            <a:ext cx="5295899" cy="471619"/>
            <a:chOff x="2123729" y="6084276"/>
            <a:chExt cx="5296915" cy="472583"/>
          </a:xfrm>
        </p:grpSpPr>
        <p:pic>
          <p:nvPicPr>
            <p:cNvPr id="7" name="Picture 2" descr="Logótipo do Portugal2020">
              <a:hlinkClick r:id="rId4"/>
            </p:cNvPr>
            <p:cNvPicPr>
              <a:picLocks noChangeAspect="1" noChangeArrowheads="1"/>
            </p:cNvPicPr>
            <p:nvPr/>
          </p:nvPicPr>
          <p:blipFill>
            <a:blip r:embed="rId5">
              <a:lum bright="-20000" contrast="30000"/>
              <a:extLst>
                <a:ext uri="{28A0092B-C50C-407E-A947-70E740481C1C}">
                  <a14:useLocalDpi xmlns:a14="http://schemas.microsoft.com/office/drawing/2010/main" val="0"/>
                </a:ext>
              </a:extLst>
            </a:blip>
            <a:srcRect/>
            <a:stretch>
              <a:fillRect/>
            </a:stretch>
          </p:blipFill>
          <p:spPr bwMode="auto">
            <a:xfrm>
              <a:off x="4005242" y="6103735"/>
              <a:ext cx="1317082" cy="40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0" descr="Logo_CRESC_cmy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9" y="6103462"/>
              <a:ext cx="1011146" cy="453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4" descr="https://dre.pt/ue/imagens/bandeiras/ue.gif"/>
            <p:cNvPicPr>
              <a:picLocks noChangeAspect="1" noChangeArrowheads="1"/>
            </p:cNvPicPr>
            <p:nvPr/>
          </p:nvPicPr>
          <p:blipFill>
            <a:blip r:embed="rId7" cstate="print">
              <a:lum bright="-20000" contrast="-10000"/>
              <a:extLst>
                <a:ext uri="{28A0092B-C50C-407E-A947-70E740481C1C}">
                  <a14:useLocalDpi xmlns:a14="http://schemas.microsoft.com/office/drawing/2010/main" val="0"/>
                </a:ext>
              </a:extLst>
            </a:blip>
            <a:srcRect/>
            <a:stretch>
              <a:fillRect/>
            </a:stretch>
          </p:blipFill>
          <p:spPr bwMode="auto">
            <a:xfrm>
              <a:off x="5914015" y="6084276"/>
              <a:ext cx="663788" cy="440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aixaDeTexto 18"/>
            <p:cNvSpPr txBox="1">
              <a:spLocks noChangeArrowheads="1"/>
            </p:cNvSpPr>
            <p:nvPr/>
          </p:nvSpPr>
          <p:spPr bwMode="auto">
            <a:xfrm>
              <a:off x="6537961" y="6126096"/>
              <a:ext cx="882683" cy="339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pt-PT" altLang="pt-PT" sz="400" b="1" dirty="0">
                  <a:solidFill>
                    <a:srgbClr val="000000"/>
                  </a:solidFill>
                  <a:latin typeface="Arial Narrow" pitchFamily="34" charset="0"/>
                </a:rPr>
                <a:t>UNIÃO EUROPEIA</a:t>
              </a:r>
            </a:p>
            <a:p>
              <a:pPr eaLnBrk="1" hangingPunct="1"/>
              <a:endParaRPr lang="pt-PT" altLang="pt-PT" sz="400" b="1" dirty="0">
                <a:solidFill>
                  <a:srgbClr val="000000"/>
                </a:solidFill>
                <a:latin typeface="Arial Narrow" pitchFamily="34" charset="0"/>
              </a:endParaRPr>
            </a:p>
            <a:p>
              <a:pPr eaLnBrk="1" hangingPunct="1"/>
              <a:r>
                <a:rPr lang="pt-PT" altLang="pt-PT" sz="400" b="1" dirty="0">
                  <a:solidFill>
                    <a:srgbClr val="000000"/>
                  </a:solidFill>
                  <a:latin typeface="Arial Narrow" pitchFamily="34" charset="0"/>
                </a:rPr>
                <a:t>Fundos Europeus </a:t>
              </a:r>
            </a:p>
            <a:p>
              <a:pPr eaLnBrk="1" hangingPunct="1"/>
              <a:r>
                <a:rPr lang="pt-PT" altLang="pt-PT" sz="400" b="1" dirty="0">
                  <a:solidFill>
                    <a:srgbClr val="000000"/>
                  </a:solidFill>
                  <a:latin typeface="Arial Narrow" pitchFamily="34" charset="0"/>
                </a:rPr>
                <a:t>Estruturais e de Investimento</a:t>
              </a:r>
            </a:p>
          </p:txBody>
        </p:sp>
      </p:grpSp>
      <p:pic>
        <p:nvPicPr>
          <p:cNvPr id="11" name="Imagem 10"/>
          <p:cNvPicPr/>
          <p:nvPr/>
        </p:nvPicPr>
        <p:blipFill>
          <a:blip r:embed="rId8" cstate="print">
            <a:extLst>
              <a:ext uri="{28A0092B-C50C-407E-A947-70E740481C1C}">
                <a14:useLocalDpi xmlns:a14="http://schemas.microsoft.com/office/drawing/2010/main" val="0"/>
              </a:ext>
            </a:extLst>
          </a:blip>
          <a:stretch>
            <a:fillRect/>
          </a:stretch>
        </p:blipFill>
        <p:spPr>
          <a:xfrm>
            <a:off x="1314552" y="6238283"/>
            <a:ext cx="2138045" cy="571500"/>
          </a:xfrm>
          <a:prstGeom prst="rect">
            <a:avLst/>
          </a:prstGeom>
        </p:spPr>
      </p:pic>
    </p:spTree>
    <p:extLst>
      <p:ext uri="{BB962C8B-B14F-4D97-AF65-F5344CB8AC3E}">
        <p14:creationId xmlns:p14="http://schemas.microsoft.com/office/powerpoint/2010/main" val="10858913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7" name="Título 1"/>
          <p:cNvSpPr txBox="1">
            <a:spLocks/>
          </p:cNvSpPr>
          <p:nvPr/>
        </p:nvSpPr>
        <p:spPr bwMode="auto">
          <a:xfrm>
            <a:off x="144463" y="36627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CRESC Algarve 2020</a:t>
            </a: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 Prioritário 6 – Objetivo </a:t>
            </a:r>
            <a:r>
              <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rPr>
              <a:t>T</a:t>
            </a:r>
            <a:r>
              <a:rPr kumimoji="0" lang="pt-PT" sz="2000" b="1" i="0" u="none" strike="noStrike" kern="1200" cap="none" spc="0" normalizeH="0" baseline="0" noProof="0" dirty="0" err="1" smtClean="0">
                <a:ln w="3175">
                  <a:noFill/>
                </a:ln>
                <a:solidFill>
                  <a:srgbClr val="002060"/>
                </a:solidFill>
                <a:effectLst/>
                <a:uLnTx/>
                <a:uFillTx/>
                <a:latin typeface="GeoSlab703 Md BT" pitchFamily="18" charset="0"/>
                <a:ea typeface="+mj-ea"/>
                <a:cs typeface="Arial" charset="0"/>
              </a:rPr>
              <a:t>emático</a:t>
            </a: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 9</a:t>
            </a: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
        <p:nvSpPr>
          <p:cNvPr id="11" name="Rectângulo 16"/>
          <p:cNvSpPr>
            <a:spLocks noChangeArrowheads="1"/>
          </p:cNvSpPr>
          <p:nvPr/>
        </p:nvSpPr>
        <p:spPr bwMode="auto">
          <a:xfrm>
            <a:off x="250928" y="927912"/>
            <a:ext cx="7812360" cy="353943"/>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PT" sz="1700" b="1" i="0" u="none" strike="noStrike" kern="1200" cap="none" spc="0" normalizeH="0" baseline="0" noProof="0" dirty="0">
                <a:ln>
                  <a:noFill/>
                </a:ln>
                <a:solidFill>
                  <a:srgbClr val="0070C0"/>
                </a:solidFill>
                <a:effectLst/>
                <a:uLnTx/>
                <a:uFillTx/>
                <a:latin typeface="Arial"/>
                <a:ea typeface="+mn-ea"/>
                <a:cs typeface="Arial" charset="0"/>
              </a:rPr>
              <a:t>Prioridade de Investimento 9.4 – Acesso a serviços </a:t>
            </a:r>
            <a:r>
              <a:rPr kumimoji="0" lang="pt-PT" sz="1700" b="1" i="0" u="none" strike="noStrike" kern="1200" cap="none" spc="0" normalizeH="0" baseline="0" noProof="0" dirty="0" smtClean="0">
                <a:ln>
                  <a:noFill/>
                </a:ln>
                <a:solidFill>
                  <a:srgbClr val="0070C0"/>
                </a:solidFill>
                <a:effectLst/>
                <a:uLnTx/>
                <a:uFillTx/>
                <a:latin typeface="Arial"/>
                <a:ea typeface="+mn-ea"/>
                <a:cs typeface="Arial" charset="0"/>
              </a:rPr>
              <a:t>sustentáveis</a:t>
            </a:r>
            <a:endParaRPr kumimoji="0" lang="pt-PT" sz="1700" b="1" i="0" u="none" strike="noStrike" kern="1200" cap="none" spc="0" normalizeH="0" baseline="0" noProof="0" dirty="0">
              <a:ln>
                <a:noFill/>
              </a:ln>
              <a:solidFill>
                <a:srgbClr val="0070C0"/>
              </a:solidFill>
              <a:effectLst/>
              <a:uLnTx/>
              <a:uFillTx/>
              <a:latin typeface="Arial"/>
              <a:ea typeface="+mn-ea"/>
              <a:cs typeface="Arial" charset="0"/>
            </a:endParaRPr>
          </a:p>
        </p:txBody>
      </p:sp>
      <p:sp>
        <p:nvSpPr>
          <p:cNvPr id="13" name="Rectângulo 19"/>
          <p:cNvSpPr>
            <a:spLocks noChangeArrowheads="1"/>
          </p:cNvSpPr>
          <p:nvPr/>
        </p:nvSpPr>
        <p:spPr bwMode="auto">
          <a:xfrm>
            <a:off x="395538" y="1278750"/>
            <a:ext cx="7488238" cy="523220"/>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PT" sz="1400" b="1" i="0" u="none" strike="noStrike" kern="1200" cap="none" spc="0" normalizeH="0" baseline="0" noProof="0" dirty="0">
                <a:ln>
                  <a:noFill/>
                </a:ln>
                <a:solidFill>
                  <a:srgbClr val="000000"/>
                </a:solidFill>
                <a:effectLst/>
                <a:uLnTx/>
                <a:uFillTx/>
                <a:latin typeface="Arial"/>
                <a:ea typeface="+mn-ea"/>
                <a:cs typeface="Arial Unicode MS"/>
              </a:rPr>
              <a:t>Objetivo específico 9.4.1</a:t>
            </a:r>
            <a:r>
              <a:rPr kumimoji="0" lang="pt-PT" sz="1400" b="0" i="0" u="none" strike="noStrike" kern="1200" cap="none" spc="0" normalizeH="0" baseline="0" noProof="0" dirty="0">
                <a:ln>
                  <a:noFill/>
                </a:ln>
                <a:solidFill>
                  <a:srgbClr val="000000"/>
                </a:solidFill>
                <a:effectLst/>
                <a:uLnTx/>
                <a:uFillTx/>
                <a:latin typeface="Arial"/>
                <a:ea typeface="+mn-ea"/>
                <a:cs typeface="Arial Unicode MS"/>
              </a:rPr>
              <a:t> – Aumentar a qualidade e diversificar a oferta de serviços e de respostas sociais e de </a:t>
            </a:r>
            <a:r>
              <a:rPr kumimoji="0" lang="pt-PT" sz="1400" b="0" i="0" u="none" strike="noStrike" kern="1200" cap="none" spc="0" normalizeH="0" baseline="0" noProof="0" dirty="0" smtClean="0">
                <a:ln>
                  <a:noFill/>
                </a:ln>
                <a:solidFill>
                  <a:srgbClr val="000000"/>
                </a:solidFill>
                <a:effectLst/>
                <a:uLnTx/>
                <a:uFillTx/>
                <a:latin typeface="Arial"/>
                <a:ea typeface="+mn-ea"/>
                <a:cs typeface="Arial Unicode MS"/>
              </a:rPr>
              <a:t>saúde </a:t>
            </a:r>
            <a:r>
              <a:rPr kumimoji="0" lang="pt-PT" sz="1400" b="1" i="0" u="none" strike="noStrike" kern="1200" cap="none" spc="0" normalizeH="0" baseline="0" noProof="0" dirty="0" smtClean="0">
                <a:ln>
                  <a:noFill/>
                </a:ln>
                <a:solidFill>
                  <a:srgbClr val="000000"/>
                </a:solidFill>
                <a:effectLst/>
                <a:uLnTx/>
                <a:uFillTx/>
                <a:latin typeface="Arial"/>
                <a:ea typeface="+mn-ea"/>
                <a:cs typeface="Arial Unicode MS"/>
              </a:rPr>
              <a:t>(</a:t>
            </a:r>
            <a:r>
              <a:rPr kumimoji="0" lang="pt-PT" sz="1400" b="1" i="0" u="none" strike="noStrike" kern="1200" cap="none" spc="0" normalizeH="0" baseline="0" noProof="0" dirty="0" err="1" smtClean="0">
                <a:ln>
                  <a:noFill/>
                </a:ln>
                <a:solidFill>
                  <a:srgbClr val="000000"/>
                </a:solidFill>
                <a:effectLst/>
                <a:uLnTx/>
                <a:uFillTx/>
                <a:latin typeface="Arial"/>
                <a:ea typeface="+mn-ea"/>
                <a:cs typeface="Arial Unicode MS"/>
              </a:rPr>
              <a:t>cont</a:t>
            </a:r>
            <a:r>
              <a:rPr kumimoji="0" lang="pt-PT" sz="1400" b="1" i="0" u="none" strike="noStrike" kern="1200" cap="none" spc="0" normalizeH="0" baseline="0" noProof="0" dirty="0" smtClean="0">
                <a:ln>
                  <a:noFill/>
                </a:ln>
                <a:solidFill>
                  <a:srgbClr val="000000"/>
                </a:solidFill>
                <a:effectLst/>
                <a:uLnTx/>
                <a:uFillTx/>
                <a:latin typeface="Arial"/>
                <a:ea typeface="+mn-ea"/>
                <a:cs typeface="Arial Unicode MS"/>
              </a:rPr>
              <a:t>.)</a:t>
            </a:r>
            <a:endParaRPr kumimoji="0" lang="pt-PT" sz="1400" b="1" i="0" u="none" strike="noStrike" kern="1200" cap="none" spc="0" normalizeH="0" baseline="0" noProof="0" dirty="0">
              <a:ln>
                <a:noFill/>
              </a:ln>
              <a:solidFill>
                <a:srgbClr val="000000"/>
              </a:solidFill>
              <a:effectLst/>
              <a:uLnTx/>
              <a:uFillTx/>
              <a:latin typeface="Arial"/>
              <a:ea typeface="+mn-ea"/>
              <a:cs typeface="Arial" charset="0"/>
            </a:endParaRPr>
          </a:p>
        </p:txBody>
      </p:sp>
      <p:sp>
        <p:nvSpPr>
          <p:cNvPr id="14" name="Caixa de Texto 2"/>
          <p:cNvSpPr>
            <a:spLocks noChangeArrowheads="1"/>
          </p:cNvSpPr>
          <p:nvPr/>
        </p:nvSpPr>
        <p:spPr bwMode="auto">
          <a:xfrm rot="10800000" flipH="1" flipV="1">
            <a:off x="390102" y="5460086"/>
            <a:ext cx="7703745" cy="792089"/>
          </a:xfrm>
          <a:prstGeom prst="flowChartManualInput">
            <a:avLst/>
          </a:prstGeom>
          <a:solidFill>
            <a:srgbClr val="A2E8BE"/>
          </a:solidFill>
          <a:ln w="9525">
            <a:noFill/>
            <a:miter lim="800000"/>
            <a:headEnd/>
            <a:tailEnd/>
          </a:ln>
        </p:spPr>
        <p:txBody>
          <a:bodyPr anchor="ct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pt-PT" altLang="pt-PT" sz="1400" b="1" i="0" u="sng" strike="noStrike" kern="1200" cap="none" spc="0" normalizeH="0" baseline="0" noProof="0" dirty="0" smtClean="0">
                <a:ln>
                  <a:noFill/>
                </a:ln>
                <a:solidFill>
                  <a:srgbClr val="000000"/>
                </a:solidFill>
                <a:effectLst/>
                <a:uLnTx/>
                <a:uFillTx/>
                <a:latin typeface="Arial"/>
                <a:ea typeface="+mn-ea"/>
                <a:cs typeface="Arial" pitchFamily="34" charset="0"/>
              </a:rPr>
              <a:t>Beneficiários:</a:t>
            </a:r>
            <a:r>
              <a:rPr kumimoji="0" lang="pt-PT" altLang="pt-PT" sz="1400" b="1" i="0" u="none" strike="noStrike" kern="1200" cap="none" spc="0" normalizeH="0" baseline="0" noProof="0" dirty="0" smtClean="0">
                <a:ln>
                  <a:noFill/>
                </a:ln>
                <a:solidFill>
                  <a:srgbClr val="000000"/>
                </a:solidFill>
                <a:effectLst/>
                <a:uLnTx/>
                <a:uFillTx/>
                <a:latin typeface="Arial"/>
                <a:ea typeface="+mn-ea"/>
                <a:cs typeface="Arial" pitchFamily="34" charset="0"/>
              </a:rPr>
              <a:t> </a:t>
            </a:r>
            <a:r>
              <a:rPr kumimoji="0" lang="pt-PT" altLang="pt-PT" sz="1400" b="0" i="0" u="none" strike="noStrike" kern="1200" cap="none" spc="0" normalizeH="0" baseline="0" noProof="0" dirty="0">
                <a:ln>
                  <a:noFill/>
                </a:ln>
                <a:solidFill>
                  <a:srgbClr val="000000"/>
                </a:solidFill>
                <a:effectLst/>
                <a:uLnTx/>
                <a:uFillTx/>
                <a:latin typeface="Arial"/>
                <a:ea typeface="+mn-ea"/>
                <a:cs typeface="Arial" pitchFamily="34" charset="0"/>
              </a:rPr>
              <a:t>Entidades </a:t>
            </a:r>
            <a:r>
              <a:rPr kumimoji="0" lang="pt-PT" altLang="pt-PT" sz="1400" b="0" i="0" u="none" strike="noStrike" kern="1200" cap="none" spc="0" normalizeH="0" baseline="0" noProof="0" dirty="0" smtClean="0">
                <a:ln>
                  <a:noFill/>
                </a:ln>
                <a:solidFill>
                  <a:srgbClr val="000000"/>
                </a:solidFill>
                <a:effectLst/>
                <a:uLnTx/>
                <a:uFillTx/>
                <a:latin typeface="Arial"/>
                <a:ea typeface="+mn-ea"/>
                <a:cs typeface="Arial" pitchFamily="34" charset="0"/>
              </a:rPr>
              <a:t>Públicas e Privadas sem fins lucrativos</a:t>
            </a:r>
            <a:endParaRPr kumimoji="0" lang="pt-PT" altLang="pt-PT" sz="1400" b="1" i="0" u="none" strike="noStrike" kern="1200" cap="none" spc="0" normalizeH="0" baseline="0" noProof="0" dirty="0">
              <a:ln>
                <a:noFill/>
              </a:ln>
              <a:solidFill>
                <a:srgbClr val="FF0000"/>
              </a:solidFill>
              <a:effectLst/>
              <a:uLnTx/>
              <a:uFillTx/>
              <a:latin typeface="Arial"/>
              <a:ea typeface="+mn-ea"/>
              <a:cs typeface="Arial" pitchFamily="34" charset="0"/>
            </a:endParaRPr>
          </a:p>
        </p:txBody>
      </p:sp>
      <p:graphicFrame>
        <p:nvGraphicFramePr>
          <p:cNvPr id="15" name="Tabela 14"/>
          <p:cNvGraphicFramePr>
            <a:graphicFrameLocks noGrp="1"/>
          </p:cNvGraphicFramePr>
          <p:nvPr>
            <p:extLst>
              <p:ext uri="{D42A27DB-BD31-4B8C-83A1-F6EECF244321}">
                <p14:modId xmlns:p14="http://schemas.microsoft.com/office/powerpoint/2010/main" val="1199233533"/>
              </p:ext>
            </p:extLst>
          </p:nvPr>
        </p:nvGraphicFramePr>
        <p:xfrm>
          <a:off x="407686" y="1801970"/>
          <a:ext cx="7632254" cy="3511740"/>
        </p:xfrm>
        <a:graphic>
          <a:graphicData uri="http://schemas.openxmlformats.org/drawingml/2006/table">
            <a:tbl>
              <a:tblPr>
                <a:tableStyleId>{284E427A-3D55-4303-BF80-6455036E1DE7}</a:tableStyleId>
              </a:tblPr>
              <a:tblGrid>
                <a:gridCol w="2676994">
                  <a:extLst>
                    <a:ext uri="{9D8B030D-6E8A-4147-A177-3AD203B41FA5}">
                      <a16:colId xmlns:a16="http://schemas.microsoft.com/office/drawing/2014/main" val="20000"/>
                    </a:ext>
                  </a:extLst>
                </a:gridCol>
                <a:gridCol w="2290964">
                  <a:extLst>
                    <a:ext uri="{9D8B030D-6E8A-4147-A177-3AD203B41FA5}">
                      <a16:colId xmlns:a16="http://schemas.microsoft.com/office/drawing/2014/main" val="20001"/>
                    </a:ext>
                  </a:extLst>
                </a:gridCol>
                <a:gridCol w="2664296">
                  <a:extLst>
                    <a:ext uri="{9D8B030D-6E8A-4147-A177-3AD203B41FA5}">
                      <a16:colId xmlns:a16="http://schemas.microsoft.com/office/drawing/2014/main" val="20002"/>
                    </a:ext>
                  </a:extLst>
                </a:gridCol>
              </a:tblGrid>
              <a:tr h="7859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Tipologia de operação</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Destinatários</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Indicador resultado</a:t>
                      </a:r>
                      <a:endParaRPr kumimoji="0" lang="pt-PT" sz="1400" b="1" i="0" u="none" strike="noStrike" cap="none" normalizeH="0" baseline="0" dirty="0" smtClean="0">
                        <a:ln>
                          <a:noFill/>
                        </a:ln>
                        <a:solidFill>
                          <a:srgbClr val="FFFFFF"/>
                        </a:solidFill>
                        <a:effectLst/>
                        <a:latin typeface="Arial" charset="0"/>
                      </a:endParaRPr>
                    </a:p>
                  </a:txBody>
                  <a:tcPr anchor="ctr" horzOverflow="overflow">
                    <a:solidFill>
                      <a:srgbClr val="CDDEF3"/>
                    </a:solidFill>
                  </a:tcPr>
                </a:tc>
                <a:extLst>
                  <a:ext uri="{0D108BD9-81ED-4DB2-BD59-A6C34878D82A}">
                    <a16:rowId xmlns:a16="http://schemas.microsoft.com/office/drawing/2014/main" val="10000"/>
                  </a:ext>
                </a:extLst>
              </a:tr>
              <a:tr h="7727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kern="1200" cap="none" normalizeH="0" baseline="0" dirty="0" smtClean="0">
                          <a:ln>
                            <a:noFill/>
                          </a:ln>
                          <a:solidFill>
                            <a:schemeClr val="tx1"/>
                          </a:solidFill>
                          <a:effectLst/>
                          <a:latin typeface="+mn-lt"/>
                          <a:ea typeface="+mn-ea"/>
                          <a:cs typeface="+mn-cs"/>
                        </a:rPr>
                        <a:t>Formação de técnicos especializados – CPCJ (ISS) </a:t>
                      </a:r>
                    </a:p>
                  </a:txBody>
                  <a:tcPr anchor="ctr" horzOverflow="overflow">
                    <a:solidFill>
                      <a:srgbClr val="CDDEF3"/>
                    </a:solid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rPr>
                        <a:t>Grupos vulneráveis, técnicos e voluntários de projetos de intervenção social, funcionários da administração pública, em diversas áreas, entidades sem fins lucrativos</a:t>
                      </a:r>
                      <a:endParaRPr kumimoji="0" lang="pt-PT" sz="1400" b="0" i="0" u="none" strike="noStrike" cap="none" normalizeH="0" baseline="0" dirty="0" smtClean="0">
                        <a:ln>
                          <a:noFill/>
                        </a:ln>
                        <a:solidFill>
                          <a:srgbClr val="000000"/>
                        </a:solidFill>
                        <a:effectLst/>
                        <a:latin typeface="Arial" charset="0"/>
                        <a:cs typeface="Arial" charset="0"/>
                      </a:endParaRPr>
                    </a:p>
                  </a:txBody>
                  <a:tcPr anchor="ctr" horzOverflow="overflow">
                    <a:solidFill>
                      <a:srgbClr val="CDDEF3"/>
                    </a:solid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kern="1200" cap="none" normalizeH="0" baseline="0" dirty="0" smtClean="0">
                          <a:ln>
                            <a:noFill/>
                          </a:ln>
                          <a:effectLst/>
                        </a:rPr>
                        <a:t>Participantes que concluem ações de formação para profissionais de serviços sociais e de saúde</a:t>
                      </a:r>
                      <a:endParaRPr kumimoji="0" lang="pt-PT" sz="1400" u="none" strike="noStrike" kern="1200" cap="none" normalizeH="0" baseline="0" dirty="0" smtClean="0">
                        <a:ln>
                          <a:noFill/>
                        </a:ln>
                        <a:solidFill>
                          <a:schemeClr val="dk1"/>
                        </a:solidFill>
                        <a:effectLst/>
                        <a:latin typeface="+mn-lt"/>
                        <a:ea typeface="+mn-ea"/>
                        <a:cs typeface="+mn-cs"/>
                      </a:endParaRPr>
                    </a:p>
                  </a:txBody>
                  <a:tcPr anchor="ctr" horzOverflow="overflow">
                    <a:solidFill>
                      <a:srgbClr val="CDDEF3"/>
                    </a:solidFill>
                  </a:tcPr>
                </a:tc>
                <a:extLst>
                  <a:ext uri="{0D108BD9-81ED-4DB2-BD59-A6C34878D82A}">
                    <a16:rowId xmlns:a16="http://schemas.microsoft.com/office/drawing/2014/main" val="10001"/>
                  </a:ext>
                </a:extLst>
              </a:tr>
              <a:tr h="792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b="0" i="0" u="none" strike="noStrike" cap="none" normalizeH="0" baseline="0" dirty="0" smtClean="0">
                          <a:ln>
                            <a:noFill/>
                          </a:ln>
                          <a:solidFill>
                            <a:srgbClr val="000000"/>
                          </a:solidFill>
                          <a:effectLst/>
                          <a:latin typeface="Arial" charset="0"/>
                          <a:cs typeface="Arial" charset="0"/>
                        </a:rPr>
                        <a:t>Formação de profissionais do setor da saúde (ACSS) </a:t>
                      </a: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2"/>
                  </a:ext>
                </a:extLst>
              </a:tr>
              <a:tr h="216024">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b="0" i="0" u="none" strike="noStrike" cap="none" normalizeH="0" baseline="0" dirty="0" smtClean="0">
                          <a:ln>
                            <a:noFill/>
                          </a:ln>
                          <a:solidFill>
                            <a:srgbClr val="000000"/>
                          </a:solidFill>
                          <a:effectLst/>
                          <a:latin typeface="Arial" charset="0"/>
                          <a:cs typeface="Arial" charset="0"/>
                        </a:rPr>
                        <a:t>Sensibilização e informação no âmbito das reformas nos serviços sociais e de saúde (ACSS)</a:t>
                      </a: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3"/>
                  </a:ext>
                </a:extLst>
              </a:tr>
              <a:tr h="936104">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400" b="0" i="0" u="none" strike="noStrike" cap="none" normalizeH="0" baseline="0" dirty="0" smtClean="0">
                        <a:ln>
                          <a:noFill/>
                        </a:ln>
                        <a:solidFill>
                          <a:srgbClr val="000000"/>
                        </a:solidFill>
                        <a:effectLst/>
                        <a:latin typeface="Arial" charset="0"/>
                        <a:cs typeface="Arial" charset="0"/>
                      </a:endParaRPr>
                    </a:p>
                  </a:txBody>
                  <a:tcPr anchor="ctr" horzOverflow="overflow">
                    <a:solidFill>
                      <a:srgbClr val="CDDEF3"/>
                    </a:solidFill>
                  </a:tcPr>
                </a:tc>
                <a:tc vMerge="1">
                  <a:txBody>
                    <a:bodyPr/>
                    <a:lstStyle/>
                    <a:p>
                      <a:endParaRPr lang="pt-PT"/>
                    </a:p>
                  </a:txBody>
                  <a:tcPr/>
                </a:tc>
                <a:tc>
                  <a:txBody>
                    <a:bodyPr/>
                    <a:lstStyle/>
                    <a:p>
                      <a:r>
                        <a:rPr lang="pt-PT" sz="1400" dirty="0" smtClean="0"/>
                        <a:t>Participantes</a:t>
                      </a:r>
                      <a:r>
                        <a:rPr lang="pt-PT" sz="1400" baseline="0" dirty="0" smtClean="0"/>
                        <a:t> </a:t>
                      </a:r>
                      <a:r>
                        <a:rPr lang="pt-PT" sz="1400" dirty="0" smtClean="0"/>
                        <a:t>em ações de formação e sensibilização no âmbito das reformas dos serviços sociais e de</a:t>
                      </a:r>
                      <a:r>
                        <a:rPr lang="pt-PT" sz="1400" baseline="0" dirty="0" smtClean="0"/>
                        <a:t> </a:t>
                      </a:r>
                      <a:r>
                        <a:rPr lang="pt-PT" sz="1400" dirty="0" smtClean="0"/>
                        <a:t>saúde</a:t>
                      </a:r>
                      <a:endParaRPr lang="pt-PT" sz="1400" dirty="0"/>
                    </a:p>
                  </a:txBody>
                  <a:tcPr anchor="ctr" horzOverflow="overflow">
                    <a:solidFill>
                      <a:srgbClr val="CDDEF3"/>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0406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ppt_x"/>
                                          </p:val>
                                        </p:tav>
                                        <p:tav tm="100000">
                                          <p:val>
                                            <p:strVal val="#ppt_x"/>
                                          </p:val>
                                        </p:tav>
                                      </p:tavLst>
                                    </p:anim>
                                    <p:anim calcmode="lin" valueType="num">
                                      <p:cBhvr additive="base">
                                        <p:cTn id="1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7" name="Título 1"/>
          <p:cNvSpPr txBox="1">
            <a:spLocks/>
          </p:cNvSpPr>
          <p:nvPr/>
        </p:nvSpPr>
        <p:spPr bwMode="auto">
          <a:xfrm>
            <a:off x="144463" y="36627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CRESC Algarve 2020</a:t>
            </a: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 Prioritário 6 – Objetivo </a:t>
            </a:r>
            <a:r>
              <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rPr>
              <a:t>T</a:t>
            </a:r>
            <a:r>
              <a:rPr kumimoji="0" lang="pt-PT" sz="2000" b="1" i="0" u="none" strike="noStrike" kern="1200" cap="none" spc="0" normalizeH="0" baseline="0" noProof="0" dirty="0" err="1" smtClean="0">
                <a:ln w="3175">
                  <a:noFill/>
                </a:ln>
                <a:solidFill>
                  <a:srgbClr val="002060"/>
                </a:solidFill>
                <a:effectLst/>
                <a:uLnTx/>
                <a:uFillTx/>
                <a:latin typeface="GeoSlab703 Md BT" pitchFamily="18" charset="0"/>
                <a:ea typeface="+mj-ea"/>
                <a:cs typeface="Arial" charset="0"/>
              </a:rPr>
              <a:t>emático</a:t>
            </a: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 9</a:t>
            </a: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
        <p:nvSpPr>
          <p:cNvPr id="11" name="Rectângulo 16"/>
          <p:cNvSpPr>
            <a:spLocks noChangeArrowheads="1"/>
          </p:cNvSpPr>
          <p:nvPr/>
        </p:nvSpPr>
        <p:spPr bwMode="auto">
          <a:xfrm>
            <a:off x="250928" y="927912"/>
            <a:ext cx="7812360" cy="353943"/>
          </a:xfrm>
          <a:prstGeom prst="rect">
            <a:avLst/>
          </a:prstGeom>
          <a:noFill/>
          <a:ln w="9525">
            <a:noFill/>
            <a:miter lim="800000"/>
            <a:headEnd/>
            <a:tailEnd/>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PT" sz="1700" b="1" i="0" u="none" strike="noStrike" kern="1200" cap="none" spc="0" normalizeH="0" baseline="0" noProof="0" dirty="0">
                <a:ln>
                  <a:noFill/>
                </a:ln>
                <a:solidFill>
                  <a:srgbClr val="0070C0"/>
                </a:solidFill>
                <a:effectLst/>
                <a:uLnTx/>
                <a:uFillTx/>
                <a:latin typeface="Arial"/>
                <a:ea typeface="+mn-ea"/>
                <a:cs typeface="Arial" charset="0"/>
              </a:rPr>
              <a:t>Prioridade de Investimento 9.4 – Acesso a serviços </a:t>
            </a:r>
            <a:r>
              <a:rPr kumimoji="0" lang="pt-PT" sz="1700" b="1" i="0" u="none" strike="noStrike" kern="1200" cap="none" spc="0" normalizeH="0" baseline="0" noProof="0" dirty="0" smtClean="0">
                <a:ln>
                  <a:noFill/>
                </a:ln>
                <a:solidFill>
                  <a:srgbClr val="0070C0"/>
                </a:solidFill>
                <a:effectLst/>
                <a:uLnTx/>
                <a:uFillTx/>
                <a:latin typeface="Arial"/>
                <a:ea typeface="+mn-ea"/>
                <a:cs typeface="Arial" charset="0"/>
              </a:rPr>
              <a:t>sustentáveis</a:t>
            </a:r>
            <a:endParaRPr kumimoji="0" lang="pt-PT" sz="1700" b="1" i="0" u="none" strike="noStrike" kern="1200" cap="none" spc="0" normalizeH="0" baseline="0" noProof="0" dirty="0">
              <a:ln>
                <a:noFill/>
              </a:ln>
              <a:solidFill>
                <a:srgbClr val="0070C0"/>
              </a:solidFill>
              <a:effectLst/>
              <a:uLnTx/>
              <a:uFillTx/>
              <a:latin typeface="Arial"/>
              <a:ea typeface="+mn-ea"/>
              <a:cs typeface="Arial" charset="0"/>
            </a:endParaRPr>
          </a:p>
        </p:txBody>
      </p:sp>
      <p:sp>
        <p:nvSpPr>
          <p:cNvPr id="13" name="Rectângulo 19"/>
          <p:cNvSpPr>
            <a:spLocks noChangeArrowheads="1"/>
          </p:cNvSpPr>
          <p:nvPr/>
        </p:nvSpPr>
        <p:spPr bwMode="auto">
          <a:xfrm>
            <a:off x="395538" y="1278750"/>
            <a:ext cx="7488238" cy="523220"/>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PT" sz="1400" b="1" i="0" u="none" strike="noStrike" kern="1200" cap="none" spc="0" normalizeH="0" baseline="0" noProof="0" dirty="0">
                <a:ln>
                  <a:noFill/>
                </a:ln>
                <a:solidFill>
                  <a:srgbClr val="000000"/>
                </a:solidFill>
                <a:effectLst/>
                <a:uLnTx/>
                <a:uFillTx/>
                <a:latin typeface="Arial"/>
                <a:ea typeface="+mn-ea"/>
                <a:cs typeface="Arial Unicode MS"/>
              </a:rPr>
              <a:t>Objetivo específico 9.4.1</a:t>
            </a:r>
            <a:r>
              <a:rPr kumimoji="0" lang="pt-PT" sz="1400" b="0" i="0" u="none" strike="noStrike" kern="1200" cap="none" spc="0" normalizeH="0" baseline="0" noProof="0" dirty="0">
                <a:ln>
                  <a:noFill/>
                </a:ln>
                <a:solidFill>
                  <a:srgbClr val="000000"/>
                </a:solidFill>
                <a:effectLst/>
                <a:uLnTx/>
                <a:uFillTx/>
                <a:latin typeface="Arial"/>
                <a:ea typeface="+mn-ea"/>
                <a:cs typeface="Arial Unicode MS"/>
              </a:rPr>
              <a:t> – Aumentar a qualidade e diversificar a oferta de serviços e de respostas sociais e de </a:t>
            </a:r>
            <a:r>
              <a:rPr kumimoji="0" lang="pt-PT" sz="1400" b="0" i="0" u="none" strike="noStrike" kern="1200" cap="none" spc="0" normalizeH="0" baseline="0" noProof="0" dirty="0" smtClean="0">
                <a:ln>
                  <a:noFill/>
                </a:ln>
                <a:solidFill>
                  <a:srgbClr val="000000"/>
                </a:solidFill>
                <a:effectLst/>
                <a:uLnTx/>
                <a:uFillTx/>
                <a:latin typeface="Arial"/>
                <a:ea typeface="+mn-ea"/>
                <a:cs typeface="Arial Unicode MS"/>
              </a:rPr>
              <a:t>saúde </a:t>
            </a:r>
            <a:r>
              <a:rPr kumimoji="0" lang="pt-PT" sz="1400" b="1" i="0" u="none" strike="noStrike" kern="1200" cap="none" spc="0" normalizeH="0" baseline="0" noProof="0" dirty="0" smtClean="0">
                <a:ln>
                  <a:noFill/>
                </a:ln>
                <a:solidFill>
                  <a:srgbClr val="000000"/>
                </a:solidFill>
                <a:effectLst/>
                <a:uLnTx/>
                <a:uFillTx/>
                <a:latin typeface="Arial"/>
                <a:ea typeface="+mn-ea"/>
                <a:cs typeface="Arial Unicode MS"/>
              </a:rPr>
              <a:t>(</a:t>
            </a:r>
            <a:r>
              <a:rPr kumimoji="0" lang="pt-PT" sz="1400" b="1" i="0" u="none" strike="noStrike" kern="1200" cap="none" spc="0" normalizeH="0" baseline="0" noProof="0" dirty="0" err="1" smtClean="0">
                <a:ln>
                  <a:noFill/>
                </a:ln>
                <a:solidFill>
                  <a:srgbClr val="000000"/>
                </a:solidFill>
                <a:effectLst/>
                <a:uLnTx/>
                <a:uFillTx/>
                <a:latin typeface="Arial"/>
                <a:ea typeface="+mn-ea"/>
                <a:cs typeface="Arial Unicode MS"/>
              </a:rPr>
              <a:t>cont</a:t>
            </a:r>
            <a:r>
              <a:rPr kumimoji="0" lang="pt-PT" sz="1400" b="1" i="0" u="none" strike="noStrike" kern="1200" cap="none" spc="0" normalizeH="0" baseline="0" noProof="0" dirty="0" smtClean="0">
                <a:ln>
                  <a:noFill/>
                </a:ln>
                <a:solidFill>
                  <a:srgbClr val="000000"/>
                </a:solidFill>
                <a:effectLst/>
                <a:uLnTx/>
                <a:uFillTx/>
                <a:latin typeface="Arial"/>
                <a:ea typeface="+mn-ea"/>
                <a:cs typeface="Arial Unicode MS"/>
              </a:rPr>
              <a:t>.)</a:t>
            </a:r>
            <a:endParaRPr kumimoji="0" lang="pt-PT" sz="1400" b="1" i="0" u="none" strike="noStrike" kern="1200" cap="none" spc="0" normalizeH="0" baseline="0" noProof="0" dirty="0">
              <a:ln>
                <a:noFill/>
              </a:ln>
              <a:solidFill>
                <a:srgbClr val="000000"/>
              </a:solidFill>
              <a:effectLst/>
              <a:uLnTx/>
              <a:uFillTx/>
              <a:latin typeface="Arial"/>
              <a:ea typeface="+mn-ea"/>
              <a:cs typeface="Arial" charset="0"/>
            </a:endParaRPr>
          </a:p>
        </p:txBody>
      </p:sp>
      <p:sp>
        <p:nvSpPr>
          <p:cNvPr id="14" name="Caixa de Texto 2"/>
          <p:cNvSpPr>
            <a:spLocks noChangeArrowheads="1"/>
          </p:cNvSpPr>
          <p:nvPr/>
        </p:nvSpPr>
        <p:spPr bwMode="auto">
          <a:xfrm rot="10800000" flipH="1" flipV="1">
            <a:off x="390102" y="5460086"/>
            <a:ext cx="7703745" cy="792089"/>
          </a:xfrm>
          <a:prstGeom prst="flowChartManualInput">
            <a:avLst/>
          </a:prstGeom>
          <a:solidFill>
            <a:srgbClr val="A2E8BE"/>
          </a:solidFill>
          <a:ln w="9525">
            <a:noFill/>
            <a:miter lim="800000"/>
            <a:headEnd/>
            <a:tailEnd/>
          </a:ln>
        </p:spPr>
        <p:txBody>
          <a:bodyPr anchor="ctr"/>
          <a:lstStyle/>
          <a:p>
            <a:pPr marL="0" marR="0" lvl="0" indent="0" algn="l" defTabSz="914400" rtl="0" eaLnBrk="1" fontAlgn="base" latinLnBrk="0" hangingPunct="1">
              <a:lnSpc>
                <a:spcPct val="100000"/>
              </a:lnSpc>
              <a:spcBef>
                <a:spcPts val="1200"/>
              </a:spcBef>
              <a:spcAft>
                <a:spcPct val="0"/>
              </a:spcAft>
              <a:buClrTx/>
              <a:buSzTx/>
              <a:buFontTx/>
              <a:buNone/>
              <a:tabLst/>
              <a:defRPr/>
            </a:pPr>
            <a:r>
              <a:rPr kumimoji="0" lang="pt-PT" altLang="pt-PT" sz="1400" b="1" i="0" u="sng" strike="noStrike" kern="1200" cap="none" spc="0" normalizeH="0" baseline="0" noProof="0" dirty="0" smtClean="0">
                <a:ln>
                  <a:noFill/>
                </a:ln>
                <a:solidFill>
                  <a:srgbClr val="000000"/>
                </a:solidFill>
                <a:effectLst/>
                <a:uLnTx/>
                <a:uFillTx/>
                <a:latin typeface="Arial"/>
                <a:ea typeface="+mn-ea"/>
                <a:cs typeface="Arial" pitchFamily="34" charset="0"/>
              </a:rPr>
              <a:t>Beneficiários:</a:t>
            </a:r>
            <a:r>
              <a:rPr kumimoji="0" lang="pt-PT" altLang="pt-PT" sz="1400" b="1" i="0" u="none" strike="noStrike" kern="1200" cap="none" spc="0" normalizeH="0" baseline="0" noProof="0" dirty="0" smtClean="0">
                <a:ln>
                  <a:noFill/>
                </a:ln>
                <a:solidFill>
                  <a:srgbClr val="000000"/>
                </a:solidFill>
                <a:effectLst/>
                <a:uLnTx/>
                <a:uFillTx/>
                <a:latin typeface="Arial"/>
                <a:ea typeface="+mn-ea"/>
                <a:cs typeface="Arial" pitchFamily="34" charset="0"/>
              </a:rPr>
              <a:t> </a:t>
            </a:r>
            <a:r>
              <a:rPr kumimoji="0" lang="pt-PT" altLang="pt-PT" sz="1400" b="0" i="0" u="none" strike="noStrike" kern="1200" cap="none" spc="0" normalizeH="0" baseline="0" noProof="0" dirty="0">
                <a:ln>
                  <a:noFill/>
                </a:ln>
                <a:solidFill>
                  <a:srgbClr val="000000"/>
                </a:solidFill>
                <a:effectLst/>
                <a:uLnTx/>
                <a:uFillTx/>
                <a:latin typeface="Arial"/>
                <a:ea typeface="+mn-ea"/>
                <a:cs typeface="Arial" pitchFamily="34" charset="0"/>
              </a:rPr>
              <a:t>Entidades </a:t>
            </a:r>
            <a:r>
              <a:rPr kumimoji="0" lang="pt-PT" altLang="pt-PT" sz="1400" b="0" i="0" u="none" strike="noStrike" kern="1200" cap="none" spc="0" normalizeH="0" baseline="0" noProof="0" dirty="0" smtClean="0">
                <a:ln>
                  <a:noFill/>
                </a:ln>
                <a:solidFill>
                  <a:srgbClr val="000000"/>
                </a:solidFill>
                <a:effectLst/>
                <a:uLnTx/>
                <a:uFillTx/>
                <a:latin typeface="Arial"/>
                <a:ea typeface="+mn-ea"/>
                <a:cs typeface="Arial" pitchFamily="34" charset="0"/>
              </a:rPr>
              <a:t>Públicas e Privadas sem fins lucrativos</a:t>
            </a:r>
            <a:endParaRPr kumimoji="0" lang="pt-PT" altLang="pt-PT" sz="1400" b="1" i="0" u="none" strike="noStrike" kern="1200" cap="none" spc="0" normalizeH="0" baseline="0" noProof="0" dirty="0">
              <a:ln>
                <a:noFill/>
              </a:ln>
              <a:solidFill>
                <a:srgbClr val="FF0000"/>
              </a:solidFill>
              <a:effectLst/>
              <a:uLnTx/>
              <a:uFillTx/>
              <a:latin typeface="Arial"/>
              <a:ea typeface="+mn-ea"/>
              <a:cs typeface="Arial" pitchFamily="34" charset="0"/>
            </a:endParaRPr>
          </a:p>
        </p:txBody>
      </p:sp>
      <p:graphicFrame>
        <p:nvGraphicFramePr>
          <p:cNvPr id="12" name="Tabela 11"/>
          <p:cNvGraphicFramePr>
            <a:graphicFrameLocks noGrp="1"/>
          </p:cNvGraphicFramePr>
          <p:nvPr>
            <p:extLst>
              <p:ext uri="{D42A27DB-BD31-4B8C-83A1-F6EECF244321}">
                <p14:modId xmlns:p14="http://schemas.microsoft.com/office/powerpoint/2010/main" val="2208128019"/>
              </p:ext>
            </p:extLst>
          </p:nvPr>
        </p:nvGraphicFramePr>
        <p:xfrm>
          <a:off x="390101" y="2177792"/>
          <a:ext cx="7704262" cy="2112303"/>
        </p:xfrm>
        <a:graphic>
          <a:graphicData uri="http://schemas.openxmlformats.org/drawingml/2006/table">
            <a:tbl>
              <a:tblPr>
                <a:tableStyleId>{284E427A-3D55-4303-BF80-6455036E1DE7}</a:tableStyleId>
              </a:tblPr>
              <a:tblGrid>
                <a:gridCol w="2676994">
                  <a:extLst>
                    <a:ext uri="{9D8B030D-6E8A-4147-A177-3AD203B41FA5}">
                      <a16:colId xmlns:a16="http://schemas.microsoft.com/office/drawing/2014/main" val="20000"/>
                    </a:ext>
                  </a:extLst>
                </a:gridCol>
                <a:gridCol w="2604230">
                  <a:extLst>
                    <a:ext uri="{9D8B030D-6E8A-4147-A177-3AD203B41FA5}">
                      <a16:colId xmlns:a16="http://schemas.microsoft.com/office/drawing/2014/main" val="20001"/>
                    </a:ext>
                  </a:extLst>
                </a:gridCol>
                <a:gridCol w="2423038">
                  <a:extLst>
                    <a:ext uri="{9D8B030D-6E8A-4147-A177-3AD203B41FA5}">
                      <a16:colId xmlns:a16="http://schemas.microsoft.com/office/drawing/2014/main" val="20002"/>
                    </a:ext>
                  </a:extLst>
                </a:gridCol>
              </a:tblGrid>
              <a:tr h="78599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Tipologia de operação</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Destinatários</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Indicador resultado</a:t>
                      </a:r>
                      <a:endParaRPr kumimoji="0" lang="pt-PT" sz="1400" b="1" i="0" u="none" strike="noStrike" cap="none" normalizeH="0" baseline="0" dirty="0" smtClean="0">
                        <a:ln>
                          <a:noFill/>
                        </a:ln>
                        <a:solidFill>
                          <a:srgbClr val="FFFFFF"/>
                        </a:solidFill>
                        <a:effectLst/>
                        <a:latin typeface="Arial" charset="0"/>
                      </a:endParaRPr>
                    </a:p>
                  </a:txBody>
                  <a:tcPr anchor="ctr" horzOverflow="overflow">
                    <a:solidFill>
                      <a:srgbClr val="CDDEF3"/>
                    </a:solidFill>
                  </a:tcPr>
                </a:tc>
                <a:extLst>
                  <a:ext uri="{0D108BD9-81ED-4DB2-BD59-A6C34878D82A}">
                    <a16:rowId xmlns:a16="http://schemas.microsoft.com/office/drawing/2014/main" val="10000"/>
                  </a:ext>
                </a:extLst>
              </a:tr>
              <a:tr h="132631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rPr>
                        <a:t>Sensibilização de crianças e jovens para a lógica preventiva da prática de estilos de vida saudáveis – a partir de 2016</a:t>
                      </a:r>
                      <a:endParaRPr kumimoji="0" lang="pt-PT" sz="1400" b="0" i="0" u="none" strike="noStrike" cap="none" normalizeH="0" baseline="0" dirty="0" smtClean="0">
                        <a:ln>
                          <a:noFill/>
                        </a:ln>
                        <a:solidFill>
                          <a:srgbClr val="000000"/>
                        </a:solidFill>
                        <a:effectLst/>
                        <a:latin typeface="Arial" charset="0"/>
                        <a:cs typeface="Arial" charset="0"/>
                      </a:endParaRPr>
                    </a:p>
                  </a:txBody>
                  <a:tcPr anchor="ctr" horzOverflow="overflow">
                    <a:solidFill>
                      <a:srgbClr val="CDDEF3"/>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rPr>
                        <a:t>Crianças e jovens</a:t>
                      </a:r>
                      <a:endParaRPr kumimoji="0" lang="pt-PT" sz="1400" b="0" i="0" u="none" strike="noStrike" cap="none" normalizeH="0" baseline="0" dirty="0" smtClean="0">
                        <a:ln>
                          <a:noFill/>
                        </a:ln>
                        <a:solidFill>
                          <a:srgbClr val="000000"/>
                        </a:solidFill>
                        <a:effectLst/>
                        <a:latin typeface="Arial" charset="0"/>
                        <a:cs typeface="Arial" charset="0"/>
                      </a:endParaRPr>
                    </a:p>
                  </a:txBody>
                  <a:tcPr anchor="ctr" horzOverflow="overflow">
                    <a:solidFill>
                      <a:srgbClr val="CDDEF3"/>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kern="1200" cap="none" normalizeH="0" baseline="0" dirty="0" smtClean="0">
                          <a:ln>
                            <a:noFill/>
                          </a:ln>
                          <a:effectLst/>
                        </a:rPr>
                        <a:t>Crianças e jovens abrangidos pelas ações de sensibilização</a:t>
                      </a:r>
                      <a:endParaRPr kumimoji="0" lang="pt-PT" sz="1400" u="none" strike="noStrike" kern="1200" cap="none" normalizeH="0" baseline="0" dirty="0" smtClean="0">
                        <a:ln>
                          <a:noFill/>
                        </a:ln>
                        <a:solidFill>
                          <a:schemeClr val="dk1"/>
                        </a:solidFill>
                        <a:effectLst/>
                        <a:latin typeface="+mn-lt"/>
                        <a:ea typeface="+mn-ea"/>
                        <a:cs typeface="+mn-cs"/>
                      </a:endParaRPr>
                    </a:p>
                  </a:txBody>
                  <a:tcPr anchor="ctr" horzOverflow="overflow">
                    <a:solidFill>
                      <a:srgbClr val="CDDEF3"/>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8450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additive="base">
                                        <p:cTn id="14" dur="500" fill="hold"/>
                                        <p:tgtEl>
                                          <p:spTgt spid="12"/>
                                        </p:tgtEl>
                                        <p:attrNameLst>
                                          <p:attrName>ppt_x</p:attrName>
                                        </p:attrNameLst>
                                      </p:cBhvr>
                                      <p:tavLst>
                                        <p:tav tm="0">
                                          <p:val>
                                            <p:strVal val="#ppt_x"/>
                                          </p:val>
                                        </p:tav>
                                        <p:tav tm="100000">
                                          <p:val>
                                            <p:strVal val="#ppt_x"/>
                                          </p:val>
                                        </p:tav>
                                      </p:tavLst>
                                    </p:anim>
                                    <p:anim calcmode="lin" valueType="num">
                                      <p:cBhvr additive="base">
                                        <p:cTn id="1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544677" y="1179549"/>
            <a:ext cx="8136904" cy="4909036"/>
          </a:xfrm>
          <a:prstGeom prst="rect">
            <a:avLst/>
          </a:prstGeom>
        </p:spPr>
        <p:txBody>
          <a:bodyPr wrap="square">
            <a:spAutoFit/>
          </a:bodyPr>
          <a:lstStyle/>
          <a:p>
            <a:pPr lvl="0"/>
            <a:r>
              <a:rPr lang="pt-PT" dirty="0">
                <a:ln w="3175">
                  <a:noFill/>
                </a:ln>
                <a:solidFill>
                  <a:srgbClr val="002060"/>
                </a:solidFill>
                <a:latin typeface="Calibri" panose="020F0502020204030204" pitchFamily="34" charset="0"/>
                <a:cs typeface="Arial" charset="0"/>
              </a:rPr>
              <a:t>1 </a:t>
            </a:r>
            <a:r>
              <a:rPr lang="pt-PT" b="1" dirty="0">
                <a:ln w="3175">
                  <a:noFill/>
                </a:ln>
                <a:solidFill>
                  <a:srgbClr val="002060"/>
                </a:solidFill>
                <a:latin typeface="Calibri" panose="020F0502020204030204" pitchFamily="34" charset="0"/>
                <a:cs typeface="Arial" charset="0"/>
              </a:rPr>
              <a:t>– Concentração no PO regional, CRESC ALGARVE 2020 de toda a intervenção FSE na região</a:t>
            </a:r>
            <a:r>
              <a:rPr lang="pt-PT" dirty="0" smtClean="0">
                <a:ln w="3175">
                  <a:noFill/>
                </a:ln>
                <a:solidFill>
                  <a:srgbClr val="002060"/>
                </a:solidFill>
                <a:latin typeface="Calibri" panose="020F0502020204030204" pitchFamily="34" charset="0"/>
                <a:cs typeface="Arial" charset="0"/>
              </a:rPr>
              <a:t>;</a:t>
            </a:r>
          </a:p>
          <a:p>
            <a:pPr lvl="0"/>
            <a:endParaRPr lang="pt-PT" sz="1400" dirty="0">
              <a:ln w="3175">
                <a:noFill/>
              </a:ln>
              <a:solidFill>
                <a:srgbClr val="002060"/>
              </a:solidFill>
              <a:latin typeface="Calibri" panose="020F0502020204030204" pitchFamily="34" charset="0"/>
              <a:cs typeface="Arial" charset="0"/>
            </a:endParaRPr>
          </a:p>
          <a:p>
            <a:pPr algn="just"/>
            <a:r>
              <a:rPr lang="pt-PT" dirty="0" smtClean="0">
                <a:ln w="3175">
                  <a:noFill/>
                </a:ln>
                <a:solidFill>
                  <a:srgbClr val="002060"/>
                </a:solidFill>
                <a:latin typeface="Calibri" panose="020F0502020204030204" pitchFamily="34" charset="0"/>
                <a:ea typeface="+mj-ea"/>
                <a:cs typeface="Arial" charset="0"/>
              </a:rPr>
              <a:t>2 </a:t>
            </a:r>
            <a:r>
              <a:rPr lang="pt-PT" dirty="0">
                <a:ln w="3175">
                  <a:noFill/>
                </a:ln>
                <a:solidFill>
                  <a:srgbClr val="002060"/>
                </a:solidFill>
                <a:latin typeface="Calibri" panose="020F0502020204030204" pitchFamily="34" charset="0"/>
                <a:ea typeface="+mj-ea"/>
                <a:cs typeface="Arial" charset="0"/>
              </a:rPr>
              <a:t>– </a:t>
            </a:r>
            <a:r>
              <a:rPr lang="pt-PT" b="1" dirty="0">
                <a:ln w="3175">
                  <a:noFill/>
                </a:ln>
                <a:solidFill>
                  <a:srgbClr val="002060"/>
                </a:solidFill>
                <a:latin typeface="Calibri" panose="020F0502020204030204" pitchFamily="34" charset="0"/>
                <a:ea typeface="+mj-ea"/>
                <a:cs typeface="Arial" charset="0"/>
              </a:rPr>
              <a:t>Princípio Geral de orientação para resultados </a:t>
            </a:r>
            <a:r>
              <a:rPr lang="pt-PT" dirty="0">
                <a:ln w="3175">
                  <a:noFill/>
                </a:ln>
                <a:solidFill>
                  <a:srgbClr val="002060"/>
                </a:solidFill>
                <a:latin typeface="Calibri" panose="020F0502020204030204" pitchFamily="34" charset="0"/>
                <a:ea typeface="+mj-ea"/>
                <a:cs typeface="Arial" charset="0"/>
              </a:rPr>
              <a:t>– Artigo 6.º das Regras Gerais dos Fundos Europeus Estruturais e de Investimento (FEEI) – D.L. n.º 159/2014, de 27 de Outubro, alterado pelo D.L. n.º 215/2015, de 6 de outubro;</a:t>
            </a:r>
          </a:p>
          <a:p>
            <a:pPr fontAlgn="auto">
              <a:lnSpc>
                <a:spcPct val="150000"/>
              </a:lnSpc>
              <a:spcBef>
                <a:spcPts val="0"/>
              </a:spcBef>
              <a:spcAft>
                <a:spcPts val="0"/>
              </a:spcAft>
              <a:defRPr/>
            </a:pPr>
            <a:r>
              <a:rPr lang="pt-PT" dirty="0">
                <a:ln w="3175">
                  <a:noFill/>
                </a:ln>
                <a:solidFill>
                  <a:srgbClr val="002060"/>
                </a:solidFill>
                <a:latin typeface="Calibri" panose="020F0502020204030204" pitchFamily="34" charset="0"/>
                <a:ea typeface="+mj-ea"/>
                <a:cs typeface="Arial" charset="0"/>
              </a:rPr>
              <a:t>Contratualização de resultados (responsabilidade partilhada)</a:t>
            </a:r>
          </a:p>
          <a:p>
            <a:pPr fontAlgn="auto">
              <a:spcBef>
                <a:spcPts val="0"/>
              </a:spcBef>
              <a:spcAft>
                <a:spcPts val="0"/>
              </a:spcAft>
              <a:defRPr/>
            </a:pPr>
            <a:r>
              <a:rPr lang="pt-PT" dirty="0">
                <a:ln w="3175">
                  <a:noFill/>
                </a:ln>
                <a:solidFill>
                  <a:srgbClr val="002060"/>
                </a:solidFill>
                <a:latin typeface="Calibri" panose="020F0502020204030204" pitchFamily="34" charset="0"/>
                <a:ea typeface="+mj-ea"/>
                <a:cs typeface="Arial" charset="0"/>
              </a:rPr>
              <a:t>•  Resultados constam dos compromissos assumidos pelo beneficiário na aceitação da decisão de financiamento</a:t>
            </a:r>
          </a:p>
          <a:p>
            <a:pPr fontAlgn="auto">
              <a:spcBef>
                <a:spcPts val="0"/>
              </a:spcBef>
              <a:spcAft>
                <a:spcPts val="0"/>
              </a:spcAft>
              <a:defRPr/>
            </a:pPr>
            <a:r>
              <a:rPr lang="pt-PT" dirty="0">
                <a:ln w="3175">
                  <a:noFill/>
                </a:ln>
                <a:solidFill>
                  <a:srgbClr val="002060"/>
                </a:solidFill>
                <a:latin typeface="Calibri" panose="020F0502020204030204" pitchFamily="34" charset="0"/>
                <a:ea typeface="+mj-ea"/>
                <a:cs typeface="Arial" charset="0"/>
              </a:rPr>
              <a:t>•  Financiamento proporcional à obtenção dos resultados contratados</a:t>
            </a:r>
          </a:p>
          <a:p>
            <a:pPr fontAlgn="auto">
              <a:spcBef>
                <a:spcPts val="0"/>
              </a:spcBef>
              <a:spcAft>
                <a:spcPts val="0"/>
              </a:spcAft>
              <a:defRPr/>
            </a:pPr>
            <a:r>
              <a:rPr lang="pt-PT" dirty="0">
                <a:ln w="3175">
                  <a:noFill/>
                </a:ln>
                <a:solidFill>
                  <a:srgbClr val="002060"/>
                </a:solidFill>
                <a:latin typeface="Calibri" panose="020F0502020204030204" pitchFamily="34" charset="0"/>
                <a:ea typeface="+mj-ea"/>
                <a:cs typeface="Arial" charset="0"/>
              </a:rPr>
              <a:t>•  Penalização por incumprimento total ou parcial dos resultados</a:t>
            </a:r>
          </a:p>
          <a:p>
            <a:pPr fontAlgn="auto">
              <a:spcBef>
                <a:spcPts val="0"/>
              </a:spcBef>
              <a:spcAft>
                <a:spcPts val="0"/>
              </a:spcAft>
              <a:defRPr/>
            </a:pPr>
            <a:r>
              <a:rPr lang="pt-PT" dirty="0">
                <a:ln w="3175">
                  <a:noFill/>
                </a:ln>
                <a:solidFill>
                  <a:srgbClr val="002060"/>
                </a:solidFill>
                <a:latin typeface="Calibri" panose="020F0502020204030204" pitchFamily="34" charset="0"/>
                <a:ea typeface="+mj-ea"/>
                <a:cs typeface="Arial" charset="0"/>
              </a:rPr>
              <a:t>•  Fator de ponderação no processo de seleção de candidaturas subsequentes</a:t>
            </a:r>
          </a:p>
          <a:p>
            <a:pPr fontAlgn="auto">
              <a:spcBef>
                <a:spcPts val="0"/>
              </a:spcBef>
              <a:spcAft>
                <a:spcPts val="0"/>
              </a:spcAft>
              <a:defRPr/>
            </a:pPr>
            <a:endParaRPr lang="pt-PT" sz="900" dirty="0">
              <a:ln w="3175">
                <a:noFill/>
              </a:ln>
              <a:solidFill>
                <a:srgbClr val="002060"/>
              </a:solidFill>
              <a:latin typeface="Calibri" panose="020F0502020204030204" pitchFamily="34" charset="0"/>
              <a:ea typeface="+mj-ea"/>
              <a:cs typeface="Arial" charset="0"/>
            </a:endParaRPr>
          </a:p>
          <a:p>
            <a:pPr algn="just"/>
            <a:r>
              <a:rPr lang="pt-PT" dirty="0">
                <a:ln w="3175">
                  <a:noFill/>
                </a:ln>
                <a:solidFill>
                  <a:srgbClr val="002060"/>
                </a:solidFill>
                <a:latin typeface="Calibri" panose="020F0502020204030204" pitchFamily="34" charset="0"/>
                <a:ea typeface="+mj-ea"/>
                <a:cs typeface="Arial" charset="0"/>
              </a:rPr>
              <a:t> </a:t>
            </a:r>
            <a:r>
              <a:rPr lang="pt-PT" sz="1400" dirty="0">
                <a:ln w="3175">
                  <a:noFill/>
                </a:ln>
                <a:solidFill>
                  <a:srgbClr val="002060"/>
                </a:solidFill>
                <a:latin typeface="Calibri" panose="020F0502020204030204" pitchFamily="34" charset="0"/>
                <a:ea typeface="+mj-ea"/>
                <a:cs typeface="Arial" charset="0"/>
              </a:rPr>
              <a:t>As intervenções têm que ser consequentes, têm que produzir resultados, os quais são contratualizados com os titulares das candidaturas, havendo consequências para a não consecução</a:t>
            </a:r>
          </a:p>
          <a:p>
            <a:pPr algn="just"/>
            <a:endParaRPr lang="pt-PT" sz="1100" dirty="0">
              <a:ln w="3175">
                <a:noFill/>
              </a:ln>
              <a:solidFill>
                <a:srgbClr val="002060"/>
              </a:solidFill>
              <a:latin typeface="Calibri" panose="020F0502020204030204" pitchFamily="34" charset="0"/>
              <a:ea typeface="+mj-ea"/>
              <a:cs typeface="Arial" charset="0"/>
            </a:endParaRPr>
          </a:p>
          <a:p>
            <a:pPr algn="just"/>
            <a:r>
              <a:rPr lang="pt-PT" dirty="0">
                <a:ln w="3175">
                  <a:noFill/>
                </a:ln>
                <a:solidFill>
                  <a:srgbClr val="002060"/>
                </a:solidFill>
                <a:latin typeface="Calibri" panose="020F0502020204030204" pitchFamily="34" charset="0"/>
                <a:ea typeface="+mj-ea"/>
                <a:cs typeface="Arial" charset="0"/>
              </a:rPr>
              <a:t>3 – </a:t>
            </a:r>
            <a:r>
              <a:rPr lang="pt-PT" b="1" dirty="0">
                <a:ln w="3175">
                  <a:noFill/>
                </a:ln>
                <a:solidFill>
                  <a:srgbClr val="002060"/>
                </a:solidFill>
                <a:latin typeface="Calibri" panose="020F0502020204030204" pitchFamily="34" charset="0"/>
                <a:ea typeface="+mj-ea"/>
                <a:cs typeface="Arial" charset="0"/>
              </a:rPr>
              <a:t>Concentração dos Regulamentos Específicos por  Domínios de intervenção – Princípio Geral da Simplificação</a:t>
            </a:r>
            <a:r>
              <a:rPr lang="pt-PT" dirty="0">
                <a:ln w="3175">
                  <a:noFill/>
                </a:ln>
                <a:solidFill>
                  <a:srgbClr val="002060"/>
                </a:solidFill>
                <a:latin typeface="Calibri" panose="020F0502020204030204" pitchFamily="34" charset="0"/>
                <a:ea typeface="+mj-ea"/>
                <a:cs typeface="Arial" charset="0"/>
              </a:rPr>
              <a:t>.</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9" descr="Logo_CRESC_cmyk"/>
          <p:cNvPicPr/>
          <p:nvPr/>
        </p:nvPicPr>
        <p:blipFill rotWithShape="1">
          <a:blip r:embed="rId3" cstate="print">
            <a:extLst>
              <a:ext uri="{28A0092B-C50C-407E-A947-70E740481C1C}">
                <a14:useLocalDpi xmlns:a14="http://schemas.microsoft.com/office/drawing/2010/main" val="0"/>
              </a:ext>
            </a:extLst>
          </a:blip>
          <a:srcRect l="81563" t="784" r="9893" b="38453"/>
          <a:stretch/>
        </p:blipFill>
        <p:spPr bwMode="auto">
          <a:xfrm>
            <a:off x="0" y="0"/>
            <a:ext cx="8010383" cy="824610"/>
          </a:xfrm>
          <a:prstGeom prst="rect">
            <a:avLst/>
          </a:prstGeom>
          <a:noFill/>
          <a:ln>
            <a:noFill/>
          </a:ln>
          <a:extLst>
            <a:ext uri="{53640926-AAD7-44D8-BBD7-CCE9431645EC}">
              <a14:shadowObscured xmlns:a14="http://schemas.microsoft.com/office/drawing/2010/main"/>
            </a:ext>
          </a:extLst>
        </p:spPr>
      </p:pic>
      <p:sp>
        <p:nvSpPr>
          <p:cNvPr id="6" name="Título 1"/>
          <p:cNvSpPr txBox="1">
            <a:spLocks/>
          </p:cNvSpPr>
          <p:nvPr/>
        </p:nvSpPr>
        <p:spPr bwMode="auto">
          <a:xfrm>
            <a:off x="142299" y="434035"/>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lvl="0" algn="l">
              <a:defRPr/>
            </a:pPr>
            <a:r>
              <a:rPr lang="pt-PT" sz="2000" b="1" dirty="0">
                <a:ln w="3175">
                  <a:noFill/>
                </a:ln>
                <a:solidFill>
                  <a:srgbClr val="002060"/>
                </a:solidFill>
                <a:latin typeface="GeoSlab703 Md BT" pitchFamily="18" charset="0"/>
                <a:cs typeface="Arial" charset="0"/>
              </a:rPr>
              <a:t>A destacar no atual período de programação:</a:t>
            </a: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7" name="Oval 6"/>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8" name="Image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1832207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23528" y="977986"/>
            <a:ext cx="8568952" cy="4614597"/>
          </a:xfrm>
          <a:prstGeom prst="rect">
            <a:avLst/>
          </a:prstGeom>
        </p:spPr>
        <p:txBody>
          <a:bodyPr wrap="square">
            <a:spAutoFit/>
          </a:bodyPr>
          <a:lstStyle/>
          <a:p>
            <a:pPr marL="285750" indent="-285750" algn="just">
              <a:lnSpc>
                <a:spcPct val="115000"/>
              </a:lnSpc>
              <a:spcAft>
                <a:spcPts val="1000"/>
              </a:spcAft>
              <a:buFont typeface="Arial" panose="020B0604020202020204" pitchFamily="34" charset="0"/>
              <a:buChar char="•"/>
            </a:pPr>
            <a:r>
              <a:rPr lang="pt-PT" dirty="0" smtClean="0">
                <a:ln w="3175">
                  <a:noFill/>
                </a:ln>
                <a:solidFill>
                  <a:srgbClr val="002060"/>
                </a:solidFill>
                <a:latin typeface="Calibri" panose="020F0502020204030204" pitchFamily="34" charset="0"/>
                <a:ea typeface="+mj-ea"/>
                <a:cs typeface="Arial" charset="0"/>
              </a:rPr>
              <a:t>Decreto-Lei 137/2014, de 12 de setembro – Modelo de Governação dos FEEI;</a:t>
            </a:r>
          </a:p>
          <a:p>
            <a:pPr algn="just">
              <a:lnSpc>
                <a:spcPct val="115000"/>
              </a:lnSpc>
              <a:spcAft>
                <a:spcPts val="1000"/>
              </a:spcAft>
            </a:pPr>
            <a:r>
              <a:rPr lang="pt-PT" sz="1600" dirty="0">
                <a:ln w="3175">
                  <a:noFill/>
                </a:ln>
                <a:solidFill>
                  <a:srgbClr val="002060"/>
                </a:solidFill>
                <a:latin typeface="Calibri" panose="020F0502020204030204" pitchFamily="34" charset="0"/>
                <a:ea typeface="+mj-ea"/>
                <a:cs typeface="Arial" charset="0"/>
              </a:rPr>
              <a:t>	</a:t>
            </a:r>
            <a:r>
              <a:rPr lang="pt-PT" sz="1600" dirty="0" smtClean="0">
                <a:ln w="3175">
                  <a:noFill/>
                </a:ln>
                <a:solidFill>
                  <a:srgbClr val="002060"/>
                </a:solidFill>
                <a:latin typeface="Calibri" panose="020F0502020204030204" pitchFamily="34" charset="0"/>
                <a:ea typeface="+mj-ea"/>
                <a:cs typeface="Arial" charset="0"/>
              </a:rPr>
              <a:t>(Níveis e órgãos de governação, competências; O.I….)</a:t>
            </a:r>
          </a:p>
          <a:p>
            <a:pPr marL="285750" indent="-285750" algn="just">
              <a:lnSpc>
                <a:spcPct val="115000"/>
              </a:lnSpc>
              <a:spcAft>
                <a:spcPts val="1000"/>
              </a:spcAft>
              <a:buFont typeface="Arial" panose="020B0604020202020204" pitchFamily="34" charset="0"/>
              <a:buChar char="•"/>
            </a:pPr>
            <a:r>
              <a:rPr lang="pt-PT" dirty="0" smtClean="0">
                <a:ln w="3175">
                  <a:noFill/>
                </a:ln>
                <a:solidFill>
                  <a:srgbClr val="002060"/>
                </a:solidFill>
                <a:latin typeface="Calibri" panose="020F0502020204030204" pitchFamily="34" charset="0"/>
                <a:ea typeface="+mj-ea"/>
                <a:cs typeface="Arial" charset="0"/>
              </a:rPr>
              <a:t>Decreto-Lei n.º 159/2014, de 27 de Outubro – Regras gerais dos FEEI;</a:t>
            </a:r>
          </a:p>
          <a:p>
            <a:pPr algn="just">
              <a:lnSpc>
                <a:spcPct val="115000"/>
              </a:lnSpc>
              <a:spcAft>
                <a:spcPts val="1000"/>
              </a:spcAft>
            </a:pPr>
            <a:r>
              <a:rPr lang="pt-PT" sz="1600" dirty="0" smtClean="0">
                <a:ln w="3175">
                  <a:noFill/>
                </a:ln>
                <a:solidFill>
                  <a:srgbClr val="002060"/>
                </a:solidFill>
                <a:latin typeface="Calibri" panose="020F0502020204030204" pitchFamily="34" charset="0"/>
                <a:ea typeface="+mj-ea"/>
                <a:cs typeface="Arial" charset="0"/>
              </a:rPr>
              <a:t>	(Princípio da orientação p/resultados, desmaterialização, </a:t>
            </a:r>
            <a:r>
              <a:rPr lang="pt-PT" sz="1600" dirty="0">
                <a:ln w="3175">
                  <a:noFill/>
                </a:ln>
                <a:solidFill>
                  <a:srgbClr val="002060"/>
                </a:solidFill>
                <a:latin typeface="Calibri" panose="020F0502020204030204" pitchFamily="34" charset="0"/>
                <a:ea typeface="+mj-ea"/>
                <a:cs typeface="Arial" charset="0"/>
              </a:rPr>
              <a:t>a</a:t>
            </a:r>
            <a:r>
              <a:rPr lang="pt-PT" sz="1600" dirty="0" smtClean="0">
                <a:ln w="3175">
                  <a:noFill/>
                </a:ln>
                <a:solidFill>
                  <a:srgbClr val="002060"/>
                </a:solidFill>
                <a:latin typeface="Calibri" panose="020F0502020204030204" pitchFamily="34" charset="0"/>
                <a:ea typeface="+mj-ea"/>
                <a:cs typeface="Arial" charset="0"/>
              </a:rPr>
              <a:t>nálise e seleção das 	candidaturas/critérios de seleção…)</a:t>
            </a:r>
          </a:p>
          <a:p>
            <a:pPr marL="285750" indent="-285750" algn="just">
              <a:lnSpc>
                <a:spcPct val="115000"/>
              </a:lnSpc>
              <a:spcAft>
                <a:spcPts val="1000"/>
              </a:spcAft>
              <a:buFont typeface="Arial" panose="020B0604020202020204" pitchFamily="34" charset="0"/>
              <a:buChar char="•"/>
            </a:pPr>
            <a:r>
              <a:rPr lang="pt-PT" dirty="0" smtClean="0">
                <a:ln w="3175">
                  <a:noFill/>
                </a:ln>
                <a:solidFill>
                  <a:srgbClr val="002060"/>
                </a:solidFill>
                <a:latin typeface="Calibri" panose="020F0502020204030204" pitchFamily="34" charset="0"/>
                <a:ea typeface="+mj-ea"/>
                <a:cs typeface="Arial" charset="0"/>
              </a:rPr>
              <a:t>Portaria 60-A/2015, de 2 de Março, na sua atual redação – Regime jurídico FSE;</a:t>
            </a:r>
          </a:p>
          <a:p>
            <a:pPr algn="just">
              <a:lnSpc>
                <a:spcPct val="115000"/>
              </a:lnSpc>
              <a:spcAft>
                <a:spcPts val="1000"/>
              </a:spcAft>
            </a:pPr>
            <a:r>
              <a:rPr lang="pt-PT" sz="1600" dirty="0">
                <a:ln w="3175">
                  <a:noFill/>
                </a:ln>
                <a:solidFill>
                  <a:srgbClr val="002060"/>
                </a:solidFill>
                <a:latin typeface="Calibri" panose="020F0502020204030204" pitchFamily="34" charset="0"/>
                <a:ea typeface="+mj-ea"/>
                <a:cs typeface="Arial" charset="0"/>
              </a:rPr>
              <a:t>	</a:t>
            </a:r>
            <a:r>
              <a:rPr lang="pt-PT" sz="1600" dirty="0" smtClean="0">
                <a:ln w="3175">
                  <a:noFill/>
                </a:ln>
                <a:solidFill>
                  <a:srgbClr val="002060"/>
                </a:solidFill>
                <a:latin typeface="Calibri" panose="020F0502020204030204" pitchFamily="34" charset="0"/>
                <a:ea typeface="+mj-ea"/>
                <a:cs typeface="Arial" charset="0"/>
              </a:rPr>
              <a:t>(elegibilidade de despesas e custos máximos, regras de funcionamento das candidaturas, 	processo contabilístico e técnico das operações…)</a:t>
            </a:r>
          </a:p>
          <a:p>
            <a:pPr marL="285750" indent="-285750" algn="just">
              <a:lnSpc>
                <a:spcPct val="115000"/>
              </a:lnSpc>
              <a:spcAft>
                <a:spcPts val="1000"/>
              </a:spcAft>
              <a:buFont typeface="Arial" panose="020B0604020202020204" pitchFamily="34" charset="0"/>
              <a:buChar char="•"/>
            </a:pPr>
            <a:r>
              <a:rPr lang="pt-PT" dirty="0" smtClean="0">
                <a:ln w="3175">
                  <a:noFill/>
                </a:ln>
                <a:solidFill>
                  <a:srgbClr val="002060"/>
                </a:solidFill>
                <a:latin typeface="Calibri" panose="020F0502020204030204" pitchFamily="34" charset="0"/>
                <a:ea typeface="+mj-ea"/>
                <a:cs typeface="Arial" charset="0"/>
              </a:rPr>
              <a:t>Portaria 97-A/2015, de 19 de junho, na sua atual redação – Regulamento Específico do domínio ISE.</a:t>
            </a:r>
          </a:p>
          <a:p>
            <a:pPr algn="just">
              <a:lnSpc>
                <a:spcPct val="115000"/>
              </a:lnSpc>
              <a:spcAft>
                <a:spcPts val="1000"/>
              </a:spcAft>
            </a:pPr>
            <a:r>
              <a:rPr lang="pt-PT" sz="1600" dirty="0">
                <a:ln w="3175">
                  <a:noFill/>
                </a:ln>
                <a:solidFill>
                  <a:srgbClr val="002060"/>
                </a:solidFill>
                <a:latin typeface="Calibri" panose="020F0502020204030204" pitchFamily="34" charset="0"/>
                <a:ea typeface="+mj-ea"/>
                <a:cs typeface="Arial" charset="0"/>
              </a:rPr>
              <a:t>	</a:t>
            </a:r>
          </a:p>
          <a:p>
            <a:endParaRPr lang="pt-PT" sz="1100" b="1" dirty="0" smtClean="0">
              <a:ln w="3175">
                <a:noFill/>
              </a:ln>
              <a:solidFill>
                <a:srgbClr val="002060"/>
              </a:solidFill>
              <a:latin typeface="Calibri" panose="020F0502020204030204" pitchFamily="34" charset="0"/>
              <a:ea typeface="+mj-ea"/>
              <a:cs typeface="Arial"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9" descr="Logo_CRESC_cmyk"/>
          <p:cNvPicPr/>
          <p:nvPr/>
        </p:nvPicPr>
        <p:blipFill rotWithShape="1">
          <a:blip r:embed="rId3"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6" name="Título 1"/>
          <p:cNvSpPr txBox="1">
            <a:spLocks/>
          </p:cNvSpPr>
          <p:nvPr/>
        </p:nvSpPr>
        <p:spPr bwMode="auto">
          <a:xfrm>
            <a:off x="142299" y="412639"/>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Legislação suporte</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7" name="Oval 6"/>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8" name="Image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3618483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23528" y="977986"/>
            <a:ext cx="8568952" cy="5197320"/>
          </a:xfrm>
          <a:prstGeom prst="rect">
            <a:avLst/>
          </a:prstGeom>
        </p:spPr>
        <p:txBody>
          <a:bodyPr wrap="square">
            <a:spAutoFit/>
          </a:bodyPr>
          <a:lstStyle/>
          <a:p>
            <a:pPr algn="just">
              <a:lnSpc>
                <a:spcPct val="115000"/>
              </a:lnSpc>
              <a:spcAft>
                <a:spcPts val="1000"/>
              </a:spcAft>
            </a:pPr>
            <a:r>
              <a:rPr lang="pt-PT" b="1" dirty="0">
                <a:ln w="3175">
                  <a:noFill/>
                </a:ln>
                <a:solidFill>
                  <a:srgbClr val="002060"/>
                </a:solidFill>
                <a:latin typeface="Calibri" panose="020F0502020204030204" pitchFamily="34" charset="0"/>
                <a:ea typeface="+mj-ea"/>
                <a:cs typeface="Arial" charset="0"/>
              </a:rPr>
              <a:t>RE – ISE – Portaria n.º 97-A/2015, de 30 de março, alterado pelas Portarias n.º 181-C/2015 de 19 de Junho; n.º 265/2016, de 13 de Outubro; n.º 41/2018, de 1 de fevereiro</a:t>
            </a:r>
          </a:p>
          <a:p>
            <a:endParaRPr lang="pt-PT" sz="1100" b="1" dirty="0" smtClean="0">
              <a:ln w="3175">
                <a:noFill/>
              </a:ln>
              <a:solidFill>
                <a:srgbClr val="002060"/>
              </a:solidFill>
              <a:latin typeface="Calibri" panose="020F0502020204030204" pitchFamily="34" charset="0"/>
              <a:ea typeface="+mj-ea"/>
              <a:cs typeface="Arial" charset="0"/>
            </a:endParaRPr>
          </a:p>
          <a:p>
            <a:r>
              <a:rPr lang="pt-PT" b="1" dirty="0" smtClean="0">
                <a:ln w="3175">
                  <a:noFill/>
                </a:ln>
                <a:solidFill>
                  <a:srgbClr val="002060"/>
                </a:solidFill>
                <a:latin typeface="Calibri" panose="020F0502020204030204" pitchFamily="34" charset="0"/>
                <a:ea typeface="+mj-ea"/>
                <a:cs typeface="Arial" charset="0"/>
              </a:rPr>
              <a:t>Organização </a:t>
            </a:r>
            <a:r>
              <a:rPr lang="pt-PT" b="1" dirty="0">
                <a:ln w="3175">
                  <a:noFill/>
                </a:ln>
                <a:solidFill>
                  <a:srgbClr val="002060"/>
                </a:solidFill>
                <a:latin typeface="Calibri" panose="020F0502020204030204" pitchFamily="34" charset="0"/>
                <a:ea typeface="+mj-ea"/>
                <a:cs typeface="Arial" charset="0"/>
              </a:rPr>
              <a:t>por Capítulos:</a:t>
            </a:r>
          </a:p>
          <a:p>
            <a:endParaRPr lang="pt-PT" sz="1200" dirty="0">
              <a:ln w="3175">
                <a:noFill/>
              </a:ln>
              <a:solidFill>
                <a:srgbClr val="002060"/>
              </a:solidFill>
              <a:latin typeface="Calibri" panose="020F0502020204030204" pitchFamily="34" charset="0"/>
              <a:ea typeface="+mj-ea"/>
              <a:cs typeface="Arial" charset="0"/>
            </a:endParaRPr>
          </a:p>
          <a:p>
            <a:r>
              <a:rPr lang="pt-PT" dirty="0">
                <a:ln w="3175">
                  <a:noFill/>
                </a:ln>
                <a:solidFill>
                  <a:srgbClr val="002060"/>
                </a:solidFill>
                <a:latin typeface="Calibri" panose="020F0502020204030204" pitchFamily="34" charset="0"/>
                <a:ea typeface="+mj-ea"/>
                <a:cs typeface="Arial" charset="0"/>
              </a:rPr>
              <a:t>	Capítulo I – </a:t>
            </a:r>
            <a:r>
              <a:rPr lang="pt-PT" b="1" dirty="0">
                <a:ln w="3175">
                  <a:noFill/>
                </a:ln>
                <a:solidFill>
                  <a:srgbClr val="002060"/>
                </a:solidFill>
                <a:latin typeface="Calibri" panose="020F0502020204030204" pitchFamily="34" charset="0"/>
                <a:ea typeface="+mj-ea"/>
                <a:cs typeface="Arial" charset="0"/>
              </a:rPr>
              <a:t>Disposições Gerais </a:t>
            </a:r>
            <a:r>
              <a:rPr lang="pt-PT" dirty="0">
                <a:ln w="3175">
                  <a:noFill/>
                </a:ln>
                <a:solidFill>
                  <a:srgbClr val="002060"/>
                </a:solidFill>
                <a:latin typeface="Calibri" panose="020F0502020204030204" pitchFamily="34" charset="0"/>
                <a:ea typeface="+mj-ea"/>
                <a:cs typeface="Arial" charset="0"/>
              </a:rPr>
              <a:t>– art.º 1.º ao 16.º;</a:t>
            </a:r>
          </a:p>
          <a:p>
            <a:r>
              <a:rPr lang="pt-PT" dirty="0">
                <a:ln w="3175">
                  <a:noFill/>
                </a:ln>
                <a:solidFill>
                  <a:srgbClr val="002060"/>
                </a:solidFill>
                <a:latin typeface="Calibri" panose="020F0502020204030204" pitchFamily="34" charset="0"/>
                <a:ea typeface="+mj-ea"/>
                <a:cs typeface="Arial" charset="0"/>
              </a:rPr>
              <a:t>	Capítulo II – </a:t>
            </a:r>
            <a:r>
              <a:rPr lang="pt-PT" b="1" dirty="0">
                <a:ln w="3175">
                  <a:noFill/>
                </a:ln>
                <a:solidFill>
                  <a:srgbClr val="002060"/>
                </a:solidFill>
                <a:latin typeface="Calibri" panose="020F0502020204030204" pitchFamily="34" charset="0"/>
                <a:ea typeface="+mj-ea"/>
                <a:cs typeface="Arial" charset="0"/>
              </a:rPr>
              <a:t>Acesso ao Emprego </a:t>
            </a:r>
            <a:r>
              <a:rPr lang="pt-PT" dirty="0">
                <a:ln w="3175">
                  <a:noFill/>
                </a:ln>
                <a:solidFill>
                  <a:srgbClr val="002060"/>
                </a:solidFill>
                <a:latin typeface="Calibri" panose="020F0502020204030204" pitchFamily="34" charset="0"/>
                <a:ea typeface="+mj-ea"/>
                <a:cs typeface="Arial" charset="0"/>
              </a:rPr>
              <a:t>– art.º 17.º ao 67.º;</a:t>
            </a:r>
          </a:p>
          <a:p>
            <a:r>
              <a:rPr lang="pt-PT" dirty="0">
                <a:ln w="3175">
                  <a:noFill/>
                </a:ln>
                <a:solidFill>
                  <a:srgbClr val="002060"/>
                </a:solidFill>
                <a:latin typeface="Calibri" panose="020F0502020204030204" pitchFamily="34" charset="0"/>
                <a:ea typeface="+mj-ea"/>
                <a:cs typeface="Arial" charset="0"/>
              </a:rPr>
              <a:t>	Capítulo III – </a:t>
            </a:r>
            <a:r>
              <a:rPr lang="pt-PT" b="1" dirty="0">
                <a:ln w="3175">
                  <a:noFill/>
                </a:ln>
                <a:solidFill>
                  <a:srgbClr val="002060"/>
                </a:solidFill>
                <a:latin typeface="Calibri" panose="020F0502020204030204" pitchFamily="34" charset="0"/>
                <a:ea typeface="+mj-ea"/>
                <a:cs typeface="Arial" charset="0"/>
              </a:rPr>
              <a:t>Empreendedorismo</a:t>
            </a:r>
            <a:r>
              <a:rPr lang="pt-PT" dirty="0">
                <a:ln w="3175">
                  <a:noFill/>
                </a:ln>
                <a:solidFill>
                  <a:srgbClr val="002060"/>
                </a:solidFill>
                <a:latin typeface="Calibri" panose="020F0502020204030204" pitchFamily="34" charset="0"/>
                <a:ea typeface="+mj-ea"/>
                <a:cs typeface="Arial" charset="0"/>
              </a:rPr>
              <a:t> – art.º 68.º ao 80.º;</a:t>
            </a:r>
          </a:p>
          <a:p>
            <a:r>
              <a:rPr lang="pt-PT" dirty="0">
                <a:ln w="3175">
                  <a:noFill/>
                </a:ln>
                <a:solidFill>
                  <a:srgbClr val="002060"/>
                </a:solidFill>
                <a:latin typeface="Calibri" panose="020F0502020204030204" pitchFamily="34" charset="0"/>
                <a:ea typeface="+mj-ea"/>
                <a:cs typeface="Arial" charset="0"/>
              </a:rPr>
              <a:t>	Capítulo IV – </a:t>
            </a:r>
            <a:r>
              <a:rPr lang="pt-PT" b="1" dirty="0">
                <a:ln w="3175">
                  <a:noFill/>
                </a:ln>
                <a:solidFill>
                  <a:srgbClr val="002060"/>
                </a:solidFill>
                <a:latin typeface="Calibri" panose="020F0502020204030204" pitchFamily="34" charset="0"/>
                <a:ea typeface="+mj-ea"/>
                <a:cs typeface="Arial" charset="0"/>
              </a:rPr>
              <a:t>Formação</a:t>
            </a:r>
            <a:r>
              <a:rPr lang="pt-PT" dirty="0">
                <a:ln w="3175">
                  <a:noFill/>
                </a:ln>
                <a:solidFill>
                  <a:srgbClr val="002060"/>
                </a:solidFill>
                <a:latin typeface="Calibri" panose="020F0502020204030204" pitchFamily="34" charset="0"/>
                <a:ea typeface="+mj-ea"/>
                <a:cs typeface="Arial" charset="0"/>
              </a:rPr>
              <a:t> – art.º 81.º ao 145.º;</a:t>
            </a:r>
          </a:p>
          <a:p>
            <a:r>
              <a:rPr lang="pt-PT" dirty="0">
                <a:ln w="3175">
                  <a:noFill/>
                </a:ln>
                <a:solidFill>
                  <a:srgbClr val="002060"/>
                </a:solidFill>
                <a:latin typeface="Calibri" panose="020F0502020204030204" pitchFamily="34" charset="0"/>
                <a:ea typeface="+mj-ea"/>
                <a:cs typeface="Arial" charset="0"/>
              </a:rPr>
              <a:t>	Capítulo V – </a:t>
            </a:r>
            <a:r>
              <a:rPr lang="pt-PT" b="1" dirty="0">
                <a:ln w="3175">
                  <a:noFill/>
                </a:ln>
                <a:solidFill>
                  <a:srgbClr val="002060"/>
                </a:solidFill>
                <a:latin typeface="Calibri" panose="020F0502020204030204" pitchFamily="34" charset="0"/>
                <a:ea typeface="+mj-ea"/>
                <a:cs typeface="Arial" charset="0"/>
              </a:rPr>
              <a:t>Grupos Específicos </a:t>
            </a:r>
            <a:r>
              <a:rPr lang="pt-PT" dirty="0">
                <a:ln w="3175">
                  <a:noFill/>
                </a:ln>
                <a:solidFill>
                  <a:srgbClr val="002060"/>
                </a:solidFill>
                <a:latin typeface="Calibri" panose="020F0502020204030204" pitchFamily="34" charset="0"/>
                <a:ea typeface="+mj-ea"/>
                <a:cs typeface="Arial" charset="0"/>
              </a:rPr>
              <a:t>– art.º 146.º ao 167.º;</a:t>
            </a:r>
          </a:p>
          <a:p>
            <a:r>
              <a:rPr lang="pt-PT" dirty="0">
                <a:ln w="3175">
                  <a:noFill/>
                </a:ln>
                <a:solidFill>
                  <a:srgbClr val="002060"/>
                </a:solidFill>
                <a:latin typeface="Calibri" panose="020F0502020204030204" pitchFamily="34" charset="0"/>
                <a:ea typeface="+mj-ea"/>
                <a:cs typeface="Arial" charset="0"/>
              </a:rPr>
              <a:t>	Capítulo VI – </a:t>
            </a:r>
            <a:r>
              <a:rPr lang="pt-PT" b="1" dirty="0">
                <a:ln w="3175">
                  <a:noFill/>
                </a:ln>
                <a:solidFill>
                  <a:srgbClr val="002060"/>
                </a:solidFill>
                <a:latin typeface="Calibri" panose="020F0502020204030204" pitchFamily="34" charset="0"/>
                <a:ea typeface="+mj-ea"/>
                <a:cs typeface="Arial" charset="0"/>
              </a:rPr>
              <a:t>Serviços e respostas </a:t>
            </a:r>
            <a:r>
              <a:rPr lang="pt-PT" dirty="0">
                <a:ln w="3175">
                  <a:noFill/>
                </a:ln>
                <a:solidFill>
                  <a:srgbClr val="002060"/>
                </a:solidFill>
                <a:latin typeface="Calibri" panose="020F0502020204030204" pitchFamily="34" charset="0"/>
                <a:ea typeface="+mj-ea"/>
                <a:cs typeface="Arial" charset="0"/>
              </a:rPr>
              <a:t>– art.º 168º ao 203.º;</a:t>
            </a:r>
          </a:p>
          <a:p>
            <a:r>
              <a:rPr lang="pt-PT" dirty="0">
                <a:ln w="3175">
                  <a:noFill/>
                </a:ln>
                <a:solidFill>
                  <a:srgbClr val="002060"/>
                </a:solidFill>
                <a:latin typeface="Calibri" panose="020F0502020204030204" pitchFamily="34" charset="0"/>
                <a:ea typeface="+mj-ea"/>
                <a:cs typeface="Arial" charset="0"/>
              </a:rPr>
              <a:t>	Capítulo VII – </a:t>
            </a:r>
            <a:r>
              <a:rPr lang="pt-PT" b="1" dirty="0">
                <a:ln w="3175">
                  <a:noFill/>
                </a:ln>
                <a:solidFill>
                  <a:srgbClr val="002060"/>
                </a:solidFill>
                <a:latin typeface="Calibri" panose="020F0502020204030204" pitchFamily="34" charset="0"/>
                <a:ea typeface="+mj-ea"/>
                <a:cs typeface="Arial" charset="0"/>
              </a:rPr>
              <a:t>Modernização e abordagens </a:t>
            </a:r>
            <a:r>
              <a:rPr lang="pt-PT" dirty="0">
                <a:ln w="3175">
                  <a:noFill/>
                </a:ln>
                <a:solidFill>
                  <a:srgbClr val="002060"/>
                </a:solidFill>
                <a:latin typeface="Calibri" panose="020F0502020204030204" pitchFamily="34" charset="0"/>
                <a:ea typeface="+mj-ea"/>
                <a:cs typeface="Arial" charset="0"/>
              </a:rPr>
              <a:t>– art.º 204.º ao 221.º;</a:t>
            </a:r>
          </a:p>
          <a:p>
            <a:r>
              <a:rPr lang="pt-PT" dirty="0">
                <a:ln w="3175">
                  <a:noFill/>
                </a:ln>
                <a:solidFill>
                  <a:srgbClr val="002060"/>
                </a:solidFill>
                <a:latin typeface="Calibri" panose="020F0502020204030204" pitchFamily="34" charset="0"/>
                <a:ea typeface="+mj-ea"/>
                <a:cs typeface="Arial" charset="0"/>
              </a:rPr>
              <a:t>	Capítulo VIII – </a:t>
            </a:r>
            <a:r>
              <a:rPr lang="pt-PT" b="1" dirty="0">
                <a:ln w="3175">
                  <a:noFill/>
                </a:ln>
                <a:solidFill>
                  <a:srgbClr val="002060"/>
                </a:solidFill>
                <a:latin typeface="Calibri" panose="020F0502020204030204" pitchFamily="34" charset="0"/>
                <a:ea typeface="+mj-ea"/>
                <a:cs typeface="Arial" charset="0"/>
              </a:rPr>
              <a:t>Inovação Social </a:t>
            </a:r>
            <a:r>
              <a:rPr lang="pt-PT" dirty="0">
                <a:ln w="3175">
                  <a:noFill/>
                </a:ln>
                <a:solidFill>
                  <a:srgbClr val="002060"/>
                </a:solidFill>
                <a:latin typeface="Calibri" panose="020F0502020204030204" pitchFamily="34" charset="0"/>
                <a:ea typeface="+mj-ea"/>
                <a:cs typeface="Arial" charset="0"/>
              </a:rPr>
              <a:t>– art.º 222º ao 243º;</a:t>
            </a:r>
          </a:p>
          <a:p>
            <a:pPr lvl="2"/>
            <a:r>
              <a:rPr lang="pt-PT" dirty="0">
                <a:ln w="3175">
                  <a:noFill/>
                </a:ln>
                <a:solidFill>
                  <a:srgbClr val="002060"/>
                </a:solidFill>
                <a:latin typeface="Calibri" panose="020F0502020204030204" pitchFamily="34" charset="0"/>
                <a:ea typeface="+mj-ea"/>
                <a:cs typeface="Arial" charset="0"/>
              </a:rPr>
              <a:t>Capítulo IX – </a:t>
            </a:r>
            <a:r>
              <a:rPr lang="pt-PT" b="1" dirty="0">
                <a:ln w="3175">
                  <a:noFill/>
                </a:ln>
                <a:solidFill>
                  <a:srgbClr val="002060"/>
                </a:solidFill>
                <a:latin typeface="Calibri" panose="020F0502020204030204" pitchFamily="34" charset="0"/>
                <a:ea typeface="+mj-ea"/>
                <a:cs typeface="Arial" charset="0"/>
              </a:rPr>
              <a:t>Investimento na área dos equipamentos sociais e da saúde</a:t>
            </a:r>
            <a:r>
              <a:rPr lang="pt-PT" dirty="0">
                <a:ln w="3175">
                  <a:noFill/>
                </a:ln>
                <a:solidFill>
                  <a:srgbClr val="002060"/>
                </a:solidFill>
                <a:latin typeface="Calibri" panose="020F0502020204030204" pitchFamily="34" charset="0"/>
                <a:ea typeface="+mj-ea"/>
                <a:cs typeface="Arial" charset="0"/>
              </a:rPr>
              <a:t> –  art.º 244º ao 259º;</a:t>
            </a:r>
          </a:p>
          <a:p>
            <a:pPr lvl="2"/>
            <a:r>
              <a:rPr lang="pt-PT" dirty="0">
                <a:ln w="3175">
                  <a:noFill/>
                </a:ln>
                <a:solidFill>
                  <a:srgbClr val="002060"/>
                </a:solidFill>
                <a:latin typeface="Calibri" panose="020F0502020204030204" pitchFamily="34" charset="0"/>
                <a:ea typeface="+mj-ea"/>
                <a:cs typeface="Arial" charset="0"/>
              </a:rPr>
              <a:t>Capítulo X – </a:t>
            </a:r>
            <a:r>
              <a:rPr lang="pt-PT" b="1" dirty="0">
                <a:ln w="3175">
                  <a:noFill/>
                </a:ln>
                <a:solidFill>
                  <a:srgbClr val="002060"/>
                </a:solidFill>
                <a:latin typeface="Calibri" panose="020F0502020204030204" pitchFamily="34" charset="0"/>
                <a:ea typeface="+mj-ea"/>
                <a:cs typeface="Arial" charset="0"/>
              </a:rPr>
              <a:t>Concessão de apoio à regeneração física económica e social das comunidades desfavorecidas em zonas urbanas e rurais </a:t>
            </a:r>
            <a:r>
              <a:rPr lang="pt-PT" dirty="0">
                <a:ln w="3175">
                  <a:noFill/>
                </a:ln>
                <a:solidFill>
                  <a:srgbClr val="002060"/>
                </a:solidFill>
                <a:latin typeface="Calibri" panose="020F0502020204030204" pitchFamily="34" charset="0"/>
                <a:ea typeface="+mj-ea"/>
                <a:cs typeface="Arial" charset="0"/>
              </a:rPr>
              <a:t>– art.º 260.º ao 270.º;</a:t>
            </a:r>
          </a:p>
          <a:p>
            <a:pPr lvl="2"/>
            <a:r>
              <a:rPr lang="pt-PT" dirty="0">
                <a:ln w="3175">
                  <a:noFill/>
                </a:ln>
                <a:solidFill>
                  <a:srgbClr val="002060"/>
                </a:solidFill>
                <a:latin typeface="Calibri" panose="020F0502020204030204" pitchFamily="34" charset="0"/>
                <a:ea typeface="+mj-ea"/>
                <a:cs typeface="Arial" charset="0"/>
              </a:rPr>
              <a:t>Capítulo XI – </a:t>
            </a:r>
            <a:r>
              <a:rPr lang="pt-PT" b="1" dirty="0">
                <a:ln w="3175">
                  <a:noFill/>
                </a:ln>
                <a:solidFill>
                  <a:srgbClr val="002060"/>
                </a:solidFill>
                <a:latin typeface="Calibri" panose="020F0502020204030204" pitchFamily="34" charset="0"/>
                <a:ea typeface="+mj-ea"/>
                <a:cs typeface="Arial" charset="0"/>
              </a:rPr>
              <a:t>Disposições finais </a:t>
            </a:r>
            <a:r>
              <a:rPr lang="pt-PT" dirty="0">
                <a:ln w="3175">
                  <a:noFill/>
                </a:ln>
                <a:solidFill>
                  <a:srgbClr val="002060"/>
                </a:solidFill>
                <a:latin typeface="Calibri" panose="020F0502020204030204" pitchFamily="34" charset="0"/>
                <a:ea typeface="+mj-ea"/>
                <a:cs typeface="Arial" charset="0"/>
              </a:rPr>
              <a:t>–  art.º </a:t>
            </a:r>
            <a:r>
              <a:rPr lang="pt-PT" dirty="0" smtClean="0">
                <a:ln w="3175">
                  <a:noFill/>
                </a:ln>
                <a:solidFill>
                  <a:srgbClr val="002060"/>
                </a:solidFill>
                <a:latin typeface="Calibri" panose="020F0502020204030204" pitchFamily="34" charset="0"/>
                <a:ea typeface="+mj-ea"/>
                <a:cs typeface="Arial" charset="0"/>
              </a:rPr>
              <a:t>271.º</a:t>
            </a:r>
            <a:endParaRPr lang="pt-PT" dirty="0">
              <a:ln w="3175">
                <a:noFill/>
              </a:ln>
              <a:solidFill>
                <a:srgbClr val="002060"/>
              </a:solidFill>
              <a:latin typeface="Calibri" panose="020F0502020204030204" pitchFamily="34" charset="0"/>
              <a:ea typeface="+mj-ea"/>
              <a:cs typeface="Arial"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9" descr="Logo_CRESC_cmyk"/>
          <p:cNvPicPr/>
          <p:nvPr/>
        </p:nvPicPr>
        <p:blipFill rotWithShape="1">
          <a:blip r:embed="rId3"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6" name="Título 1"/>
          <p:cNvSpPr txBox="1">
            <a:spLocks/>
          </p:cNvSpPr>
          <p:nvPr/>
        </p:nvSpPr>
        <p:spPr bwMode="auto">
          <a:xfrm>
            <a:off x="142299" y="412639"/>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Regulamento Específico - ISE</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7" name="Oval 6"/>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8" name="Image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1237953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71556" y="993731"/>
            <a:ext cx="8448916" cy="5117940"/>
          </a:xfrm>
          <a:prstGeom prst="rect">
            <a:avLst/>
          </a:prstGeom>
        </p:spPr>
        <p:txBody>
          <a:bodyPr wrap="square">
            <a:spAutoFit/>
          </a:bodyPr>
          <a:lstStyle/>
          <a:p>
            <a:pPr algn="just">
              <a:lnSpc>
                <a:spcPct val="115000"/>
              </a:lnSpc>
              <a:spcAft>
                <a:spcPts val="1000"/>
              </a:spcAft>
            </a:pPr>
            <a:r>
              <a:rPr lang="pt-PT" b="1" dirty="0">
                <a:ln w="3175">
                  <a:noFill/>
                </a:ln>
                <a:solidFill>
                  <a:srgbClr val="002060"/>
                </a:solidFill>
                <a:latin typeface="Calibri" panose="020F0502020204030204" pitchFamily="34" charset="0"/>
                <a:ea typeface="+mj-ea"/>
                <a:cs typeface="Arial" charset="0"/>
              </a:rPr>
              <a:t>RE – ISE – Portaria n.º 97-A/2015, de 30 de março, alterado pelas Portarias n.º 181-C/2015 de 19 de Junho; n.º 265/2016, de 13 de Outubro; n.º 41/2018, de 1 de fevereiro</a:t>
            </a:r>
          </a:p>
          <a:p>
            <a:pPr algn="just">
              <a:lnSpc>
                <a:spcPct val="115000"/>
              </a:lnSpc>
              <a:spcAft>
                <a:spcPts val="1000"/>
              </a:spcAft>
            </a:pPr>
            <a:endParaRPr lang="pt-PT" sz="105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pt-PT" dirty="0">
                <a:ln w="3175">
                  <a:noFill/>
                </a:ln>
                <a:solidFill>
                  <a:srgbClr val="002060"/>
                </a:solidFill>
                <a:latin typeface="Calibri" panose="020F0502020204030204" pitchFamily="34" charset="0"/>
                <a:ea typeface="+mj-ea"/>
                <a:cs typeface="Arial" charset="0"/>
              </a:rPr>
              <a:t>Cada capítulo subdivide-se em secções, sendo que na 1ª estão identificados os eixos, prioridades de investimento e programas operacionais, as tipologias de Operações, elegibilidade geográfica, indicadores de resultados… ou seja os aspetos transversais às várias tipologias de operações, que surgem nas secções seguintes, que identificam, para cada uma, o objetivo, as ações elegíveis, beneficiários e grupo alvo. </a:t>
            </a:r>
            <a:endParaRPr lang="pt-PT" dirty="0" smtClean="0">
              <a:ln w="3175">
                <a:noFill/>
              </a:ln>
              <a:solidFill>
                <a:srgbClr val="002060"/>
              </a:solidFill>
              <a:latin typeface="Calibri" panose="020F0502020204030204" pitchFamily="34" charset="0"/>
              <a:ea typeface="+mj-ea"/>
              <a:cs typeface="Arial" charset="0"/>
            </a:endParaRPr>
          </a:p>
          <a:p>
            <a:pPr algn="just">
              <a:lnSpc>
                <a:spcPct val="115000"/>
              </a:lnSpc>
              <a:spcAft>
                <a:spcPts val="1000"/>
              </a:spcAft>
            </a:pPr>
            <a:endParaRPr lang="pt-PT" sz="1100" dirty="0">
              <a:ln w="3175">
                <a:noFill/>
              </a:ln>
              <a:solidFill>
                <a:srgbClr val="002060"/>
              </a:solidFill>
              <a:latin typeface="Calibri" panose="020F0502020204030204" pitchFamily="34" charset="0"/>
              <a:ea typeface="+mj-ea"/>
              <a:cs typeface="Arial" charset="0"/>
            </a:endParaRPr>
          </a:p>
          <a:p>
            <a:pPr algn="just">
              <a:lnSpc>
                <a:spcPct val="115000"/>
              </a:lnSpc>
              <a:spcAft>
                <a:spcPts val="1000"/>
              </a:spcAft>
            </a:pPr>
            <a:r>
              <a:rPr lang="pt-PT" dirty="0">
                <a:ln w="3175">
                  <a:noFill/>
                </a:ln>
                <a:solidFill>
                  <a:srgbClr val="002060"/>
                </a:solidFill>
                <a:latin typeface="Calibri" panose="020F0502020204030204" pitchFamily="34" charset="0"/>
                <a:ea typeface="+mj-ea"/>
                <a:cs typeface="Arial" charset="0"/>
              </a:rPr>
              <a:t>Ou seja o Regulamento não se organiza por eixos, ou prioridades de investimento, como o programa</a:t>
            </a:r>
            <a:r>
              <a:rPr lang="pt-PT" dirty="0" smtClean="0">
                <a:ln w="3175">
                  <a:noFill/>
                </a:ln>
                <a:solidFill>
                  <a:srgbClr val="002060"/>
                </a:solidFill>
                <a:latin typeface="Calibri" panose="020F0502020204030204" pitchFamily="34" charset="0"/>
                <a:ea typeface="+mj-ea"/>
                <a:cs typeface="Arial" charset="0"/>
              </a:rPr>
              <a:t>.</a:t>
            </a:r>
          </a:p>
          <a:p>
            <a:pPr algn="just">
              <a:lnSpc>
                <a:spcPct val="115000"/>
              </a:lnSpc>
              <a:spcAft>
                <a:spcPts val="1000"/>
              </a:spcAft>
            </a:pPr>
            <a:endParaRPr lang="pt-PT" sz="1000" dirty="0">
              <a:ln w="3175">
                <a:noFill/>
              </a:ln>
              <a:solidFill>
                <a:srgbClr val="002060"/>
              </a:solidFill>
              <a:latin typeface="Calibri" panose="020F0502020204030204" pitchFamily="34" charset="0"/>
              <a:ea typeface="+mj-ea"/>
              <a:cs typeface="Arial" charset="0"/>
            </a:endParaRPr>
          </a:p>
          <a:p>
            <a:pPr algn="just">
              <a:lnSpc>
                <a:spcPct val="115000"/>
              </a:lnSpc>
              <a:spcAft>
                <a:spcPts val="1000"/>
              </a:spcAft>
            </a:pPr>
            <a:r>
              <a:rPr lang="pt-PT" b="1" dirty="0">
                <a:ln w="3175">
                  <a:noFill/>
                </a:ln>
                <a:solidFill>
                  <a:srgbClr val="002060"/>
                </a:solidFill>
                <a:latin typeface="Calibri" panose="020F0502020204030204" pitchFamily="34" charset="0"/>
                <a:ea typeface="+mj-ea"/>
                <a:cs typeface="Arial" charset="0"/>
              </a:rPr>
              <a:t>No caso vertente temos Capítulo VI – Serviços e respostas </a:t>
            </a:r>
            <a:r>
              <a:rPr lang="pt-PT" dirty="0">
                <a:ln w="3175">
                  <a:noFill/>
                </a:ln>
                <a:solidFill>
                  <a:srgbClr val="002060"/>
                </a:solidFill>
                <a:latin typeface="Calibri" panose="020F0502020204030204" pitchFamily="34" charset="0"/>
                <a:ea typeface="+mj-ea"/>
                <a:cs typeface="Arial" charset="0"/>
              </a:rPr>
              <a:t>e por sua vez a Secção II </a:t>
            </a:r>
            <a:r>
              <a:rPr lang="pt-PT" sz="2000" b="1" dirty="0">
                <a:ln w="3175">
                  <a:noFill/>
                </a:ln>
                <a:solidFill>
                  <a:srgbClr val="002060"/>
                </a:solidFill>
                <a:latin typeface="Calibri" panose="020F0502020204030204" pitchFamily="34" charset="0"/>
                <a:ea typeface="+mj-ea"/>
                <a:cs typeface="Arial" charset="0"/>
              </a:rPr>
              <a:t>“Modelos de apoio à vida independente”.</a:t>
            </a:r>
            <a:endParaRPr lang="pt-PT" b="1" dirty="0">
              <a:ln w="3175">
                <a:noFill/>
              </a:ln>
              <a:solidFill>
                <a:srgbClr val="002060"/>
              </a:solidFill>
              <a:latin typeface="Calibri" panose="020F0502020204030204" pitchFamily="34" charset="0"/>
              <a:ea typeface="+mj-ea"/>
              <a:cs typeface="Arial"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19" descr="Logo_CRESC_cmyk"/>
          <p:cNvPicPr/>
          <p:nvPr/>
        </p:nvPicPr>
        <p:blipFill rotWithShape="1">
          <a:blip r:embed="rId3"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5" name="Título 1"/>
          <p:cNvSpPr txBox="1">
            <a:spLocks/>
          </p:cNvSpPr>
          <p:nvPr/>
        </p:nvSpPr>
        <p:spPr bwMode="auto">
          <a:xfrm>
            <a:off x="142299" y="418439"/>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Regulamento Específico - ISE</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6" name="Oval 5"/>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7" name="Image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4100413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ângulo 1"/>
          <p:cNvSpPr>
            <a:spLocks noChangeArrowheads="1"/>
          </p:cNvSpPr>
          <p:nvPr/>
        </p:nvSpPr>
        <p:spPr bwMode="auto">
          <a:xfrm>
            <a:off x="683569" y="1306669"/>
            <a:ext cx="7848872" cy="4501232"/>
          </a:xfrm>
          <a:prstGeom prst="rect">
            <a:avLst/>
          </a:prstGeom>
          <a:noFill/>
          <a:ln w="9525">
            <a:noFill/>
            <a:miter lim="800000"/>
            <a:headEnd/>
            <a:tailEnd/>
          </a:ln>
        </p:spPr>
        <p:txBody>
          <a:bodyPr wrap="square">
            <a:spAutoFit/>
          </a:bodyPr>
          <a:lstStyle/>
          <a:p>
            <a:pPr algn="just">
              <a:lnSpc>
                <a:spcPct val="150000"/>
              </a:lnSpc>
            </a:pPr>
            <a:r>
              <a:rPr lang="pt-PT" b="1" dirty="0">
                <a:ln w="3175">
                  <a:noFill/>
                </a:ln>
                <a:solidFill>
                  <a:srgbClr val="002060"/>
                </a:solidFill>
                <a:latin typeface="Calibri" panose="020F0502020204030204" pitchFamily="34" charset="0"/>
                <a:ea typeface="+mj-ea"/>
                <a:cs typeface="Arial" charset="0"/>
              </a:rPr>
              <a:t>Organismos Intermédios – O.I.(artigos 36º e 37º do Modelo de Governação dos FEEI - Decreto-Lei nº 137/2014 de 12 de Setembro) </a:t>
            </a:r>
          </a:p>
          <a:p>
            <a:pPr algn="just">
              <a:lnSpc>
                <a:spcPct val="150000"/>
              </a:lnSpc>
            </a:pPr>
            <a:endParaRPr lang="pt-PT" sz="1100" dirty="0" smtClean="0">
              <a:ln w="3175">
                <a:noFill/>
              </a:ln>
              <a:solidFill>
                <a:srgbClr val="002060"/>
              </a:solidFill>
              <a:latin typeface="Calibri" panose="020F0502020204030204" pitchFamily="34" charset="0"/>
              <a:ea typeface="+mj-ea"/>
              <a:cs typeface="Arial" charset="0"/>
            </a:endParaRPr>
          </a:p>
          <a:p>
            <a:pPr algn="just">
              <a:lnSpc>
                <a:spcPct val="150000"/>
              </a:lnSpc>
            </a:pPr>
            <a:r>
              <a:rPr lang="pt-PT" dirty="0" smtClean="0">
                <a:ln w="3175">
                  <a:noFill/>
                </a:ln>
                <a:solidFill>
                  <a:srgbClr val="002060"/>
                </a:solidFill>
                <a:latin typeface="Calibri" panose="020F0502020204030204" pitchFamily="34" charset="0"/>
                <a:ea typeface="+mj-ea"/>
                <a:cs typeface="Arial" charset="0"/>
              </a:rPr>
              <a:t>No </a:t>
            </a:r>
            <a:r>
              <a:rPr lang="pt-PT" dirty="0">
                <a:ln w="3175">
                  <a:noFill/>
                </a:ln>
                <a:solidFill>
                  <a:srgbClr val="002060"/>
                </a:solidFill>
                <a:latin typeface="Calibri" panose="020F0502020204030204" pitchFamily="34" charset="0"/>
                <a:ea typeface="+mj-ea"/>
                <a:cs typeface="Arial" charset="0"/>
              </a:rPr>
              <a:t>exercício das suas competências de gestão, a AG do CRESC ALGARVE 2020 delegou a gestão de determinadas tipologias de operações, em entidades, que assumem a qualidade de OI</a:t>
            </a:r>
            <a:r>
              <a:rPr lang="pt-PT" dirty="0" smtClean="0">
                <a:ln w="3175">
                  <a:noFill/>
                </a:ln>
                <a:solidFill>
                  <a:srgbClr val="002060"/>
                </a:solidFill>
                <a:latin typeface="Calibri" panose="020F0502020204030204" pitchFamily="34" charset="0"/>
                <a:ea typeface="+mj-ea"/>
                <a:cs typeface="Arial" charset="0"/>
              </a:rPr>
              <a:t>.</a:t>
            </a:r>
          </a:p>
          <a:p>
            <a:pPr algn="just">
              <a:lnSpc>
                <a:spcPct val="150000"/>
              </a:lnSpc>
            </a:pPr>
            <a:endParaRPr lang="pt-PT" sz="1100" dirty="0">
              <a:ln w="3175">
                <a:noFill/>
              </a:ln>
              <a:solidFill>
                <a:srgbClr val="002060"/>
              </a:solidFill>
              <a:latin typeface="Calibri" panose="020F0502020204030204" pitchFamily="34" charset="0"/>
              <a:ea typeface="+mj-ea"/>
              <a:cs typeface="Arial" charset="0"/>
            </a:endParaRPr>
          </a:p>
          <a:p>
            <a:pPr algn="just">
              <a:lnSpc>
                <a:spcPct val="150000"/>
              </a:lnSpc>
            </a:pPr>
            <a:r>
              <a:rPr lang="pt-PT" dirty="0">
                <a:ln w="3175">
                  <a:noFill/>
                </a:ln>
                <a:solidFill>
                  <a:srgbClr val="002060"/>
                </a:solidFill>
                <a:latin typeface="Calibri" panose="020F0502020204030204" pitchFamily="34" charset="0"/>
                <a:ea typeface="+mj-ea"/>
                <a:cs typeface="Arial" charset="0"/>
              </a:rPr>
              <a:t>Podem exercer funções de gestão, mediante delegação da autoridade de gestão,  os organismos que assegurem condições para melhorar os níveis de eficácia e de eficiência ou para superar insuficiências qualitativas e/ou quantitativas de recursos técnicos, humanos ou materiais da autoridade de gestão. </a:t>
            </a: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9" descr="Logo_CRESC_cmyk"/>
          <p:cNvPicPr/>
          <p:nvPr/>
        </p:nvPicPr>
        <p:blipFill rotWithShape="1">
          <a:blip r:embed="rId4"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14" name="Título 1"/>
          <p:cNvSpPr txBox="1">
            <a:spLocks/>
          </p:cNvSpPr>
          <p:nvPr/>
        </p:nvSpPr>
        <p:spPr bwMode="auto">
          <a:xfrm>
            <a:off x="142299" y="47438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INR – Organismo Intermédio do CRESC Algarve 2020</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15" name="Oval 14"/>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16" name="Imagem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1041014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ângulo 1"/>
          <p:cNvSpPr>
            <a:spLocks noChangeArrowheads="1"/>
          </p:cNvSpPr>
          <p:nvPr/>
        </p:nvSpPr>
        <p:spPr bwMode="auto">
          <a:xfrm>
            <a:off x="755577" y="1772816"/>
            <a:ext cx="7524836" cy="2769989"/>
          </a:xfrm>
          <a:prstGeom prst="rect">
            <a:avLst/>
          </a:prstGeom>
          <a:noFill/>
          <a:ln w="9525">
            <a:noFill/>
            <a:miter lim="800000"/>
            <a:headEnd/>
            <a:tailEnd/>
          </a:ln>
        </p:spPr>
        <p:txBody>
          <a:bodyPr wrap="square">
            <a:spAutoFit/>
          </a:bodyPr>
          <a:lstStyle/>
          <a:p>
            <a:pPr algn="just">
              <a:lnSpc>
                <a:spcPct val="150000"/>
              </a:lnSpc>
            </a:pPr>
            <a:r>
              <a:rPr lang="pt-PT" sz="2000" b="1" dirty="0">
                <a:ln w="3175">
                  <a:noFill/>
                </a:ln>
                <a:solidFill>
                  <a:srgbClr val="002060"/>
                </a:solidFill>
                <a:latin typeface="Calibri" panose="020F0502020204030204" pitchFamily="34" charset="0"/>
                <a:ea typeface="+mj-ea"/>
                <a:cs typeface="Arial" charset="0"/>
              </a:rPr>
              <a:t>Atendendo ao âmbito de intervenção e objetivos do MAVI e às atribuições do INR considerou a AG do PO CRESC Algarve 2020  </a:t>
            </a:r>
            <a:r>
              <a:rPr lang="pt-PT" sz="2000" dirty="0">
                <a:ln w="3175">
                  <a:noFill/>
                </a:ln>
                <a:solidFill>
                  <a:srgbClr val="002060"/>
                </a:solidFill>
                <a:latin typeface="Calibri" panose="020F0502020204030204" pitchFamily="34" charset="0"/>
                <a:ea typeface="+mj-ea"/>
                <a:cs typeface="Arial" charset="0"/>
              </a:rPr>
              <a:t>que a delegação de competências no </a:t>
            </a:r>
            <a:r>
              <a:rPr lang="pt-PT" sz="2000" dirty="0" smtClean="0">
                <a:ln w="3175">
                  <a:noFill/>
                </a:ln>
                <a:solidFill>
                  <a:srgbClr val="002060"/>
                </a:solidFill>
                <a:latin typeface="Calibri" panose="020F0502020204030204" pitchFamily="34" charset="0"/>
                <a:ea typeface="+mj-ea"/>
                <a:cs typeface="Arial" charset="0"/>
              </a:rPr>
              <a:t>INR, </a:t>
            </a:r>
            <a:r>
              <a:rPr lang="pt-PT" sz="2000" dirty="0">
                <a:ln w="3175">
                  <a:noFill/>
                </a:ln>
                <a:solidFill>
                  <a:srgbClr val="002060"/>
                </a:solidFill>
                <a:latin typeface="Calibri" panose="020F0502020204030204" pitchFamily="34" charset="0"/>
                <a:ea typeface="+mj-ea"/>
                <a:cs typeface="Arial" charset="0"/>
              </a:rPr>
              <a:t>para a tipologia “MAVI” permitirá melhorar os níveis de eficácia e eficiência na execução desta tipologia.</a:t>
            </a:r>
          </a:p>
          <a:p>
            <a:pPr algn="just">
              <a:lnSpc>
                <a:spcPct val="150000"/>
              </a:lnSpc>
            </a:pPr>
            <a:endParaRPr lang="pt-PT" dirty="0" smtClean="0"/>
          </a:p>
          <a:p>
            <a:pPr algn="just">
              <a:lnSpc>
                <a:spcPct val="150000"/>
              </a:lnSpc>
            </a:pPr>
            <a:endParaRPr lang="pt-PT" dirty="0"/>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9" descr="Logo_CRESC_cmyk"/>
          <p:cNvPicPr/>
          <p:nvPr/>
        </p:nvPicPr>
        <p:blipFill rotWithShape="1">
          <a:blip r:embed="rId4"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14" name="Título 1"/>
          <p:cNvSpPr txBox="1">
            <a:spLocks/>
          </p:cNvSpPr>
          <p:nvPr/>
        </p:nvSpPr>
        <p:spPr bwMode="auto">
          <a:xfrm>
            <a:off x="142299" y="47438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INR – Organismo Intermédio do CRESC Algarve 2020</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15" name="Oval 14"/>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16" name="Imagem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2670002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ângulo 1"/>
          <p:cNvSpPr>
            <a:spLocks noChangeArrowheads="1"/>
          </p:cNvSpPr>
          <p:nvPr/>
        </p:nvSpPr>
        <p:spPr bwMode="auto">
          <a:xfrm>
            <a:off x="755576" y="1196752"/>
            <a:ext cx="7704855" cy="4593565"/>
          </a:xfrm>
          <a:prstGeom prst="rect">
            <a:avLst/>
          </a:prstGeom>
          <a:noFill/>
          <a:ln w="9525">
            <a:noFill/>
            <a:miter lim="800000"/>
            <a:headEnd/>
            <a:tailEnd/>
          </a:ln>
        </p:spPr>
        <p:txBody>
          <a:bodyPr wrap="square">
            <a:spAutoFit/>
          </a:bodyPr>
          <a:lstStyle/>
          <a:p>
            <a:pPr algn="just">
              <a:lnSpc>
                <a:spcPct val="150000"/>
              </a:lnSpc>
            </a:pPr>
            <a:r>
              <a:rPr lang="pt-PT" b="1" dirty="0">
                <a:ln w="3175">
                  <a:noFill/>
                </a:ln>
                <a:solidFill>
                  <a:srgbClr val="002060"/>
                </a:solidFill>
                <a:latin typeface="Calibri" panose="020F0502020204030204" pitchFamily="34" charset="0"/>
                <a:ea typeface="+mj-ea"/>
                <a:cs typeface="Arial" charset="0"/>
              </a:rPr>
              <a:t>Competências Delegadas:</a:t>
            </a:r>
          </a:p>
          <a:p>
            <a:pPr algn="just">
              <a:lnSpc>
                <a:spcPct val="150000"/>
              </a:lnSpc>
            </a:pPr>
            <a:endParaRPr lang="pt-PT" sz="900" b="1" dirty="0"/>
          </a:p>
          <a:p>
            <a:pPr marL="285750" lvl="0" indent="-285750" algn="just">
              <a:buFont typeface="Arial" panose="020B0604020202020204" pitchFamily="34" charset="0"/>
              <a:buChar char="•"/>
            </a:pPr>
            <a:r>
              <a:rPr lang="pt-PT" dirty="0">
                <a:ln w="3175">
                  <a:noFill/>
                </a:ln>
                <a:solidFill>
                  <a:srgbClr val="002060"/>
                </a:solidFill>
                <a:latin typeface="Calibri" panose="020F0502020204030204" pitchFamily="34" charset="0"/>
                <a:ea typeface="+mj-ea"/>
                <a:cs typeface="Arial" charset="0"/>
              </a:rPr>
              <a:t>Aplicar os critérios de seleção aprovados pela Comissão de Acompanhamento do PO CRESC Algarve 2020</a:t>
            </a:r>
            <a:r>
              <a:rPr lang="pt-PT" dirty="0" smtClean="0">
                <a:ln w="3175">
                  <a:noFill/>
                </a:ln>
                <a:solidFill>
                  <a:srgbClr val="002060"/>
                </a:solidFill>
                <a:latin typeface="Calibri" panose="020F0502020204030204" pitchFamily="34" charset="0"/>
                <a:ea typeface="+mj-ea"/>
                <a:cs typeface="Arial" charset="0"/>
              </a:rPr>
              <a:t>;</a:t>
            </a:r>
          </a:p>
          <a:p>
            <a:pPr marL="285750" lvl="0" indent="-285750" algn="just">
              <a:buFont typeface="Arial" panose="020B0604020202020204" pitchFamily="34" charset="0"/>
              <a:buChar char="•"/>
            </a:pPr>
            <a:endParaRPr lang="pt-PT" dirty="0">
              <a:ln w="3175">
                <a:noFill/>
              </a:ln>
              <a:solidFill>
                <a:srgbClr val="002060"/>
              </a:solidFill>
              <a:latin typeface="Calibri" panose="020F0502020204030204" pitchFamily="34" charset="0"/>
              <a:ea typeface="+mj-ea"/>
              <a:cs typeface="Arial" charset="0"/>
            </a:endParaRPr>
          </a:p>
          <a:p>
            <a:pPr marL="285750" lvl="0" indent="-285750" algn="just">
              <a:buFont typeface="Arial" panose="020B0604020202020204" pitchFamily="34" charset="0"/>
              <a:buChar char="•"/>
            </a:pPr>
            <a:r>
              <a:rPr lang="pt-PT" dirty="0">
                <a:ln w="3175">
                  <a:noFill/>
                </a:ln>
                <a:solidFill>
                  <a:srgbClr val="002060"/>
                </a:solidFill>
                <a:latin typeface="Calibri" panose="020F0502020204030204" pitchFamily="34" charset="0"/>
                <a:ea typeface="+mj-ea"/>
                <a:cs typeface="Arial" charset="0"/>
              </a:rPr>
              <a:t>Verificar se a operação a selecionar tem enquadramento nas elegibilidades específicas do PO CRESC Algarve 2020, bem como adequação técnica aos objetivos e finalidades específicas visadas, e se ficou objetivamente demonstrada a sua viabilidade e sustentabilidade económica e financeira</a:t>
            </a:r>
            <a:r>
              <a:rPr lang="pt-PT" dirty="0" smtClean="0">
                <a:ln w="3175">
                  <a:noFill/>
                </a:ln>
                <a:solidFill>
                  <a:srgbClr val="002060"/>
                </a:solidFill>
                <a:latin typeface="Calibri" panose="020F0502020204030204" pitchFamily="34" charset="0"/>
                <a:ea typeface="+mj-ea"/>
                <a:cs typeface="Arial" charset="0"/>
              </a:rPr>
              <a:t>;</a:t>
            </a:r>
          </a:p>
          <a:p>
            <a:pPr marL="285750" lvl="0" indent="-285750" algn="just">
              <a:buFont typeface="Arial" panose="020B0604020202020204" pitchFamily="34" charset="0"/>
              <a:buChar char="•"/>
            </a:pPr>
            <a:endParaRPr lang="pt-PT" dirty="0">
              <a:ln w="3175">
                <a:noFill/>
              </a:ln>
              <a:solidFill>
                <a:srgbClr val="002060"/>
              </a:solidFill>
              <a:latin typeface="Calibri" panose="020F0502020204030204" pitchFamily="34" charset="0"/>
              <a:ea typeface="+mj-ea"/>
              <a:cs typeface="Arial" charset="0"/>
            </a:endParaRPr>
          </a:p>
          <a:p>
            <a:pPr marL="285750" lvl="0" indent="-285750" algn="just">
              <a:buFont typeface="Arial" panose="020B0604020202020204" pitchFamily="34" charset="0"/>
              <a:buChar char="•"/>
            </a:pPr>
            <a:r>
              <a:rPr lang="pt-PT" dirty="0">
                <a:ln w="3175">
                  <a:noFill/>
                </a:ln>
                <a:solidFill>
                  <a:srgbClr val="002060"/>
                </a:solidFill>
                <a:latin typeface="Calibri" panose="020F0502020204030204" pitchFamily="34" charset="0"/>
                <a:ea typeface="+mj-ea"/>
                <a:cs typeface="Arial" charset="0"/>
              </a:rPr>
              <a:t>Verificar se foi cumprida a legislação aplicável à operação em causa, sempre que a operação tenha início antes da apresentação do pedido de financiamento à AG</a:t>
            </a:r>
            <a:r>
              <a:rPr lang="pt-PT" dirty="0" smtClean="0">
                <a:ln w="3175">
                  <a:noFill/>
                </a:ln>
                <a:solidFill>
                  <a:srgbClr val="002060"/>
                </a:solidFill>
                <a:latin typeface="Calibri" panose="020F0502020204030204" pitchFamily="34" charset="0"/>
                <a:ea typeface="+mj-ea"/>
                <a:cs typeface="Arial" charset="0"/>
              </a:rPr>
              <a:t>;</a:t>
            </a:r>
          </a:p>
          <a:p>
            <a:pPr marL="285750" lvl="0" indent="-285750" algn="just">
              <a:buFont typeface="Arial" panose="020B0604020202020204" pitchFamily="34" charset="0"/>
              <a:buChar char="•"/>
            </a:pPr>
            <a:endParaRPr lang="pt-PT" dirty="0">
              <a:ln w="3175">
                <a:noFill/>
              </a:ln>
              <a:solidFill>
                <a:srgbClr val="002060"/>
              </a:solidFill>
              <a:latin typeface="Calibri" panose="020F0502020204030204" pitchFamily="34" charset="0"/>
              <a:ea typeface="+mj-ea"/>
              <a:cs typeface="Arial" charset="0"/>
            </a:endParaRPr>
          </a:p>
          <a:p>
            <a:pPr marL="285750" lvl="0" indent="-285750" algn="just">
              <a:buFont typeface="Arial" panose="020B0604020202020204" pitchFamily="34" charset="0"/>
              <a:buChar char="•"/>
            </a:pPr>
            <a:r>
              <a:rPr lang="pt-PT" dirty="0">
                <a:ln w="3175">
                  <a:noFill/>
                </a:ln>
                <a:solidFill>
                  <a:srgbClr val="002060"/>
                </a:solidFill>
                <a:latin typeface="Calibri" panose="020F0502020204030204" pitchFamily="34" charset="0"/>
                <a:ea typeface="+mj-ea"/>
                <a:cs typeface="Arial" charset="0"/>
              </a:rPr>
              <a:t>Realizar, em parceria com o PO CRESC Algarve 2020 e com base na constituição de equipas mistas, verificações das operações in </a:t>
            </a:r>
            <a:r>
              <a:rPr lang="pt-PT" dirty="0" smtClean="0">
                <a:ln w="3175">
                  <a:noFill/>
                </a:ln>
                <a:solidFill>
                  <a:srgbClr val="002060"/>
                </a:solidFill>
                <a:latin typeface="Calibri" panose="020F0502020204030204" pitchFamily="34" charset="0"/>
                <a:ea typeface="+mj-ea"/>
                <a:cs typeface="Arial" charset="0"/>
              </a:rPr>
              <a:t>loco.</a:t>
            </a:r>
            <a:endParaRPr lang="pt-PT" dirty="0">
              <a:ln w="3175">
                <a:noFill/>
              </a:ln>
              <a:solidFill>
                <a:srgbClr val="002060"/>
              </a:solidFill>
              <a:latin typeface="Calibri" panose="020F0502020204030204" pitchFamily="34" charset="0"/>
              <a:ea typeface="+mj-ea"/>
              <a:cs typeface="Arial" charset="0"/>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9" descr="Logo_CRESC_cmyk"/>
          <p:cNvPicPr/>
          <p:nvPr/>
        </p:nvPicPr>
        <p:blipFill rotWithShape="1">
          <a:blip r:embed="rId4"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14" name="Título 1"/>
          <p:cNvSpPr txBox="1">
            <a:spLocks/>
          </p:cNvSpPr>
          <p:nvPr/>
        </p:nvSpPr>
        <p:spPr bwMode="auto">
          <a:xfrm>
            <a:off x="142299" y="47438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lang="pt-PT" sz="2000" b="1" dirty="0" smtClean="0">
                <a:ln w="3175">
                  <a:noFill/>
                </a:ln>
                <a:solidFill>
                  <a:srgbClr val="002060"/>
                </a:solidFill>
                <a:latin typeface="GeoSlab703 Md BT" pitchFamily="18" charset="0"/>
                <a:cs typeface="Arial" charset="0"/>
              </a:rPr>
              <a:t>INR – Organismo Intermédio do CRESC Algarve 2020</a:t>
            </a:r>
            <a:endPar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endParaRP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15" name="Oval 14"/>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16" name="Imagem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1833352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1007268" y="404664"/>
            <a:ext cx="7129463" cy="955675"/>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fontAlgn="base">
              <a:spcBef>
                <a:spcPct val="0"/>
              </a:spcBef>
              <a:spcAft>
                <a:spcPct val="0"/>
              </a:spcAft>
            </a:pPr>
            <a:r>
              <a:rPr lang="pt-PT" altLang="pt-PT" sz="2000" b="1" dirty="0">
                <a:solidFill>
                  <a:srgbClr val="000064"/>
                </a:solidFill>
                <a:latin typeface="Arial" charset="0"/>
                <a:cs typeface="Arial" charset="0"/>
              </a:rPr>
              <a:t>Região </a:t>
            </a:r>
            <a:r>
              <a:rPr lang="pt-PT" altLang="pt-PT" sz="2800" b="1" dirty="0">
                <a:solidFill>
                  <a:srgbClr val="4BACC6">
                    <a:lumMod val="75000"/>
                  </a:srgbClr>
                </a:solidFill>
                <a:latin typeface="Arial" charset="0"/>
                <a:cs typeface="Arial" charset="0"/>
              </a:rPr>
              <a:t>C</a:t>
            </a:r>
            <a:r>
              <a:rPr lang="pt-PT" altLang="pt-PT" sz="2000" b="1" dirty="0">
                <a:solidFill>
                  <a:srgbClr val="000064"/>
                </a:solidFill>
                <a:latin typeface="Arial" charset="0"/>
                <a:cs typeface="Arial" charset="0"/>
              </a:rPr>
              <a:t>ompetitiva, </a:t>
            </a:r>
            <a:r>
              <a:rPr lang="pt-PT" altLang="pt-PT" sz="2800" b="1" dirty="0">
                <a:solidFill>
                  <a:srgbClr val="4BACC6">
                    <a:lumMod val="75000"/>
                  </a:srgbClr>
                </a:solidFill>
                <a:latin typeface="Arial" charset="0"/>
                <a:cs typeface="Arial" charset="0"/>
              </a:rPr>
              <a:t>R</a:t>
            </a:r>
            <a:r>
              <a:rPr lang="pt-PT" altLang="pt-PT" sz="2000" b="1" dirty="0">
                <a:solidFill>
                  <a:srgbClr val="000064"/>
                </a:solidFill>
                <a:latin typeface="Arial" charset="0"/>
                <a:cs typeface="Arial" charset="0"/>
              </a:rPr>
              <a:t>esiliente, </a:t>
            </a:r>
            <a:r>
              <a:rPr lang="pt-PT" altLang="pt-PT" sz="2800" b="1" dirty="0">
                <a:solidFill>
                  <a:srgbClr val="4BACC6">
                    <a:lumMod val="75000"/>
                  </a:srgbClr>
                </a:solidFill>
                <a:latin typeface="Arial" charset="0"/>
                <a:cs typeface="Arial" charset="0"/>
              </a:rPr>
              <a:t>E</a:t>
            </a:r>
            <a:r>
              <a:rPr lang="pt-PT" altLang="pt-PT" sz="2000" b="1" dirty="0">
                <a:solidFill>
                  <a:srgbClr val="000064"/>
                </a:solidFill>
                <a:latin typeface="Arial" charset="0"/>
                <a:cs typeface="Arial" charset="0"/>
              </a:rPr>
              <a:t>mpreendedora e </a:t>
            </a:r>
            <a:r>
              <a:rPr lang="pt-PT" altLang="pt-PT" sz="2800" b="1" dirty="0">
                <a:solidFill>
                  <a:srgbClr val="4BACC6">
                    <a:lumMod val="75000"/>
                  </a:srgbClr>
                </a:solidFill>
                <a:latin typeface="Arial" charset="0"/>
                <a:cs typeface="Arial" charset="0"/>
              </a:rPr>
              <a:t>S</a:t>
            </a:r>
            <a:r>
              <a:rPr lang="pt-PT" altLang="pt-PT" sz="2000" b="1" dirty="0">
                <a:solidFill>
                  <a:srgbClr val="000064"/>
                </a:solidFill>
                <a:latin typeface="Arial" charset="0"/>
                <a:cs typeface="Arial" charset="0"/>
              </a:rPr>
              <a:t>ustentável com base na valorização do </a:t>
            </a:r>
            <a:r>
              <a:rPr lang="pt-PT" altLang="pt-PT" sz="2800" b="1" dirty="0">
                <a:solidFill>
                  <a:srgbClr val="4BACC6">
                    <a:lumMod val="75000"/>
                  </a:srgbClr>
                </a:solidFill>
                <a:latin typeface="Arial" charset="0"/>
                <a:cs typeface="Arial" charset="0"/>
              </a:rPr>
              <a:t>C</a:t>
            </a:r>
            <a:r>
              <a:rPr lang="pt-PT" altLang="pt-PT" sz="2000" b="1" dirty="0">
                <a:solidFill>
                  <a:srgbClr val="000064"/>
                </a:solidFill>
                <a:latin typeface="Arial" charset="0"/>
                <a:cs typeface="Arial" charset="0"/>
              </a:rPr>
              <a:t>onhecimento</a:t>
            </a:r>
          </a:p>
        </p:txBody>
      </p:sp>
      <p:pic>
        <p:nvPicPr>
          <p:cNvPr id="28676" name="Picture 19" descr="Logo_CRESC_cmy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69041" y="1484784"/>
            <a:ext cx="3205916" cy="1438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upo 5"/>
          <p:cNvGrpSpPr/>
          <p:nvPr/>
        </p:nvGrpSpPr>
        <p:grpSpPr>
          <a:xfrm>
            <a:off x="5168706" y="4221088"/>
            <a:ext cx="2974528" cy="1310385"/>
            <a:chOff x="3445115" y="3320988"/>
            <a:chExt cx="2974528" cy="1267742"/>
          </a:xfrm>
        </p:grpSpPr>
        <p:sp>
          <p:nvSpPr>
            <p:cNvPr id="10" name="Rectângulo 4"/>
            <p:cNvSpPr/>
            <p:nvPr/>
          </p:nvSpPr>
          <p:spPr>
            <a:xfrm>
              <a:off x="3719275" y="3664132"/>
              <a:ext cx="2586038" cy="246221"/>
            </a:xfrm>
            <a:prstGeom prst="rect">
              <a:avLst/>
            </a:prstGeom>
          </p:spPr>
          <p:txBody>
            <a:bodyPr>
              <a:spAutoFit/>
            </a:bodyPr>
            <a:lstStyle/>
            <a:p>
              <a:pPr fontAlgn="base">
                <a:spcBef>
                  <a:spcPct val="0"/>
                </a:spcBef>
                <a:spcAft>
                  <a:spcPct val="0"/>
                </a:spcAft>
                <a:defRPr/>
              </a:pPr>
              <a:r>
                <a:rPr lang="pt-PT" sz="1000" b="1" dirty="0">
                  <a:solidFill>
                    <a:prstClr val="black">
                      <a:lumMod val="75000"/>
                      <a:lumOff val="25000"/>
                    </a:prstClr>
                  </a:solidFill>
                  <a:latin typeface="Arial" charset="0"/>
                  <a:cs typeface="Arial" panose="020B0604020202020204" pitchFamily="34" charset="0"/>
                </a:rPr>
                <a:t>algarve2020@ccdr-alg.pt</a:t>
              </a:r>
            </a:p>
          </p:txBody>
        </p:sp>
        <p:sp>
          <p:nvSpPr>
            <p:cNvPr id="15" name="CaixaDeTexto 14"/>
            <p:cNvSpPr txBox="1"/>
            <p:nvPr/>
          </p:nvSpPr>
          <p:spPr>
            <a:xfrm>
              <a:off x="3715367" y="4006128"/>
              <a:ext cx="1606634" cy="246221"/>
            </a:xfrm>
            <a:prstGeom prst="rect">
              <a:avLst/>
            </a:prstGeom>
            <a:noFill/>
          </p:spPr>
          <p:txBody>
            <a:bodyPr wrap="square">
              <a:spAutoFit/>
            </a:bodyPr>
            <a:lstStyle/>
            <a:p>
              <a:pPr fontAlgn="base">
                <a:spcBef>
                  <a:spcPct val="0"/>
                </a:spcBef>
                <a:spcAft>
                  <a:spcPct val="0"/>
                </a:spcAft>
                <a:defRPr/>
              </a:pPr>
              <a:r>
                <a:rPr lang="pt-PT" sz="1000" b="1" dirty="0">
                  <a:solidFill>
                    <a:prstClr val="black">
                      <a:lumMod val="75000"/>
                      <a:lumOff val="25000"/>
                    </a:prstClr>
                  </a:solidFill>
                  <a:latin typeface="Arial" charset="0"/>
                  <a:cs typeface="Arial" panose="020B0604020202020204" pitchFamily="34" charset="0"/>
                </a:rPr>
                <a:t>http://algarve2020.pt/</a:t>
              </a:r>
            </a:p>
          </p:txBody>
        </p:sp>
        <p:sp>
          <p:nvSpPr>
            <p:cNvPr id="16" name="Rectângulo 1067"/>
            <p:cNvSpPr/>
            <p:nvPr/>
          </p:nvSpPr>
          <p:spPr>
            <a:xfrm>
              <a:off x="3696886" y="4342509"/>
              <a:ext cx="2722757" cy="246221"/>
            </a:xfrm>
            <a:prstGeom prst="rect">
              <a:avLst/>
            </a:prstGeom>
          </p:spPr>
          <p:txBody>
            <a:bodyPr wrap="square">
              <a:spAutoFit/>
            </a:bodyPr>
            <a:lstStyle/>
            <a:p>
              <a:pPr fontAlgn="base">
                <a:spcBef>
                  <a:spcPct val="0"/>
                </a:spcBef>
                <a:spcAft>
                  <a:spcPct val="0"/>
                </a:spcAft>
                <a:defRPr/>
              </a:pPr>
              <a:r>
                <a:rPr lang="pt-PT" sz="1000" b="1" dirty="0">
                  <a:solidFill>
                    <a:prstClr val="black">
                      <a:lumMod val="75000"/>
                      <a:lumOff val="25000"/>
                    </a:prstClr>
                  </a:solidFill>
                  <a:latin typeface="Arial" charset="0"/>
                  <a:cs typeface="Arial" panose="020B0604020202020204" pitchFamily="34" charset="0"/>
                </a:rPr>
                <a:t>facebook.com/CRESC.ALGARVE2020</a:t>
              </a:r>
            </a:p>
          </p:txBody>
        </p:sp>
        <p:sp>
          <p:nvSpPr>
            <p:cNvPr id="19" name="Rectângulo 4"/>
            <p:cNvSpPr/>
            <p:nvPr/>
          </p:nvSpPr>
          <p:spPr>
            <a:xfrm>
              <a:off x="3704788" y="3320988"/>
              <a:ext cx="1407272" cy="246221"/>
            </a:xfrm>
            <a:prstGeom prst="rect">
              <a:avLst/>
            </a:prstGeom>
          </p:spPr>
          <p:txBody>
            <a:bodyPr wrap="square">
              <a:spAutoFit/>
            </a:bodyPr>
            <a:lstStyle/>
            <a:p>
              <a:pPr fontAlgn="base">
                <a:spcBef>
                  <a:spcPct val="0"/>
                </a:spcBef>
                <a:spcAft>
                  <a:spcPct val="0"/>
                </a:spcAft>
                <a:defRPr/>
              </a:pPr>
              <a:r>
                <a:rPr lang="pt-PT" sz="1000" b="1" dirty="0">
                  <a:solidFill>
                    <a:prstClr val="black">
                      <a:lumMod val="75000"/>
                      <a:lumOff val="25000"/>
                    </a:prstClr>
                  </a:solidFill>
                  <a:latin typeface="Arial" charset="0"/>
                  <a:cs typeface="Arial" panose="020B0604020202020204" pitchFamily="34" charset="0"/>
                </a:rPr>
                <a:t>(+351) 289 895 200</a:t>
              </a:r>
            </a:p>
          </p:txBody>
        </p:sp>
        <p:pic>
          <p:nvPicPr>
            <p:cNvPr id="2" name="Imagem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58561" y="3660264"/>
              <a:ext cx="253956" cy="253956"/>
            </a:xfrm>
            <a:prstGeom prst="rect">
              <a:avLst/>
            </a:prstGeom>
          </p:spPr>
        </p:pic>
        <p:pic>
          <p:nvPicPr>
            <p:cNvPr id="3" name="Imagem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79548" y="4364282"/>
              <a:ext cx="216633" cy="216633"/>
            </a:xfrm>
            <a:prstGeom prst="rect">
              <a:avLst/>
            </a:prstGeom>
          </p:spPr>
        </p:pic>
        <p:pic>
          <p:nvPicPr>
            <p:cNvPr id="4" name="Imagem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61339" y="4002812"/>
              <a:ext cx="250472" cy="250472"/>
            </a:xfrm>
            <a:prstGeom prst="rect">
              <a:avLst/>
            </a:prstGeom>
          </p:spPr>
        </p:pic>
        <p:pic>
          <p:nvPicPr>
            <p:cNvPr id="5" name="Imagem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45115" y="3320988"/>
              <a:ext cx="267402" cy="267402"/>
            </a:xfrm>
            <a:prstGeom prst="rect">
              <a:avLst/>
            </a:prstGeom>
          </p:spPr>
        </p:pic>
      </p:grpSp>
      <p:sp>
        <p:nvSpPr>
          <p:cNvPr id="7" name="Marcador de Posição do Número do Diapositivo 6"/>
          <p:cNvSpPr>
            <a:spLocks noGrp="1"/>
          </p:cNvSpPr>
          <p:nvPr>
            <p:ph type="sldNum" sz="quarter" idx="12"/>
          </p:nvPr>
        </p:nvSpPr>
        <p:spPr/>
        <p:txBody>
          <a:bodyPr/>
          <a:lstStyle/>
          <a:p>
            <a:pPr>
              <a:defRPr/>
            </a:pPr>
            <a:fld id="{5E2781B0-083B-4166-918D-24D4D768C5DA}" type="slidenum">
              <a:rPr lang="pt-PT" sz="800" smtClean="0">
                <a:solidFill>
                  <a:prstClr val="black">
                    <a:tint val="75000"/>
                  </a:prstClr>
                </a:solidFill>
              </a:rPr>
              <a:pPr>
                <a:defRPr/>
              </a:pPr>
              <a:t>19</a:t>
            </a:fld>
            <a:endParaRPr lang="pt-PT" sz="800" dirty="0">
              <a:solidFill>
                <a:prstClr val="black">
                  <a:tint val="75000"/>
                </a:prstClr>
              </a:solidFill>
            </a:endParaRPr>
          </a:p>
        </p:txBody>
      </p:sp>
      <p:pic>
        <p:nvPicPr>
          <p:cNvPr id="8" name="Imagem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44468" y="3174977"/>
            <a:ext cx="2927532" cy="2927532"/>
          </a:xfrm>
          <a:prstGeom prst="rect">
            <a:avLst/>
          </a:prstGeom>
        </p:spPr>
      </p:pic>
      <p:pic>
        <p:nvPicPr>
          <p:cNvPr id="17"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aixaDeTexto 8"/>
          <p:cNvSpPr txBox="1"/>
          <p:nvPr/>
        </p:nvSpPr>
        <p:spPr>
          <a:xfrm>
            <a:off x="5123218" y="3228353"/>
            <a:ext cx="2553991" cy="892552"/>
          </a:xfrm>
          <a:prstGeom prst="rect">
            <a:avLst/>
          </a:prstGeom>
          <a:noFill/>
        </p:spPr>
        <p:txBody>
          <a:bodyPr wrap="square" rtlCol="0">
            <a:spAutoFit/>
          </a:bodyPr>
          <a:lstStyle/>
          <a:p>
            <a:r>
              <a:rPr lang="pt-PT" sz="1600" b="1" dirty="0">
                <a:solidFill>
                  <a:prstClr val="black">
                    <a:lumMod val="75000"/>
                    <a:lumOff val="25000"/>
                  </a:prstClr>
                </a:solidFill>
                <a:latin typeface="Arial" charset="0"/>
                <a:cs typeface="Arial" panose="020B0604020202020204" pitchFamily="34" charset="0"/>
              </a:rPr>
              <a:t>Secretariado </a:t>
            </a:r>
            <a:r>
              <a:rPr lang="pt-PT" sz="1600" b="1" dirty="0" smtClean="0">
                <a:solidFill>
                  <a:prstClr val="black">
                    <a:lumMod val="75000"/>
                    <a:lumOff val="25000"/>
                  </a:prstClr>
                </a:solidFill>
                <a:latin typeface="Arial" charset="0"/>
                <a:cs typeface="Arial" panose="020B0604020202020204" pitchFamily="34" charset="0"/>
              </a:rPr>
              <a:t>Técnico</a:t>
            </a:r>
          </a:p>
          <a:p>
            <a:endParaRPr lang="pt-PT" sz="1200" b="1" dirty="0" smtClean="0">
              <a:solidFill>
                <a:prstClr val="black">
                  <a:lumMod val="75000"/>
                  <a:lumOff val="25000"/>
                </a:prstClr>
              </a:solidFill>
              <a:latin typeface="Arial" charset="0"/>
              <a:cs typeface="Arial" panose="020B0604020202020204" pitchFamily="34" charset="0"/>
            </a:endParaRPr>
          </a:p>
          <a:p>
            <a:r>
              <a:rPr lang="pt-PT" sz="1200" b="1" dirty="0" smtClean="0">
                <a:solidFill>
                  <a:prstClr val="black">
                    <a:lumMod val="75000"/>
                    <a:lumOff val="25000"/>
                  </a:prstClr>
                </a:solidFill>
                <a:latin typeface="Arial" charset="0"/>
                <a:cs typeface="Arial" panose="020B0604020202020204" pitchFamily="34" charset="0"/>
              </a:rPr>
              <a:t>Praça </a:t>
            </a:r>
            <a:r>
              <a:rPr lang="pt-PT" sz="1200" b="1" dirty="0">
                <a:solidFill>
                  <a:prstClr val="black">
                    <a:lumMod val="75000"/>
                    <a:lumOff val="25000"/>
                  </a:prstClr>
                </a:solidFill>
                <a:latin typeface="Arial" charset="0"/>
                <a:cs typeface="Arial" panose="020B0604020202020204" pitchFamily="34" charset="0"/>
              </a:rPr>
              <a:t>da Liberdade, 2</a:t>
            </a:r>
            <a:br>
              <a:rPr lang="pt-PT" sz="1200" b="1" dirty="0">
                <a:solidFill>
                  <a:prstClr val="black">
                    <a:lumMod val="75000"/>
                    <a:lumOff val="25000"/>
                  </a:prstClr>
                </a:solidFill>
                <a:latin typeface="Arial" charset="0"/>
                <a:cs typeface="Arial" panose="020B0604020202020204" pitchFamily="34" charset="0"/>
              </a:rPr>
            </a:br>
            <a:r>
              <a:rPr lang="pt-PT" sz="1200" b="1" dirty="0">
                <a:solidFill>
                  <a:prstClr val="black">
                    <a:lumMod val="75000"/>
                    <a:lumOff val="25000"/>
                  </a:prstClr>
                </a:solidFill>
                <a:latin typeface="Arial" charset="0"/>
                <a:cs typeface="Arial" panose="020B0604020202020204" pitchFamily="34" charset="0"/>
              </a:rPr>
              <a:t>8000-164 Faro - Portugal</a:t>
            </a:r>
          </a:p>
        </p:txBody>
      </p:sp>
      <p:sp>
        <p:nvSpPr>
          <p:cNvPr id="18" name="CaixaDeTexto 17"/>
          <p:cNvSpPr txBox="1"/>
          <p:nvPr/>
        </p:nvSpPr>
        <p:spPr>
          <a:xfrm>
            <a:off x="3574829" y="6021176"/>
            <a:ext cx="1653017" cy="461665"/>
          </a:xfrm>
          <a:prstGeom prst="rect">
            <a:avLst/>
          </a:prstGeom>
          <a:noFill/>
        </p:spPr>
        <p:txBody>
          <a:bodyPr wrap="none" rtlCol="0">
            <a:spAutoFit/>
          </a:bodyPr>
          <a:lstStyle/>
          <a:p>
            <a:r>
              <a:rPr lang="pt-PT" sz="2400" b="1" dirty="0" smtClean="0">
                <a:solidFill>
                  <a:srgbClr val="002060"/>
                </a:solidFill>
                <a:latin typeface="Arial" pitchFamily="34" charset="0"/>
                <a:cs typeface="Arial" pitchFamily="34" charset="0"/>
              </a:rPr>
              <a:t>Obrigado!</a:t>
            </a:r>
            <a:endParaRPr lang="pt-PT" sz="2400"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2901321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tângulo arredondado 23"/>
          <p:cNvSpPr/>
          <p:nvPr/>
        </p:nvSpPr>
        <p:spPr bwMode="auto">
          <a:xfrm>
            <a:off x="643329" y="2204864"/>
            <a:ext cx="504056" cy="432048"/>
          </a:xfrm>
          <a:prstGeom prst="roundRect">
            <a:avLst/>
          </a:prstGeom>
          <a:solidFill>
            <a:srgbClr val="FF0000"/>
          </a:solidFill>
          <a:ln w="952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1" i="0" u="none" strike="noStrike" cap="none" normalizeH="0" baseline="0" dirty="0" smtClean="0">
                <a:ln>
                  <a:noFill/>
                </a:ln>
                <a:solidFill>
                  <a:schemeClr val="bg1"/>
                </a:solidFill>
                <a:effectLst/>
                <a:latin typeface="Arial" charset="0"/>
                <a:cs typeface="Arial Unicode MS" charset="0"/>
              </a:rPr>
              <a:t>1</a:t>
            </a:r>
          </a:p>
        </p:txBody>
      </p:sp>
      <p:sp>
        <p:nvSpPr>
          <p:cNvPr id="7" name="Título 1"/>
          <p:cNvSpPr txBox="1">
            <a:spLocks/>
          </p:cNvSpPr>
          <p:nvPr/>
        </p:nvSpPr>
        <p:spPr bwMode="auto">
          <a:xfrm>
            <a:off x="0" y="460412"/>
            <a:ext cx="9072216" cy="80467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r>
              <a:rPr lang="pt-PT" sz="2000" b="1" dirty="0">
                <a:ln w="3175">
                  <a:noFill/>
                </a:ln>
                <a:solidFill>
                  <a:srgbClr val="002060"/>
                </a:solidFill>
                <a:latin typeface="Calibri" panose="020F0502020204030204" pitchFamily="34" charset="0"/>
                <a:cs typeface="Arial" charset="0"/>
              </a:rPr>
              <a:t>Sessão de Esclarecimento </a:t>
            </a:r>
            <a:endParaRPr lang="pt-PT" sz="2000" b="1" dirty="0" smtClean="0">
              <a:ln w="3175">
                <a:noFill/>
              </a:ln>
              <a:solidFill>
                <a:srgbClr val="002060"/>
              </a:solidFill>
              <a:latin typeface="Calibri" panose="020F0502020204030204" pitchFamily="34" charset="0"/>
              <a:cs typeface="Arial" charset="0"/>
            </a:endParaRPr>
          </a:p>
          <a:p>
            <a:r>
              <a:rPr lang="pt-PT" sz="2000" b="1" dirty="0" smtClean="0">
                <a:ln w="3175">
                  <a:noFill/>
                </a:ln>
                <a:solidFill>
                  <a:srgbClr val="002060"/>
                </a:solidFill>
                <a:latin typeface="Calibri" panose="020F0502020204030204" pitchFamily="34" charset="0"/>
                <a:cs typeface="Arial" charset="0"/>
              </a:rPr>
              <a:t>MAVI - Modelo </a:t>
            </a:r>
            <a:r>
              <a:rPr lang="pt-PT" sz="2000" b="1" dirty="0">
                <a:ln w="3175">
                  <a:noFill/>
                </a:ln>
                <a:solidFill>
                  <a:srgbClr val="002060"/>
                </a:solidFill>
                <a:latin typeface="Calibri" panose="020F0502020204030204" pitchFamily="34" charset="0"/>
                <a:cs typeface="Arial" charset="0"/>
              </a:rPr>
              <a:t>de Apoio à Vida Independente</a:t>
            </a:r>
          </a:p>
          <a:p>
            <a:pPr marL="0" marR="0" lvl="0" indent="0"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graphicFrame>
        <p:nvGraphicFramePr>
          <p:cNvPr id="8" name="Tabela 7"/>
          <p:cNvGraphicFramePr>
            <a:graphicFrameLocks noGrp="1"/>
          </p:cNvGraphicFramePr>
          <p:nvPr>
            <p:extLst>
              <p:ext uri="{D42A27DB-BD31-4B8C-83A1-F6EECF244321}">
                <p14:modId xmlns:p14="http://schemas.microsoft.com/office/powerpoint/2010/main" val="2368114398"/>
              </p:ext>
            </p:extLst>
          </p:nvPr>
        </p:nvGraphicFramePr>
        <p:xfrm>
          <a:off x="647675" y="1442737"/>
          <a:ext cx="7776863" cy="530788"/>
        </p:xfrm>
        <a:graphic>
          <a:graphicData uri="http://schemas.openxmlformats.org/drawingml/2006/table">
            <a:tbl>
              <a:tblPr/>
              <a:tblGrid>
                <a:gridCol w="7776863">
                  <a:extLst>
                    <a:ext uri="{9D8B030D-6E8A-4147-A177-3AD203B41FA5}">
                      <a16:colId xmlns:a16="http://schemas.microsoft.com/office/drawing/2014/main" val="20000"/>
                    </a:ext>
                  </a:extLst>
                </a:gridCol>
              </a:tblGrid>
              <a:tr h="530788">
                <a:tc>
                  <a:txBody>
                    <a:bodyPr/>
                    <a:lstStyle/>
                    <a:p>
                      <a:pPr algn="ctr"/>
                      <a:r>
                        <a:rPr kumimoji="0" lang="pt-PT" sz="2800" b="1" i="0" u="none" strike="noStrike" kern="1200" cap="none" spc="0" normalizeH="0" baseline="0" dirty="0" smtClean="0">
                          <a:ln>
                            <a:noFill/>
                          </a:ln>
                          <a:solidFill>
                            <a:srgbClr val="1F497D"/>
                          </a:solidFill>
                          <a:effectLst/>
                          <a:uLnTx/>
                          <a:uFillTx/>
                          <a:latin typeface="Calibri" pitchFamily="34" charset="0"/>
                          <a:ea typeface="Arial Unicode MS" pitchFamily="34" charset="-128"/>
                          <a:cs typeface="Arial" pitchFamily="34" charset="0"/>
                        </a:rPr>
                        <a:t>AGENDA</a:t>
                      </a:r>
                    </a:p>
                  </a:txBody>
                  <a:tcPr marL="108012" marR="9526" marT="9524" marB="0">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0" name="Oval 9"/>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sp>
        <p:nvSpPr>
          <p:cNvPr id="3" name="Retângulo arredondado 2"/>
          <p:cNvSpPr/>
          <p:nvPr/>
        </p:nvSpPr>
        <p:spPr bwMode="auto">
          <a:xfrm>
            <a:off x="1259632" y="2204864"/>
            <a:ext cx="7020781" cy="432048"/>
          </a:xfrm>
          <a:prstGeom prst="roundRect">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5" name="Retângulo 4"/>
          <p:cNvSpPr/>
          <p:nvPr/>
        </p:nvSpPr>
        <p:spPr>
          <a:xfrm>
            <a:off x="3077347" y="2227420"/>
            <a:ext cx="3385350" cy="369332"/>
          </a:xfrm>
          <a:prstGeom prst="rect">
            <a:avLst/>
          </a:prstGeom>
        </p:spPr>
        <p:txBody>
          <a:bodyPr wrap="none">
            <a:spAutoFit/>
          </a:bodyPr>
          <a:lstStyle/>
          <a:p>
            <a:r>
              <a:rPr lang="pt-PT" dirty="0" smtClean="0">
                <a:solidFill>
                  <a:srgbClr val="1F497D"/>
                </a:solidFill>
                <a:latin typeface="Calibri" pitchFamily="34" charset="0"/>
                <a:ea typeface="Arial Unicode MS" pitchFamily="34" charset="-128"/>
                <a:cs typeface="Arial" pitchFamily="34" charset="0"/>
              </a:rPr>
              <a:t>Apresentação </a:t>
            </a:r>
            <a:r>
              <a:rPr lang="pt-PT" dirty="0">
                <a:solidFill>
                  <a:srgbClr val="1F497D"/>
                </a:solidFill>
                <a:latin typeface="Calibri" pitchFamily="34" charset="0"/>
                <a:ea typeface="Arial Unicode MS" pitchFamily="34" charset="-128"/>
                <a:cs typeface="Arial" pitchFamily="34" charset="0"/>
              </a:rPr>
              <a:t>CRESC Algarve 2020</a:t>
            </a:r>
          </a:p>
        </p:txBody>
      </p:sp>
      <p:sp>
        <p:nvSpPr>
          <p:cNvPr id="11" name="Retângulo arredondado 10"/>
          <p:cNvSpPr/>
          <p:nvPr/>
        </p:nvSpPr>
        <p:spPr bwMode="auto">
          <a:xfrm>
            <a:off x="1259632" y="2893585"/>
            <a:ext cx="7020781" cy="432048"/>
          </a:xfrm>
          <a:prstGeom prst="roundRect">
            <a:avLst/>
          </a:prstGeom>
          <a:noFill/>
          <a:ln w="38100" cap="flat" cmpd="sng" algn="ctr">
            <a:solidFill>
              <a:srgbClr val="FFC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12" name="Retângulo arredondado 11"/>
          <p:cNvSpPr/>
          <p:nvPr/>
        </p:nvSpPr>
        <p:spPr bwMode="auto">
          <a:xfrm>
            <a:off x="1259632" y="3568552"/>
            <a:ext cx="7020781" cy="432048"/>
          </a:xfrm>
          <a:prstGeom prst="roundRect">
            <a:avLst/>
          </a:prstGeom>
          <a:noFill/>
          <a:ln w="38100" cap="flat" cmpd="sng" algn="ctr">
            <a:solidFill>
              <a:srgbClr val="92D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13" name="Retângulo arredondado 12"/>
          <p:cNvSpPr/>
          <p:nvPr/>
        </p:nvSpPr>
        <p:spPr bwMode="auto">
          <a:xfrm>
            <a:off x="1259632" y="4243519"/>
            <a:ext cx="7020781" cy="432048"/>
          </a:xfrm>
          <a:prstGeom prst="roundRect">
            <a:avLst/>
          </a:prstGeom>
          <a:noFill/>
          <a:ln w="38100"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14" name="Retângulo arredondado 13"/>
          <p:cNvSpPr/>
          <p:nvPr/>
        </p:nvSpPr>
        <p:spPr bwMode="auto">
          <a:xfrm>
            <a:off x="1259632" y="4918486"/>
            <a:ext cx="7020781" cy="432048"/>
          </a:xfrm>
          <a:prstGeom prst="roundRect">
            <a:avLst/>
          </a:prstGeom>
          <a:noFill/>
          <a:ln w="38100" cap="flat" cmpd="sng" algn="ctr">
            <a:solidFill>
              <a:schemeClr val="accent1">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6" name="Retângulo 5"/>
          <p:cNvSpPr/>
          <p:nvPr/>
        </p:nvSpPr>
        <p:spPr>
          <a:xfrm>
            <a:off x="1277217" y="2933745"/>
            <a:ext cx="7236805" cy="369332"/>
          </a:xfrm>
          <a:prstGeom prst="rect">
            <a:avLst/>
          </a:prstGeom>
        </p:spPr>
        <p:txBody>
          <a:bodyPr wrap="square">
            <a:spAutoFit/>
          </a:bodyPr>
          <a:lstStyle/>
          <a:p>
            <a:r>
              <a:rPr lang="pt-PT" dirty="0" smtClean="0">
                <a:solidFill>
                  <a:srgbClr val="1F497D"/>
                </a:solidFill>
                <a:latin typeface="Calibri" pitchFamily="34" charset="0"/>
                <a:ea typeface="Arial Unicode MS" pitchFamily="34" charset="-128"/>
                <a:cs typeface="Arial" pitchFamily="34" charset="0"/>
              </a:rPr>
              <a:t>INR</a:t>
            </a:r>
            <a:r>
              <a:rPr lang="pt-PT" dirty="0">
                <a:solidFill>
                  <a:srgbClr val="1F497D"/>
                </a:solidFill>
                <a:latin typeface="Calibri" pitchFamily="34" charset="0"/>
                <a:ea typeface="Arial Unicode MS" pitchFamily="34" charset="-128"/>
                <a:cs typeface="Arial" pitchFamily="34" charset="0"/>
              </a:rPr>
              <a:t>, I.P. Enquanto Organismo Intermédio (OI) do PO CRESC Algarve 2020</a:t>
            </a:r>
          </a:p>
        </p:txBody>
      </p:sp>
      <p:sp>
        <p:nvSpPr>
          <p:cNvPr id="15" name="Retângulo 14"/>
          <p:cNvSpPr/>
          <p:nvPr/>
        </p:nvSpPr>
        <p:spPr>
          <a:xfrm>
            <a:off x="1601254" y="3599910"/>
            <a:ext cx="6912768" cy="369332"/>
          </a:xfrm>
          <a:prstGeom prst="rect">
            <a:avLst/>
          </a:prstGeom>
        </p:spPr>
        <p:txBody>
          <a:bodyPr wrap="square">
            <a:spAutoFit/>
          </a:bodyPr>
          <a:lstStyle/>
          <a:p>
            <a:r>
              <a:rPr lang="pt-PT" dirty="0" smtClean="0">
                <a:solidFill>
                  <a:srgbClr val="1F497D"/>
                </a:solidFill>
                <a:latin typeface="Calibri" pitchFamily="34" charset="0"/>
                <a:ea typeface="Arial Unicode MS" pitchFamily="34" charset="-128"/>
                <a:cs typeface="Arial" pitchFamily="34" charset="0"/>
              </a:rPr>
              <a:t>Apresentação </a:t>
            </a:r>
            <a:r>
              <a:rPr lang="pt-PT" dirty="0">
                <a:solidFill>
                  <a:srgbClr val="1F497D"/>
                </a:solidFill>
                <a:latin typeface="Calibri" pitchFamily="34" charset="0"/>
                <a:ea typeface="Arial Unicode MS" pitchFamily="34" charset="-128"/>
                <a:cs typeface="Arial" pitchFamily="34" charset="0"/>
              </a:rPr>
              <a:t>do MAVI – Modelo de Apoio à Vida Independente</a:t>
            </a:r>
          </a:p>
        </p:txBody>
      </p:sp>
      <p:sp>
        <p:nvSpPr>
          <p:cNvPr id="16" name="Retângulo 15"/>
          <p:cNvSpPr/>
          <p:nvPr/>
        </p:nvSpPr>
        <p:spPr>
          <a:xfrm>
            <a:off x="3418962" y="4297433"/>
            <a:ext cx="2433743" cy="369332"/>
          </a:xfrm>
          <a:prstGeom prst="rect">
            <a:avLst/>
          </a:prstGeom>
        </p:spPr>
        <p:txBody>
          <a:bodyPr wrap="none">
            <a:spAutoFit/>
          </a:bodyPr>
          <a:lstStyle/>
          <a:p>
            <a:r>
              <a:rPr lang="pt-PT" dirty="0" smtClean="0">
                <a:solidFill>
                  <a:srgbClr val="1F497D"/>
                </a:solidFill>
                <a:latin typeface="Calibri" pitchFamily="34" charset="0"/>
                <a:ea typeface="Arial Unicode MS" pitchFamily="34" charset="-128"/>
                <a:cs typeface="Arial" pitchFamily="34" charset="0"/>
              </a:rPr>
              <a:t>Financiamento </a:t>
            </a:r>
            <a:r>
              <a:rPr lang="pt-PT" dirty="0">
                <a:solidFill>
                  <a:srgbClr val="1F497D"/>
                </a:solidFill>
                <a:latin typeface="Calibri" pitchFamily="34" charset="0"/>
                <a:ea typeface="Arial Unicode MS" pitchFamily="34" charset="-128"/>
                <a:cs typeface="Arial" pitchFamily="34" charset="0"/>
              </a:rPr>
              <a:t>do MAVI</a:t>
            </a:r>
          </a:p>
        </p:txBody>
      </p:sp>
      <p:sp>
        <p:nvSpPr>
          <p:cNvPr id="17" name="Retângulo 16"/>
          <p:cNvSpPr/>
          <p:nvPr/>
        </p:nvSpPr>
        <p:spPr>
          <a:xfrm>
            <a:off x="2905825" y="4949844"/>
            <a:ext cx="3728393" cy="369332"/>
          </a:xfrm>
          <a:prstGeom prst="rect">
            <a:avLst/>
          </a:prstGeom>
        </p:spPr>
        <p:txBody>
          <a:bodyPr wrap="none">
            <a:spAutoFit/>
          </a:bodyPr>
          <a:lstStyle/>
          <a:p>
            <a:r>
              <a:rPr lang="pt-PT" dirty="0" smtClean="0">
                <a:solidFill>
                  <a:srgbClr val="1F497D"/>
                </a:solidFill>
                <a:latin typeface="Calibri" pitchFamily="34" charset="0"/>
                <a:ea typeface="Arial Unicode MS" pitchFamily="34" charset="-128"/>
                <a:cs typeface="Arial" pitchFamily="34" charset="0"/>
              </a:rPr>
              <a:t>SI </a:t>
            </a:r>
            <a:r>
              <a:rPr lang="pt-PT" dirty="0">
                <a:solidFill>
                  <a:srgbClr val="1F497D"/>
                </a:solidFill>
                <a:latin typeface="Calibri" pitchFamily="34" charset="0"/>
                <a:ea typeface="Arial Unicode MS" pitchFamily="34" charset="-128"/>
                <a:cs typeface="Arial" pitchFamily="34" charset="0"/>
              </a:rPr>
              <a:t>FSE (Sistema de Informação do FSE)</a:t>
            </a:r>
          </a:p>
        </p:txBody>
      </p:sp>
      <p:grpSp>
        <p:nvGrpSpPr>
          <p:cNvPr id="18" name="Grupo 8"/>
          <p:cNvGrpSpPr>
            <a:grpSpLocks/>
          </p:cNvGrpSpPr>
          <p:nvPr/>
        </p:nvGrpSpPr>
        <p:grpSpPr bwMode="auto">
          <a:xfrm>
            <a:off x="3347864" y="6165304"/>
            <a:ext cx="5295899" cy="471619"/>
            <a:chOff x="2123729" y="6084276"/>
            <a:chExt cx="5296915" cy="472583"/>
          </a:xfrm>
        </p:grpSpPr>
        <p:pic>
          <p:nvPicPr>
            <p:cNvPr id="19" name="Picture 2" descr="Logótipo do Portugal2020">
              <a:hlinkClick r:id="rId2"/>
            </p:cNvPr>
            <p:cNvPicPr>
              <a:picLocks noChangeAspect="1" noChangeArrowheads="1"/>
            </p:cNvPicPr>
            <p:nvPr/>
          </p:nvPicPr>
          <p:blipFill>
            <a:blip r:embed="rId3">
              <a:lum bright="-20000" contrast="30000"/>
              <a:extLst>
                <a:ext uri="{28A0092B-C50C-407E-A947-70E740481C1C}">
                  <a14:useLocalDpi xmlns:a14="http://schemas.microsoft.com/office/drawing/2010/main" val="0"/>
                </a:ext>
              </a:extLst>
            </a:blip>
            <a:srcRect/>
            <a:stretch>
              <a:fillRect/>
            </a:stretch>
          </p:blipFill>
          <p:spPr bwMode="auto">
            <a:xfrm>
              <a:off x="4005242" y="6103735"/>
              <a:ext cx="1317082" cy="40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0" descr="Logo_CRESC_cmy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9" y="6103462"/>
              <a:ext cx="1011146" cy="453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4" descr="https://dre.pt/ue/imagens/bandeiras/ue.gif"/>
            <p:cNvPicPr>
              <a:picLocks noChangeAspect="1" noChangeArrowheads="1"/>
            </p:cNvPicPr>
            <p:nvPr/>
          </p:nvPicPr>
          <p:blipFill>
            <a:blip r:embed="rId5" cstate="print">
              <a:lum bright="-20000" contrast="-10000"/>
              <a:extLst>
                <a:ext uri="{28A0092B-C50C-407E-A947-70E740481C1C}">
                  <a14:useLocalDpi xmlns:a14="http://schemas.microsoft.com/office/drawing/2010/main" val="0"/>
                </a:ext>
              </a:extLst>
            </a:blip>
            <a:srcRect/>
            <a:stretch>
              <a:fillRect/>
            </a:stretch>
          </p:blipFill>
          <p:spPr bwMode="auto">
            <a:xfrm>
              <a:off x="5914015" y="6084276"/>
              <a:ext cx="663788" cy="440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CaixaDeTexto 18"/>
            <p:cNvSpPr txBox="1">
              <a:spLocks noChangeArrowheads="1"/>
            </p:cNvSpPr>
            <p:nvPr/>
          </p:nvSpPr>
          <p:spPr bwMode="auto">
            <a:xfrm>
              <a:off x="6537961" y="6126096"/>
              <a:ext cx="882683" cy="339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pt-PT" altLang="pt-PT" sz="400" b="1" dirty="0">
                  <a:solidFill>
                    <a:srgbClr val="000000"/>
                  </a:solidFill>
                  <a:latin typeface="Arial Narrow" pitchFamily="34" charset="0"/>
                </a:rPr>
                <a:t>UNIÃO EUROPEIA</a:t>
              </a:r>
            </a:p>
            <a:p>
              <a:pPr eaLnBrk="1" hangingPunct="1"/>
              <a:endParaRPr lang="pt-PT" altLang="pt-PT" sz="400" b="1" dirty="0">
                <a:solidFill>
                  <a:srgbClr val="000000"/>
                </a:solidFill>
                <a:latin typeface="Arial Narrow" pitchFamily="34" charset="0"/>
              </a:endParaRPr>
            </a:p>
            <a:p>
              <a:pPr eaLnBrk="1" hangingPunct="1"/>
              <a:r>
                <a:rPr lang="pt-PT" altLang="pt-PT" sz="400" b="1" dirty="0">
                  <a:solidFill>
                    <a:srgbClr val="000000"/>
                  </a:solidFill>
                  <a:latin typeface="Arial Narrow" pitchFamily="34" charset="0"/>
                </a:rPr>
                <a:t>Fundos Europeus </a:t>
              </a:r>
            </a:p>
            <a:p>
              <a:pPr eaLnBrk="1" hangingPunct="1"/>
              <a:r>
                <a:rPr lang="pt-PT" altLang="pt-PT" sz="400" b="1" dirty="0">
                  <a:solidFill>
                    <a:srgbClr val="000000"/>
                  </a:solidFill>
                  <a:latin typeface="Arial Narrow" pitchFamily="34" charset="0"/>
                </a:rPr>
                <a:t>Estruturais e de Investimento</a:t>
              </a:r>
            </a:p>
          </p:txBody>
        </p:sp>
      </p:grpSp>
      <p:pic>
        <p:nvPicPr>
          <p:cNvPr id="23" name="Imagem 22"/>
          <p:cNvPicPr/>
          <p:nvPr/>
        </p:nvPicPr>
        <p:blipFill>
          <a:blip r:embed="rId6" cstate="print">
            <a:extLst>
              <a:ext uri="{28A0092B-C50C-407E-A947-70E740481C1C}">
                <a14:useLocalDpi xmlns:a14="http://schemas.microsoft.com/office/drawing/2010/main" val="0"/>
              </a:ext>
            </a:extLst>
          </a:blip>
          <a:stretch>
            <a:fillRect/>
          </a:stretch>
        </p:blipFill>
        <p:spPr>
          <a:xfrm>
            <a:off x="814315" y="6165304"/>
            <a:ext cx="2138045" cy="571500"/>
          </a:xfrm>
          <a:prstGeom prst="rect">
            <a:avLst/>
          </a:prstGeom>
        </p:spPr>
      </p:pic>
      <p:sp>
        <p:nvSpPr>
          <p:cNvPr id="25" name="Retângulo arredondado 24"/>
          <p:cNvSpPr/>
          <p:nvPr/>
        </p:nvSpPr>
        <p:spPr bwMode="auto">
          <a:xfrm>
            <a:off x="643329" y="2868251"/>
            <a:ext cx="504056" cy="432048"/>
          </a:xfrm>
          <a:prstGeom prst="roundRect">
            <a:avLst/>
          </a:prstGeom>
          <a:solidFill>
            <a:srgbClr val="FFC000"/>
          </a:solidFill>
          <a:ln w="9525" cap="flat" cmpd="sng" algn="ctr">
            <a:solidFill>
              <a:srgbClr val="FFC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1" i="0" u="none" strike="noStrike" cap="none" normalizeH="0" baseline="0" dirty="0" smtClean="0">
                <a:ln>
                  <a:noFill/>
                </a:ln>
                <a:solidFill>
                  <a:schemeClr val="bg1"/>
                </a:solidFill>
                <a:effectLst/>
                <a:latin typeface="Arial" charset="0"/>
                <a:cs typeface="Arial Unicode MS" charset="0"/>
              </a:rPr>
              <a:t>2</a:t>
            </a:r>
          </a:p>
        </p:txBody>
      </p:sp>
      <p:sp>
        <p:nvSpPr>
          <p:cNvPr id="26" name="Retângulo arredondado 25"/>
          <p:cNvSpPr/>
          <p:nvPr/>
        </p:nvSpPr>
        <p:spPr bwMode="auto">
          <a:xfrm>
            <a:off x="624286" y="3531638"/>
            <a:ext cx="504056" cy="432048"/>
          </a:xfrm>
          <a:prstGeom prst="roundRect">
            <a:avLst/>
          </a:prstGeom>
          <a:solidFill>
            <a:srgbClr val="92D050"/>
          </a:solidFill>
          <a:ln w="9525" cap="flat" cmpd="sng" algn="ctr">
            <a:solidFill>
              <a:srgbClr val="92D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lang="pt-PT" b="1" dirty="0">
                <a:solidFill>
                  <a:schemeClr val="bg1"/>
                </a:solidFill>
                <a:latin typeface="Arial" charset="0"/>
                <a:cs typeface="Arial Unicode MS" charset="0"/>
              </a:rPr>
              <a:t>3</a:t>
            </a:r>
            <a:endParaRPr kumimoji="0" lang="pt-PT" sz="1800" b="1" i="0" u="none" strike="noStrike" cap="none" normalizeH="0" baseline="0" dirty="0" smtClean="0">
              <a:ln>
                <a:noFill/>
              </a:ln>
              <a:solidFill>
                <a:schemeClr val="bg1"/>
              </a:solidFill>
              <a:effectLst/>
              <a:latin typeface="Arial" charset="0"/>
              <a:cs typeface="Arial Unicode MS" charset="0"/>
            </a:endParaRPr>
          </a:p>
        </p:txBody>
      </p:sp>
      <p:sp>
        <p:nvSpPr>
          <p:cNvPr id="28" name="Retângulo arredondado 27"/>
          <p:cNvSpPr/>
          <p:nvPr/>
        </p:nvSpPr>
        <p:spPr bwMode="auto">
          <a:xfrm>
            <a:off x="643329" y="4196815"/>
            <a:ext cx="504056" cy="432048"/>
          </a:xfrm>
          <a:prstGeom prst="roundRect">
            <a:avLst/>
          </a:prstGeom>
          <a:solidFill>
            <a:srgbClr val="00B0F0"/>
          </a:solidFill>
          <a:ln w="9525" cap="flat" cmpd="sng" algn="ctr">
            <a:solidFill>
              <a:srgbClr val="00B0F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lang="pt-PT" b="1" dirty="0">
                <a:solidFill>
                  <a:schemeClr val="bg1"/>
                </a:solidFill>
                <a:latin typeface="Arial" charset="0"/>
                <a:cs typeface="Arial Unicode MS" charset="0"/>
              </a:rPr>
              <a:t>4</a:t>
            </a:r>
            <a:endParaRPr kumimoji="0" lang="pt-PT" sz="1800" b="1" i="0" u="none" strike="noStrike" cap="none" normalizeH="0" baseline="0" dirty="0" smtClean="0">
              <a:ln>
                <a:noFill/>
              </a:ln>
              <a:solidFill>
                <a:schemeClr val="bg1"/>
              </a:solidFill>
              <a:effectLst/>
              <a:latin typeface="Arial" charset="0"/>
              <a:cs typeface="Arial Unicode MS" charset="0"/>
            </a:endParaRPr>
          </a:p>
        </p:txBody>
      </p:sp>
      <p:sp>
        <p:nvSpPr>
          <p:cNvPr id="29" name="Retângulo arredondado 28"/>
          <p:cNvSpPr/>
          <p:nvPr/>
        </p:nvSpPr>
        <p:spPr bwMode="auto">
          <a:xfrm>
            <a:off x="643329" y="4918486"/>
            <a:ext cx="504056" cy="432048"/>
          </a:xfrm>
          <a:prstGeom prst="roundRect">
            <a:avLst/>
          </a:prstGeom>
          <a:solidFill>
            <a:srgbClr val="00B050"/>
          </a:solidFill>
          <a:ln w="9525" cap="flat" cmpd="sng" algn="ctr">
            <a:solidFill>
              <a:srgbClr val="00B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lang="pt-PT" b="1" dirty="0">
                <a:solidFill>
                  <a:schemeClr val="bg1"/>
                </a:solidFill>
                <a:latin typeface="Arial" charset="0"/>
                <a:cs typeface="Arial Unicode MS" charset="0"/>
              </a:rPr>
              <a:t>5</a:t>
            </a:r>
            <a:endParaRPr kumimoji="0" lang="pt-PT" sz="1800" b="1" i="0" u="none" strike="noStrike" cap="none" normalizeH="0" baseline="0" dirty="0" smtClean="0">
              <a:ln>
                <a:noFill/>
              </a:ln>
              <a:solidFill>
                <a:schemeClr val="bg1"/>
              </a:solidFill>
              <a:effectLst/>
              <a:latin typeface="Arial" charset="0"/>
              <a:cs typeface="Arial Unicode MS" charset="0"/>
            </a:endParaRPr>
          </a:p>
        </p:txBody>
      </p:sp>
    </p:spTree>
    <p:extLst>
      <p:ext uri="{BB962C8B-B14F-4D97-AF65-F5344CB8AC3E}">
        <p14:creationId xmlns:p14="http://schemas.microsoft.com/office/powerpoint/2010/main" val="3564022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AutoShape 1"/>
          <p:cNvSpPr>
            <a:spLocks noChangeArrowheads="1"/>
          </p:cNvSpPr>
          <p:nvPr/>
        </p:nvSpPr>
        <p:spPr bwMode="auto">
          <a:xfrm>
            <a:off x="1" y="40271"/>
            <a:ext cx="9180148" cy="6822266"/>
          </a:xfrm>
          <a:prstGeom prst="roundRect">
            <a:avLst>
              <a:gd name="adj" fmla="val 19"/>
            </a:avLst>
          </a:prstGeom>
          <a:blipFill dpi="0" rotWithShape="0">
            <a:blip r:embed="rId3"/>
            <a:srcRect/>
            <a:tile tx="0" ty="0" sx="100000" sy="100000" flip="none" algn="tl"/>
          </a:blipFill>
          <a:ln w="9525" cap="flat">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55" tIns="40078" rIns="80155" bIns="40078" anchor="ctr"/>
          <a:lstStyle/>
          <a:p>
            <a:pPr marL="0" marR="0" lvl="0" indent="0" algn="l" defTabSz="393821" rtl="0" eaLnBrk="1" fontAlgn="base" latinLnBrk="0" hangingPunct="0">
              <a:lnSpc>
                <a:spcPct val="93000"/>
              </a:lnSpc>
              <a:spcBef>
                <a:spcPct val="0"/>
              </a:spcBef>
              <a:spcAft>
                <a:spcPct val="0"/>
              </a:spcAft>
              <a:buClr>
                <a:srgbClr val="000000"/>
              </a:buClr>
              <a:buSzPct val="100000"/>
              <a:buFontTx/>
              <a:buNone/>
              <a:tabLst/>
              <a:defRPr/>
            </a:pPr>
            <a:endParaRPr kumimoji="0" lang="pt-PT" sz="1800" b="0" i="0" u="none" strike="noStrike" kern="1200" cap="none" spc="0" normalizeH="0" baseline="0" noProof="0">
              <a:ln>
                <a:noFill/>
              </a:ln>
              <a:solidFill>
                <a:srgbClr val="000000"/>
              </a:solidFill>
              <a:effectLst/>
              <a:uLnTx/>
              <a:uFillTx/>
              <a:latin typeface="Arial"/>
              <a:ea typeface="+mn-ea"/>
              <a:cs typeface="Arial Unicode MS"/>
            </a:endParaRPr>
          </a:p>
        </p:txBody>
      </p:sp>
      <p:sp>
        <p:nvSpPr>
          <p:cNvPr id="3074" name="Rectangle 2"/>
          <p:cNvSpPr>
            <a:spLocks noGrp="1" noChangeArrowheads="1"/>
          </p:cNvSpPr>
          <p:nvPr>
            <p:ph type="title"/>
          </p:nvPr>
        </p:nvSpPr>
        <p:spPr>
          <a:xfrm>
            <a:off x="251521" y="2808296"/>
            <a:ext cx="8928628" cy="1144921"/>
          </a:xfrm>
          <a:ln/>
        </p:spPr>
        <p:txBody>
          <a:bodyPr tIns="34019"/>
          <a:lstStyle/>
          <a:p>
            <a:pPr>
              <a:tabLst>
                <a:tab pos="634564" algn="l"/>
                <a:tab pos="1269129" algn="l"/>
                <a:tab pos="1903694" algn="l"/>
                <a:tab pos="2538260" algn="l"/>
                <a:tab pos="3172824" algn="l"/>
                <a:tab pos="3807388" algn="l"/>
                <a:tab pos="4441953" algn="l"/>
                <a:tab pos="5076517" algn="l"/>
                <a:tab pos="5711082" algn="l"/>
                <a:tab pos="6345647" algn="l"/>
                <a:tab pos="6980211" algn="l"/>
                <a:tab pos="7614776" algn="l"/>
                <a:tab pos="8249341" algn="l"/>
              </a:tabLst>
            </a:pPr>
            <a:r>
              <a:rPr lang="pt-PT" altLang="pt-PT" sz="2800" dirty="0" smtClean="0">
                <a:solidFill>
                  <a:srgbClr val="004586"/>
                </a:solidFill>
              </a:rPr>
              <a:t>Sessão de Esclarecimento</a:t>
            </a:r>
            <a:br>
              <a:rPr lang="pt-PT" altLang="pt-PT" sz="2800" dirty="0" smtClean="0">
                <a:solidFill>
                  <a:srgbClr val="004586"/>
                </a:solidFill>
              </a:rPr>
            </a:br>
            <a:r>
              <a:rPr lang="pt-PT" altLang="pt-PT" sz="1200" dirty="0" smtClean="0">
                <a:solidFill>
                  <a:srgbClr val="004586"/>
                </a:solidFill>
              </a:rPr>
              <a:t/>
            </a:r>
            <a:br>
              <a:rPr lang="pt-PT" altLang="pt-PT" sz="1200" dirty="0" smtClean="0">
                <a:solidFill>
                  <a:srgbClr val="004586"/>
                </a:solidFill>
              </a:rPr>
            </a:br>
            <a:r>
              <a:rPr lang="pt-PT" altLang="pt-PT" sz="3200" b="1" dirty="0" smtClean="0">
                <a:solidFill>
                  <a:srgbClr val="004586"/>
                </a:solidFill>
              </a:rPr>
              <a:t>MAVI – Modelo de Apoio à Vida Independente</a:t>
            </a:r>
            <a:endParaRPr lang="pt-PT" altLang="pt-PT" sz="5400" b="1" dirty="0">
              <a:solidFill>
                <a:srgbClr val="004586"/>
              </a:solidFill>
            </a:endParaRPr>
          </a:p>
        </p:txBody>
      </p:sp>
      <p:sp>
        <p:nvSpPr>
          <p:cNvPr id="3076" name="Text Box 4"/>
          <p:cNvSpPr txBox="1">
            <a:spLocks noChangeArrowheads="1"/>
          </p:cNvSpPr>
          <p:nvPr/>
        </p:nvSpPr>
        <p:spPr bwMode="auto">
          <a:xfrm>
            <a:off x="611560" y="400362"/>
            <a:ext cx="8208912" cy="5141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0824" rIns="0" bIns="0" anchor="ct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5pPr>
            <a:lvl6pPr marL="25146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6pPr>
            <a:lvl7pPr marL="29718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7pPr>
            <a:lvl8pPr marL="34290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8pPr>
            <a:lvl9pPr marL="3886200" indent="-228600" defTabSz="449263" fontAlgn="base" hangingPunct="0">
              <a:lnSpc>
                <a:spcPct val="93000"/>
              </a:lnSpc>
              <a:spcBef>
                <a:spcPct val="0"/>
              </a:spcBef>
              <a:spcAft>
                <a:spcPct val="0"/>
              </a:spcAft>
              <a:buClr>
                <a:srgbClr val="000000"/>
              </a:buClr>
              <a:buSzPct val="100000"/>
              <a:buFont typeface="Times New Roman" pitchFamily="16"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rgbClr val="000000"/>
                </a:solidFill>
                <a:latin typeface="Arial" charset="0"/>
                <a:cs typeface="Arial Unicode MS" charset="0"/>
              </a:defRPr>
            </a:lvl9pPr>
          </a:lstStyle>
          <a:p>
            <a:pPr marL="0" marR="0" lvl="0" indent="0" algn="ctr" defTabSz="393821" rtl="0" eaLnBrk="1" fontAlgn="base" latinLnBrk="0" hangingPunct="0">
              <a:lnSpc>
                <a:spcPct val="93000"/>
              </a:lnSpc>
              <a:spcBef>
                <a:spcPct val="0"/>
              </a:spcBef>
              <a:spcAft>
                <a:spcPct val="0"/>
              </a:spcAft>
              <a:buClr>
                <a:srgbClr val="000000"/>
              </a:buClr>
              <a:buSzPct val="100000"/>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pPr>
            <a:r>
              <a:rPr kumimoji="0" lang="pt-PT" altLang="pt-PT" sz="1400" b="0" i="0" u="none" strike="noStrike" kern="1200" cap="all" spc="0" normalizeH="0" baseline="0" noProof="0" dirty="0" smtClean="0">
                <a:ln>
                  <a:noFill/>
                </a:ln>
                <a:solidFill>
                  <a:srgbClr val="004586"/>
                </a:solidFill>
                <a:effectLst/>
                <a:uLnTx/>
                <a:uFillTx/>
                <a:latin typeface="Arial" charset="0"/>
                <a:ea typeface="+mn-ea"/>
                <a:cs typeface="Arial Unicode MS" charset="0"/>
              </a:rPr>
              <a:t>CCDR Algarve </a:t>
            </a:r>
            <a:r>
              <a:rPr kumimoji="0" lang="pt-PT" altLang="pt-PT" sz="1400" b="0" i="0" u="none" strike="noStrike" kern="1200" cap="none" spc="0" normalizeH="0" baseline="0" noProof="0" dirty="0" smtClean="0">
                <a:ln>
                  <a:noFill/>
                </a:ln>
                <a:solidFill>
                  <a:srgbClr val="004586"/>
                </a:solidFill>
                <a:effectLst/>
                <a:uLnTx/>
                <a:uFillTx/>
                <a:latin typeface="Arial" charset="0"/>
                <a:ea typeface="+mn-ea"/>
                <a:cs typeface="Arial Unicode MS" charset="0"/>
              </a:rPr>
              <a:t>| FARO | 6/03/2018</a:t>
            </a:r>
            <a:endParaRPr kumimoji="0" lang="pt-PT" altLang="pt-PT" sz="1400" b="0" i="0" u="none" strike="noStrike" kern="1200" cap="none" spc="0" normalizeH="0" baseline="0" noProof="0" dirty="0">
              <a:ln>
                <a:noFill/>
              </a:ln>
              <a:solidFill>
                <a:srgbClr val="004586"/>
              </a:solidFill>
              <a:effectLst/>
              <a:uLnTx/>
              <a:uFillTx/>
              <a:latin typeface="Arial" charset="0"/>
              <a:ea typeface="+mn-ea"/>
              <a:cs typeface="Arial Unicode MS" charset="0"/>
            </a:endParaRPr>
          </a:p>
        </p:txBody>
      </p:sp>
      <p:grpSp>
        <p:nvGrpSpPr>
          <p:cNvPr id="6" name="Grupo 8"/>
          <p:cNvGrpSpPr>
            <a:grpSpLocks/>
          </p:cNvGrpSpPr>
          <p:nvPr/>
        </p:nvGrpSpPr>
        <p:grpSpPr bwMode="auto">
          <a:xfrm>
            <a:off x="3848101" y="6238283"/>
            <a:ext cx="5295899" cy="471619"/>
            <a:chOff x="2123729" y="6084276"/>
            <a:chExt cx="5296915" cy="472583"/>
          </a:xfrm>
        </p:grpSpPr>
        <p:pic>
          <p:nvPicPr>
            <p:cNvPr id="7" name="Picture 2" descr="Logótipo do Portugal2020">
              <a:hlinkClick r:id="rId4"/>
            </p:cNvPr>
            <p:cNvPicPr>
              <a:picLocks noChangeAspect="1" noChangeArrowheads="1"/>
            </p:cNvPicPr>
            <p:nvPr/>
          </p:nvPicPr>
          <p:blipFill>
            <a:blip r:embed="rId5">
              <a:lum bright="-20000" contrast="30000"/>
              <a:extLst>
                <a:ext uri="{28A0092B-C50C-407E-A947-70E740481C1C}">
                  <a14:useLocalDpi xmlns:a14="http://schemas.microsoft.com/office/drawing/2010/main" val="0"/>
                </a:ext>
              </a:extLst>
            </a:blip>
            <a:srcRect/>
            <a:stretch>
              <a:fillRect/>
            </a:stretch>
          </p:blipFill>
          <p:spPr bwMode="auto">
            <a:xfrm>
              <a:off x="4005242" y="6103735"/>
              <a:ext cx="1317082" cy="401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0" descr="Logo_CRESC_cmy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9" y="6103462"/>
              <a:ext cx="1011146" cy="453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4" descr="https://dre.pt/ue/imagens/bandeiras/ue.gif"/>
            <p:cNvPicPr>
              <a:picLocks noChangeAspect="1" noChangeArrowheads="1"/>
            </p:cNvPicPr>
            <p:nvPr/>
          </p:nvPicPr>
          <p:blipFill>
            <a:blip r:embed="rId7" cstate="print">
              <a:lum bright="-20000" contrast="-10000"/>
              <a:extLst>
                <a:ext uri="{28A0092B-C50C-407E-A947-70E740481C1C}">
                  <a14:useLocalDpi xmlns:a14="http://schemas.microsoft.com/office/drawing/2010/main" val="0"/>
                </a:ext>
              </a:extLst>
            </a:blip>
            <a:srcRect/>
            <a:stretch>
              <a:fillRect/>
            </a:stretch>
          </p:blipFill>
          <p:spPr bwMode="auto">
            <a:xfrm>
              <a:off x="5914015" y="6084276"/>
              <a:ext cx="663788" cy="440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CaixaDeTexto 18"/>
            <p:cNvSpPr txBox="1">
              <a:spLocks noChangeArrowheads="1"/>
            </p:cNvSpPr>
            <p:nvPr/>
          </p:nvSpPr>
          <p:spPr bwMode="auto">
            <a:xfrm>
              <a:off x="6537961" y="6126096"/>
              <a:ext cx="882683" cy="339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altLang="pt-PT" sz="400" b="1" i="0" u="none" strike="noStrike" kern="1200" cap="none" spc="0" normalizeH="0" baseline="0" noProof="0" dirty="0">
                  <a:ln>
                    <a:noFill/>
                  </a:ln>
                  <a:solidFill>
                    <a:srgbClr val="000000"/>
                  </a:solidFill>
                  <a:effectLst/>
                  <a:uLnTx/>
                  <a:uFillTx/>
                  <a:latin typeface="Arial Narrow" pitchFamily="34" charset="0"/>
                  <a:ea typeface="+mn-ea"/>
                  <a:cs typeface="Arial" charset="0"/>
                </a:rPr>
                <a:t>UNIÃO EUROPEIA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altLang="pt-PT" sz="400" b="1" i="0" u="none" strike="noStrike" kern="1200" cap="none" spc="0" normalizeH="0" baseline="0" noProof="0" dirty="0">
                <a:ln>
                  <a:noFill/>
                </a:ln>
                <a:solidFill>
                  <a:srgbClr val="000000"/>
                </a:solidFill>
                <a:effectLst/>
                <a:uLnTx/>
                <a:uFillTx/>
                <a:latin typeface="Arial Narrow" pitchFamily="34" charset="0"/>
                <a:ea typeface="+mn-ea"/>
                <a:cs typeface="Arial"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altLang="pt-PT" sz="400" b="1" i="0" u="none" strike="noStrike" kern="1200" cap="none" spc="0" normalizeH="0" baseline="0" noProof="0" dirty="0">
                  <a:ln>
                    <a:noFill/>
                  </a:ln>
                  <a:solidFill>
                    <a:srgbClr val="000000"/>
                  </a:solidFill>
                  <a:effectLst/>
                  <a:uLnTx/>
                  <a:uFillTx/>
                  <a:latin typeface="Arial Narrow" pitchFamily="34" charset="0"/>
                  <a:ea typeface="+mn-ea"/>
                  <a:cs typeface="Arial" charset="0"/>
                </a:rPr>
                <a:t>Fundos Europeus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altLang="pt-PT" sz="400" b="1" i="0" u="none" strike="noStrike" kern="1200" cap="none" spc="0" normalizeH="0" baseline="0" noProof="0" dirty="0">
                  <a:ln>
                    <a:noFill/>
                  </a:ln>
                  <a:solidFill>
                    <a:srgbClr val="000000"/>
                  </a:solidFill>
                  <a:effectLst/>
                  <a:uLnTx/>
                  <a:uFillTx/>
                  <a:latin typeface="Arial Narrow" pitchFamily="34" charset="0"/>
                  <a:ea typeface="+mn-ea"/>
                  <a:cs typeface="Arial" charset="0"/>
                </a:rPr>
                <a:t>Estruturais e de Investimento</a:t>
              </a:r>
            </a:p>
          </p:txBody>
        </p:sp>
      </p:grpSp>
      <p:pic>
        <p:nvPicPr>
          <p:cNvPr id="11" name="Imagem 10"/>
          <p:cNvPicPr/>
          <p:nvPr/>
        </p:nvPicPr>
        <p:blipFill>
          <a:blip r:embed="rId8" cstate="print">
            <a:extLst>
              <a:ext uri="{28A0092B-C50C-407E-A947-70E740481C1C}">
                <a14:useLocalDpi xmlns:a14="http://schemas.microsoft.com/office/drawing/2010/main" val="0"/>
              </a:ext>
            </a:extLst>
          </a:blip>
          <a:stretch>
            <a:fillRect/>
          </a:stretch>
        </p:blipFill>
        <p:spPr>
          <a:xfrm>
            <a:off x="1314552" y="6238283"/>
            <a:ext cx="2138045" cy="571500"/>
          </a:xfrm>
          <a:prstGeom prst="rect">
            <a:avLst/>
          </a:prstGeom>
        </p:spPr>
      </p:pic>
    </p:spTree>
    <p:extLst>
      <p:ext uri="{BB962C8B-B14F-4D97-AF65-F5344CB8AC3E}">
        <p14:creationId xmlns:p14="http://schemas.microsoft.com/office/powerpoint/2010/main" val="36928205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187450" y="4797425"/>
            <a:ext cx="7129463" cy="822325"/>
          </a:xfrm>
          <a:prstGeom prst="rect">
            <a:avLst/>
          </a:prstGeom>
          <a:solidFill>
            <a:srgbClr val="FFFFFF">
              <a:alpha val="3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fontAlgn="base">
              <a:spcBef>
                <a:spcPct val="0"/>
              </a:spcBef>
              <a:spcAft>
                <a:spcPct val="0"/>
              </a:spcAft>
            </a:pPr>
            <a:r>
              <a:rPr lang="pt-PT" altLang="pt-PT" b="1" dirty="0">
                <a:solidFill>
                  <a:srgbClr val="000064"/>
                </a:solidFill>
                <a:cs typeface="Arial" charset="0"/>
              </a:rPr>
              <a:t>Região </a:t>
            </a:r>
            <a:r>
              <a:rPr lang="pt-PT" altLang="pt-PT" sz="2400" b="1" dirty="0">
                <a:solidFill>
                  <a:srgbClr val="FF3300"/>
                </a:solidFill>
                <a:cs typeface="Arial" charset="0"/>
              </a:rPr>
              <a:t>C</a:t>
            </a:r>
            <a:r>
              <a:rPr lang="pt-PT" altLang="pt-PT" b="1" dirty="0">
                <a:solidFill>
                  <a:srgbClr val="000064"/>
                </a:solidFill>
                <a:cs typeface="Arial" charset="0"/>
              </a:rPr>
              <a:t>ompetitiva, </a:t>
            </a:r>
            <a:r>
              <a:rPr lang="pt-PT" altLang="pt-PT" sz="2400" b="1" dirty="0">
                <a:solidFill>
                  <a:srgbClr val="FF3300"/>
                </a:solidFill>
                <a:cs typeface="Arial" charset="0"/>
              </a:rPr>
              <a:t>R</a:t>
            </a:r>
            <a:r>
              <a:rPr lang="pt-PT" altLang="pt-PT" b="1" dirty="0">
                <a:solidFill>
                  <a:srgbClr val="000064"/>
                </a:solidFill>
                <a:cs typeface="Arial" charset="0"/>
              </a:rPr>
              <a:t>esiliente, </a:t>
            </a:r>
            <a:r>
              <a:rPr lang="pt-PT" altLang="pt-PT" sz="2400" b="1" dirty="0">
                <a:solidFill>
                  <a:srgbClr val="FF3300"/>
                </a:solidFill>
                <a:cs typeface="Arial" charset="0"/>
              </a:rPr>
              <a:t>E</a:t>
            </a:r>
            <a:r>
              <a:rPr lang="pt-PT" altLang="pt-PT" b="1" dirty="0">
                <a:solidFill>
                  <a:srgbClr val="000064"/>
                </a:solidFill>
                <a:cs typeface="Arial" charset="0"/>
              </a:rPr>
              <a:t>mpreendedora e </a:t>
            </a:r>
            <a:r>
              <a:rPr lang="pt-PT" altLang="pt-PT" sz="2400" b="1" dirty="0">
                <a:solidFill>
                  <a:srgbClr val="FF3300"/>
                </a:solidFill>
                <a:cs typeface="Arial" charset="0"/>
              </a:rPr>
              <a:t>S</a:t>
            </a:r>
            <a:r>
              <a:rPr lang="pt-PT" altLang="pt-PT" b="1" dirty="0">
                <a:solidFill>
                  <a:srgbClr val="000064"/>
                </a:solidFill>
                <a:cs typeface="Arial" charset="0"/>
              </a:rPr>
              <a:t>ustentável com base na valorização do </a:t>
            </a:r>
            <a:r>
              <a:rPr lang="pt-PT" altLang="pt-PT" sz="2400" b="1" dirty="0">
                <a:solidFill>
                  <a:srgbClr val="FF3300"/>
                </a:solidFill>
                <a:cs typeface="Arial" charset="0"/>
              </a:rPr>
              <a:t>C</a:t>
            </a:r>
            <a:r>
              <a:rPr lang="pt-PT" altLang="pt-PT" b="1" dirty="0">
                <a:solidFill>
                  <a:srgbClr val="000064"/>
                </a:solidFill>
                <a:cs typeface="Arial" charset="0"/>
              </a:rPr>
              <a:t>onhecimento</a:t>
            </a:r>
          </a:p>
        </p:txBody>
      </p:sp>
      <p:sp>
        <p:nvSpPr>
          <p:cNvPr id="3" name="CaixaDeTexto 3"/>
          <p:cNvSpPr txBox="1">
            <a:spLocks noChangeArrowheads="1"/>
          </p:cNvSpPr>
          <p:nvPr/>
        </p:nvSpPr>
        <p:spPr bwMode="auto">
          <a:xfrm>
            <a:off x="541338" y="285750"/>
            <a:ext cx="82915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fontAlgn="base">
              <a:spcBef>
                <a:spcPct val="0"/>
              </a:spcBef>
              <a:spcAft>
                <a:spcPct val="0"/>
              </a:spcAft>
            </a:pPr>
            <a:r>
              <a:rPr lang="pt-PT" altLang="pt-PT" sz="4400" b="1" dirty="0">
                <a:solidFill>
                  <a:srgbClr val="000064"/>
                </a:solidFill>
                <a:cs typeface="Arial" charset="0"/>
              </a:rPr>
              <a:t>www.algarve.portugal2020.pt</a:t>
            </a:r>
          </a:p>
        </p:txBody>
      </p:sp>
      <p:pic>
        <p:nvPicPr>
          <p:cNvPr id="4" name="Picture 19" descr="Logo_CRESC_cmy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913" y="1557338"/>
            <a:ext cx="6696075" cy="300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upo 4"/>
          <p:cNvGrpSpPr/>
          <p:nvPr/>
        </p:nvGrpSpPr>
        <p:grpSpPr>
          <a:xfrm>
            <a:off x="2123728" y="6041458"/>
            <a:ext cx="5296916" cy="515401"/>
            <a:chOff x="2123728" y="6041458"/>
            <a:chExt cx="5296916" cy="515401"/>
          </a:xfrm>
        </p:grpSpPr>
        <p:pic>
          <p:nvPicPr>
            <p:cNvPr id="6" name="Picture 2" descr="Logótipo do Portugal2020">
              <a:hlinkClick r:id="rId3"/>
            </p:cNvPr>
            <p:cNvPicPr>
              <a:picLocks noChangeAspect="1" noChangeArrowheads="1"/>
            </p:cNvPicPr>
            <p:nvPr/>
          </p:nvPicPr>
          <p:blipFill>
            <a:blip r:embed="rId4" cstate="print">
              <a:lum bright="-20000" contrast="30000"/>
              <a:extLst>
                <a:ext uri="{28A0092B-C50C-407E-A947-70E740481C1C}">
                  <a14:useLocalDpi xmlns:a14="http://schemas.microsoft.com/office/drawing/2010/main" val="0"/>
                </a:ext>
              </a:extLst>
            </a:blip>
            <a:srcRect/>
            <a:stretch>
              <a:fillRect/>
            </a:stretch>
          </p:blipFill>
          <p:spPr bwMode="auto">
            <a:xfrm>
              <a:off x="3563685" y="6084276"/>
              <a:ext cx="1409792" cy="429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0" descr="Logo_CRESC_cmyk"/>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23728" y="6041458"/>
              <a:ext cx="1149425" cy="51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4" descr="https://dre.pt/ue/imagens/bandeiras/ue.gif"/>
            <p:cNvPicPr>
              <a:picLocks noChangeAspect="1" noChangeArrowheads="1"/>
            </p:cNvPicPr>
            <p:nvPr/>
          </p:nvPicPr>
          <p:blipFill>
            <a:blip r:embed="rId6" cstate="print">
              <a:lum bright="-20000" contrast="-10000"/>
              <a:extLst>
                <a:ext uri="{28A0092B-C50C-407E-A947-70E740481C1C}">
                  <a14:useLocalDpi xmlns:a14="http://schemas.microsoft.com/office/drawing/2010/main" val="0"/>
                </a:ext>
              </a:extLst>
            </a:blip>
            <a:srcRect/>
            <a:stretch>
              <a:fillRect/>
            </a:stretch>
          </p:blipFill>
          <p:spPr bwMode="auto">
            <a:xfrm>
              <a:off x="5116112" y="6078948"/>
              <a:ext cx="663788" cy="440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aixaDeTexto 18"/>
            <p:cNvSpPr txBox="1">
              <a:spLocks noChangeArrowheads="1"/>
            </p:cNvSpPr>
            <p:nvPr/>
          </p:nvSpPr>
          <p:spPr bwMode="auto">
            <a:xfrm>
              <a:off x="5735153" y="6126096"/>
              <a:ext cx="1685491" cy="363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fontAlgn="base">
                <a:spcBef>
                  <a:spcPct val="0"/>
                </a:spcBef>
                <a:spcAft>
                  <a:spcPct val="0"/>
                </a:spcAft>
              </a:pPr>
              <a:r>
                <a:rPr lang="pt-PT" altLang="pt-PT" sz="500" b="1" dirty="0" smtClean="0">
                  <a:solidFill>
                    <a:srgbClr val="000000"/>
                  </a:solidFill>
                </a:rPr>
                <a:t>UNIÃO EUROPEIA</a:t>
              </a:r>
            </a:p>
            <a:p>
              <a:pPr fontAlgn="base">
                <a:spcBef>
                  <a:spcPct val="0"/>
                </a:spcBef>
                <a:spcAft>
                  <a:spcPct val="0"/>
                </a:spcAft>
              </a:pPr>
              <a:endParaRPr lang="pt-PT" altLang="pt-PT" sz="500" b="1" dirty="0">
                <a:solidFill>
                  <a:srgbClr val="000000"/>
                </a:solidFill>
              </a:endParaRPr>
            </a:p>
            <a:p>
              <a:pPr fontAlgn="base">
                <a:spcBef>
                  <a:spcPct val="0"/>
                </a:spcBef>
                <a:spcAft>
                  <a:spcPct val="0"/>
                </a:spcAft>
              </a:pPr>
              <a:r>
                <a:rPr lang="pt-PT" altLang="pt-PT" sz="500" b="1" dirty="0" smtClean="0">
                  <a:solidFill>
                    <a:srgbClr val="000000"/>
                  </a:solidFill>
                </a:rPr>
                <a:t>Fundos Europeus </a:t>
              </a:r>
            </a:p>
            <a:p>
              <a:pPr fontAlgn="base">
                <a:spcBef>
                  <a:spcPct val="0"/>
                </a:spcBef>
                <a:spcAft>
                  <a:spcPct val="0"/>
                </a:spcAft>
              </a:pPr>
              <a:r>
                <a:rPr lang="pt-PT" altLang="pt-PT" sz="500" b="1" dirty="0" smtClean="0">
                  <a:solidFill>
                    <a:srgbClr val="000000"/>
                  </a:solidFill>
                </a:rPr>
                <a:t>Estruturais e de Investimento</a:t>
              </a:r>
              <a:endParaRPr lang="pt-PT" altLang="pt-PT" sz="500" b="1" dirty="0">
                <a:solidFill>
                  <a:srgbClr val="000000"/>
                </a:solidFill>
              </a:endParaRPr>
            </a:p>
          </p:txBody>
        </p:sp>
      </p:grpSp>
    </p:spTree>
    <p:extLst>
      <p:ext uri="{BB962C8B-B14F-4D97-AF65-F5344CB8AC3E}">
        <p14:creationId xmlns:p14="http://schemas.microsoft.com/office/powerpoint/2010/main" val="1440300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7" name="Título 1"/>
          <p:cNvSpPr txBox="1">
            <a:spLocks/>
          </p:cNvSpPr>
          <p:nvPr/>
        </p:nvSpPr>
        <p:spPr bwMode="auto">
          <a:xfrm>
            <a:off x="193087" y="227741"/>
            <a:ext cx="8455610" cy="7070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914400" rtl="0" eaLnBrk="1" fontAlgn="auto" latinLnBrk="0" hangingPunct="1">
              <a:lnSpc>
                <a:spcPct val="100000"/>
              </a:lnSpc>
              <a:spcBef>
                <a:spcPts val="0"/>
              </a:spcBef>
              <a:spcAft>
                <a:spcPts val="0"/>
              </a:spcAft>
              <a:buClrTx/>
              <a:buSzTx/>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ALGARVE </a:t>
            </a:r>
          </a:p>
          <a:p>
            <a:pPr marL="0" marR="0" lvl="0" indent="0" algn="l" defTabSz="914400" rtl="0" eaLnBrk="1" fontAlgn="auto" latinLnBrk="0" hangingPunct="1">
              <a:lnSpc>
                <a:spcPct val="100000"/>
              </a:lnSpc>
              <a:spcBef>
                <a:spcPts val="0"/>
              </a:spcBef>
              <a:spcAft>
                <a:spcPts val="0"/>
              </a:spcAft>
              <a:buClrTx/>
              <a:buSzTx/>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Programação 2014-2020</a:t>
            </a:r>
            <a:endParaRPr kumimoji="0" lang="pt-PT" sz="2400" b="0"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grpSp>
        <p:nvGrpSpPr>
          <p:cNvPr id="8" name="Group 170"/>
          <p:cNvGrpSpPr>
            <a:grpSpLocks/>
          </p:cNvGrpSpPr>
          <p:nvPr/>
        </p:nvGrpSpPr>
        <p:grpSpPr bwMode="auto">
          <a:xfrm>
            <a:off x="7113192" y="1569736"/>
            <a:ext cx="1969268" cy="1266379"/>
            <a:chOff x="3481" y="299"/>
            <a:chExt cx="1570" cy="941"/>
          </a:xfrm>
          <a:solidFill>
            <a:srgbClr val="FF6600"/>
          </a:solidFill>
        </p:grpSpPr>
        <p:sp>
          <p:nvSpPr>
            <p:cNvPr id="9" name="Freeform 130"/>
            <p:cNvSpPr>
              <a:spLocks/>
            </p:cNvSpPr>
            <p:nvPr/>
          </p:nvSpPr>
          <p:spPr bwMode="auto">
            <a:xfrm>
              <a:off x="3481" y="299"/>
              <a:ext cx="1570" cy="941"/>
            </a:xfrm>
            <a:custGeom>
              <a:avLst/>
              <a:gdLst>
                <a:gd name="T0" fmla="*/ 1599785 w 1029"/>
                <a:gd name="T1" fmla="*/ 61374 h 725"/>
                <a:gd name="T2" fmla="*/ 1646889 w 1029"/>
                <a:gd name="T3" fmla="*/ 56747 h 725"/>
                <a:gd name="T4" fmla="*/ 1699137 w 1029"/>
                <a:gd name="T5" fmla="*/ 51654 h 725"/>
                <a:gd name="T6" fmla="*/ 1894322 w 1029"/>
                <a:gd name="T7" fmla="*/ 45495 h 725"/>
                <a:gd name="T8" fmla="*/ 1944949 w 1029"/>
                <a:gd name="T9" fmla="*/ 41531 h 725"/>
                <a:gd name="T10" fmla="*/ 2035406 w 1029"/>
                <a:gd name="T11" fmla="*/ 33519 h 725"/>
                <a:gd name="T12" fmla="*/ 1992107 w 1029"/>
                <a:gd name="T13" fmla="*/ 25613 h 725"/>
                <a:gd name="T14" fmla="*/ 1899544 w 1029"/>
                <a:gd name="T15" fmla="*/ 24106 h 725"/>
                <a:gd name="T16" fmla="*/ 1814746 w 1029"/>
                <a:gd name="T17" fmla="*/ 24829 h 725"/>
                <a:gd name="T18" fmla="*/ 1794760 w 1029"/>
                <a:gd name="T19" fmla="*/ 22389 h 725"/>
                <a:gd name="T20" fmla="*/ 1802682 w 1029"/>
                <a:gd name="T21" fmla="*/ 15266 h 725"/>
                <a:gd name="T22" fmla="*/ 1775083 w 1029"/>
                <a:gd name="T23" fmla="*/ 12416 h 725"/>
                <a:gd name="T24" fmla="*/ 1741170 w 1029"/>
                <a:gd name="T25" fmla="*/ 8277 h 725"/>
                <a:gd name="T26" fmla="*/ 1610985 w 1029"/>
                <a:gd name="T27" fmla="*/ 8277 h 725"/>
                <a:gd name="T28" fmla="*/ 1546288 w 1029"/>
                <a:gd name="T29" fmla="*/ 9161 h 725"/>
                <a:gd name="T30" fmla="*/ 1435466 w 1029"/>
                <a:gd name="T31" fmla="*/ 8749 h 725"/>
                <a:gd name="T32" fmla="*/ 1336767 w 1029"/>
                <a:gd name="T33" fmla="*/ 7656 h 725"/>
                <a:gd name="T34" fmla="*/ 1293747 w 1029"/>
                <a:gd name="T35" fmla="*/ 11275 h 725"/>
                <a:gd name="T36" fmla="*/ 1216982 w 1029"/>
                <a:gd name="T37" fmla="*/ 15204 h 725"/>
                <a:gd name="T38" fmla="*/ 1094548 w 1029"/>
                <a:gd name="T39" fmla="*/ 17479 h 725"/>
                <a:gd name="T40" fmla="*/ 1039590 w 1029"/>
                <a:gd name="T41" fmla="*/ 15432 h 725"/>
                <a:gd name="T42" fmla="*/ 976288 w 1029"/>
                <a:gd name="T43" fmla="*/ 15495 h 725"/>
                <a:gd name="T44" fmla="*/ 879317 w 1029"/>
                <a:gd name="T45" fmla="*/ 13290 h 725"/>
                <a:gd name="T46" fmla="*/ 768014 w 1029"/>
                <a:gd name="T47" fmla="*/ 15266 h 725"/>
                <a:gd name="T48" fmla="*/ 741073 w 1029"/>
                <a:gd name="T49" fmla="*/ 12416 h 725"/>
                <a:gd name="T50" fmla="*/ 682686 w 1029"/>
                <a:gd name="T51" fmla="*/ 15266 h 725"/>
                <a:gd name="T52" fmla="*/ 628706 w 1029"/>
                <a:gd name="T53" fmla="*/ 18660 h 725"/>
                <a:gd name="T54" fmla="*/ 546035 w 1029"/>
                <a:gd name="T55" fmla="*/ 18952 h 725"/>
                <a:gd name="T56" fmla="*/ 508192 w 1029"/>
                <a:gd name="T57" fmla="*/ 13944 h 725"/>
                <a:gd name="T58" fmla="*/ 553908 w 1029"/>
                <a:gd name="T59" fmla="*/ 9161 h 725"/>
                <a:gd name="T60" fmla="*/ 608255 w 1029"/>
                <a:gd name="T61" fmla="*/ 5573 h 725"/>
                <a:gd name="T62" fmla="*/ 526136 w 1029"/>
                <a:gd name="T63" fmla="*/ 2710 h 725"/>
                <a:gd name="T64" fmla="*/ 442615 w 1029"/>
                <a:gd name="T65" fmla="*/ 1609 h 725"/>
                <a:gd name="T66" fmla="*/ 293260 w 1029"/>
                <a:gd name="T67" fmla="*/ 3702 h 725"/>
                <a:gd name="T68" fmla="*/ 172175 w 1029"/>
                <a:gd name="T69" fmla="*/ 6159 h 725"/>
                <a:gd name="T70" fmla="*/ 118298 w 1029"/>
                <a:gd name="T71" fmla="*/ 10507 h 725"/>
                <a:gd name="T72" fmla="*/ 37859 w 1029"/>
                <a:gd name="T73" fmla="*/ 14353 h 725"/>
                <a:gd name="T74" fmla="*/ 0 w 1029"/>
                <a:gd name="T75" fmla="*/ 24219 h 725"/>
                <a:gd name="T76" fmla="*/ 42114 w 1029"/>
                <a:gd name="T77" fmla="*/ 30388 h 725"/>
                <a:gd name="T78" fmla="*/ 72421 w 1029"/>
                <a:gd name="T79" fmla="*/ 38763 h 725"/>
                <a:gd name="T80" fmla="*/ 84687 w 1029"/>
                <a:gd name="T81" fmla="*/ 43797 h 725"/>
                <a:gd name="T82" fmla="*/ 164394 w 1029"/>
                <a:gd name="T83" fmla="*/ 58117 h 725"/>
                <a:gd name="T84" fmla="*/ 237454 w 1029"/>
                <a:gd name="T85" fmla="*/ 70585 h 725"/>
                <a:gd name="T86" fmla="*/ 259454 w 1029"/>
                <a:gd name="T87" fmla="*/ 76642 h 725"/>
                <a:gd name="T88" fmla="*/ 315100 w 1029"/>
                <a:gd name="T89" fmla="*/ 78858 h 725"/>
                <a:gd name="T90" fmla="*/ 380729 w 1029"/>
                <a:gd name="T91" fmla="*/ 77890 h 725"/>
                <a:gd name="T92" fmla="*/ 472826 w 1029"/>
                <a:gd name="T93" fmla="*/ 77690 h 725"/>
                <a:gd name="T94" fmla="*/ 535466 w 1029"/>
                <a:gd name="T95" fmla="*/ 72906 h 725"/>
                <a:gd name="T96" fmla="*/ 626367 w 1029"/>
                <a:gd name="T97" fmla="*/ 71184 h 725"/>
                <a:gd name="T98" fmla="*/ 610486 w 1029"/>
                <a:gd name="T99" fmla="*/ 66390 h 725"/>
                <a:gd name="T100" fmla="*/ 695644 w 1029"/>
                <a:gd name="T101" fmla="*/ 66424 h 725"/>
                <a:gd name="T102" fmla="*/ 764387 w 1029"/>
                <a:gd name="T103" fmla="*/ 62697 h 725"/>
                <a:gd name="T104" fmla="*/ 828723 w 1029"/>
                <a:gd name="T105" fmla="*/ 66424 h 725"/>
                <a:gd name="T106" fmla="*/ 900591 w 1029"/>
                <a:gd name="T107" fmla="*/ 67311 h 725"/>
                <a:gd name="T108" fmla="*/ 983847 w 1029"/>
                <a:gd name="T109" fmla="*/ 72277 h 725"/>
                <a:gd name="T110" fmla="*/ 1043771 w 1029"/>
                <a:gd name="T111" fmla="*/ 71415 h 725"/>
                <a:gd name="T112" fmla="*/ 1119184 w 1029"/>
                <a:gd name="T113" fmla="*/ 74316 h 725"/>
                <a:gd name="T114" fmla="*/ 1144933 w 1029"/>
                <a:gd name="T115" fmla="*/ 70585 h 725"/>
                <a:gd name="T116" fmla="*/ 1209283 w 1029"/>
                <a:gd name="T117" fmla="*/ 66390 h 725"/>
                <a:gd name="T118" fmla="*/ 1204150 w 1029"/>
                <a:gd name="T119" fmla="*/ 62697 h 725"/>
                <a:gd name="T120" fmla="*/ 1289455 w 1029"/>
                <a:gd name="T121" fmla="*/ 62424 h 725"/>
                <a:gd name="T122" fmla="*/ 1335592 w 1029"/>
                <a:gd name="T123" fmla="*/ 64708 h 725"/>
                <a:gd name="T124" fmla="*/ 1427536 w 1029"/>
                <a:gd name="T125" fmla="*/ 65195 h 72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29"/>
                <a:gd name="T190" fmla="*/ 0 h 725"/>
                <a:gd name="T191" fmla="*/ 1029 w 1029"/>
                <a:gd name="T192" fmla="*/ 725 h 72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29" h="725">
                  <a:moveTo>
                    <a:pt x="760" y="568"/>
                  </a:moveTo>
                  <a:lnTo>
                    <a:pt x="760" y="568"/>
                  </a:lnTo>
                  <a:lnTo>
                    <a:pt x="767" y="568"/>
                  </a:lnTo>
                  <a:lnTo>
                    <a:pt x="772" y="564"/>
                  </a:lnTo>
                  <a:lnTo>
                    <a:pt x="786" y="564"/>
                  </a:lnTo>
                  <a:lnTo>
                    <a:pt x="797" y="562"/>
                  </a:lnTo>
                  <a:lnTo>
                    <a:pt x="805" y="556"/>
                  </a:lnTo>
                  <a:lnTo>
                    <a:pt x="815" y="545"/>
                  </a:lnTo>
                  <a:lnTo>
                    <a:pt x="822" y="538"/>
                  </a:lnTo>
                  <a:lnTo>
                    <a:pt x="823" y="530"/>
                  </a:lnTo>
                  <a:lnTo>
                    <a:pt x="820" y="526"/>
                  </a:lnTo>
                  <a:lnTo>
                    <a:pt x="820" y="519"/>
                  </a:lnTo>
                  <a:lnTo>
                    <a:pt x="823" y="515"/>
                  </a:lnTo>
                  <a:lnTo>
                    <a:pt x="824" y="506"/>
                  </a:lnTo>
                  <a:lnTo>
                    <a:pt x="839" y="492"/>
                  </a:lnTo>
                  <a:lnTo>
                    <a:pt x="842" y="484"/>
                  </a:lnTo>
                  <a:lnTo>
                    <a:pt x="845" y="479"/>
                  </a:lnTo>
                  <a:lnTo>
                    <a:pt x="846" y="472"/>
                  </a:lnTo>
                  <a:lnTo>
                    <a:pt x="859" y="459"/>
                  </a:lnTo>
                  <a:lnTo>
                    <a:pt x="869" y="454"/>
                  </a:lnTo>
                  <a:lnTo>
                    <a:pt x="891" y="450"/>
                  </a:lnTo>
                  <a:lnTo>
                    <a:pt x="913" y="443"/>
                  </a:lnTo>
                  <a:lnTo>
                    <a:pt x="925" y="436"/>
                  </a:lnTo>
                  <a:lnTo>
                    <a:pt x="943" y="416"/>
                  </a:lnTo>
                  <a:lnTo>
                    <a:pt x="950" y="406"/>
                  </a:lnTo>
                  <a:lnTo>
                    <a:pt x="952" y="395"/>
                  </a:lnTo>
                  <a:lnTo>
                    <a:pt x="957" y="390"/>
                  </a:lnTo>
                  <a:lnTo>
                    <a:pt x="956" y="390"/>
                  </a:lnTo>
                  <a:lnTo>
                    <a:pt x="960" y="384"/>
                  </a:lnTo>
                  <a:lnTo>
                    <a:pt x="969" y="380"/>
                  </a:lnTo>
                  <a:lnTo>
                    <a:pt x="979" y="376"/>
                  </a:lnTo>
                  <a:lnTo>
                    <a:pt x="984" y="372"/>
                  </a:lnTo>
                  <a:lnTo>
                    <a:pt x="987" y="356"/>
                  </a:lnTo>
                  <a:lnTo>
                    <a:pt x="990" y="335"/>
                  </a:lnTo>
                  <a:lnTo>
                    <a:pt x="1010" y="315"/>
                  </a:lnTo>
                  <a:lnTo>
                    <a:pt x="1014" y="307"/>
                  </a:lnTo>
                  <a:lnTo>
                    <a:pt x="1018" y="302"/>
                  </a:lnTo>
                  <a:lnTo>
                    <a:pt x="1023" y="294"/>
                  </a:lnTo>
                  <a:lnTo>
                    <a:pt x="1028" y="282"/>
                  </a:lnTo>
                  <a:lnTo>
                    <a:pt x="1028" y="273"/>
                  </a:lnTo>
                  <a:lnTo>
                    <a:pt x="1023" y="266"/>
                  </a:lnTo>
                  <a:lnTo>
                    <a:pt x="992" y="234"/>
                  </a:lnTo>
                  <a:lnTo>
                    <a:pt x="984" y="227"/>
                  </a:lnTo>
                  <a:lnTo>
                    <a:pt x="972" y="223"/>
                  </a:lnTo>
                  <a:lnTo>
                    <a:pt x="964" y="220"/>
                  </a:lnTo>
                  <a:lnTo>
                    <a:pt x="956" y="223"/>
                  </a:lnTo>
                  <a:lnTo>
                    <a:pt x="951" y="223"/>
                  </a:lnTo>
                  <a:lnTo>
                    <a:pt x="946" y="220"/>
                  </a:lnTo>
                  <a:lnTo>
                    <a:pt x="937" y="219"/>
                  </a:lnTo>
                  <a:lnTo>
                    <a:pt x="932" y="221"/>
                  </a:lnTo>
                  <a:lnTo>
                    <a:pt x="926" y="229"/>
                  </a:lnTo>
                  <a:lnTo>
                    <a:pt x="917" y="231"/>
                  </a:lnTo>
                  <a:lnTo>
                    <a:pt x="909" y="231"/>
                  </a:lnTo>
                  <a:lnTo>
                    <a:pt x="904" y="227"/>
                  </a:lnTo>
                  <a:lnTo>
                    <a:pt x="896" y="223"/>
                  </a:lnTo>
                  <a:lnTo>
                    <a:pt x="891" y="220"/>
                  </a:lnTo>
                  <a:lnTo>
                    <a:pt x="890" y="216"/>
                  </a:lnTo>
                  <a:lnTo>
                    <a:pt x="892" y="210"/>
                  </a:lnTo>
                  <a:lnTo>
                    <a:pt x="896" y="208"/>
                  </a:lnTo>
                  <a:lnTo>
                    <a:pt x="894" y="205"/>
                  </a:lnTo>
                  <a:lnTo>
                    <a:pt x="888" y="194"/>
                  </a:lnTo>
                  <a:lnTo>
                    <a:pt x="887" y="185"/>
                  </a:lnTo>
                  <a:lnTo>
                    <a:pt x="890" y="175"/>
                  </a:lnTo>
                  <a:lnTo>
                    <a:pt x="894" y="164"/>
                  </a:lnTo>
                  <a:lnTo>
                    <a:pt x="895" y="153"/>
                  </a:lnTo>
                  <a:lnTo>
                    <a:pt x="898" y="140"/>
                  </a:lnTo>
                  <a:lnTo>
                    <a:pt x="898" y="134"/>
                  </a:lnTo>
                  <a:lnTo>
                    <a:pt x="895" y="129"/>
                  </a:lnTo>
                  <a:lnTo>
                    <a:pt x="891" y="122"/>
                  </a:lnTo>
                  <a:lnTo>
                    <a:pt x="886" y="120"/>
                  </a:lnTo>
                  <a:lnTo>
                    <a:pt x="883" y="117"/>
                  </a:lnTo>
                  <a:lnTo>
                    <a:pt x="884" y="113"/>
                  </a:lnTo>
                  <a:lnTo>
                    <a:pt x="890" y="106"/>
                  </a:lnTo>
                  <a:lnTo>
                    <a:pt x="891" y="102"/>
                  </a:lnTo>
                  <a:lnTo>
                    <a:pt x="887" y="90"/>
                  </a:lnTo>
                  <a:lnTo>
                    <a:pt x="882" y="82"/>
                  </a:lnTo>
                  <a:lnTo>
                    <a:pt x="874" y="76"/>
                  </a:lnTo>
                  <a:lnTo>
                    <a:pt x="867" y="76"/>
                  </a:lnTo>
                  <a:lnTo>
                    <a:pt x="850" y="86"/>
                  </a:lnTo>
                  <a:lnTo>
                    <a:pt x="839" y="92"/>
                  </a:lnTo>
                  <a:lnTo>
                    <a:pt x="817" y="92"/>
                  </a:lnTo>
                  <a:lnTo>
                    <a:pt x="810" y="88"/>
                  </a:lnTo>
                  <a:lnTo>
                    <a:pt x="804" y="84"/>
                  </a:lnTo>
                  <a:lnTo>
                    <a:pt x="802" y="76"/>
                  </a:lnTo>
                  <a:lnTo>
                    <a:pt x="796" y="67"/>
                  </a:lnTo>
                  <a:lnTo>
                    <a:pt x="790" y="64"/>
                  </a:lnTo>
                  <a:lnTo>
                    <a:pt x="786" y="64"/>
                  </a:lnTo>
                  <a:lnTo>
                    <a:pt x="779" y="72"/>
                  </a:lnTo>
                  <a:lnTo>
                    <a:pt x="775" y="79"/>
                  </a:lnTo>
                  <a:lnTo>
                    <a:pt x="770" y="84"/>
                  </a:lnTo>
                  <a:lnTo>
                    <a:pt x="771" y="88"/>
                  </a:lnTo>
                  <a:lnTo>
                    <a:pt x="766" y="91"/>
                  </a:lnTo>
                  <a:lnTo>
                    <a:pt x="752" y="92"/>
                  </a:lnTo>
                  <a:lnTo>
                    <a:pt x="736" y="84"/>
                  </a:lnTo>
                  <a:lnTo>
                    <a:pt x="726" y="81"/>
                  </a:lnTo>
                  <a:lnTo>
                    <a:pt x="715" y="80"/>
                  </a:lnTo>
                  <a:lnTo>
                    <a:pt x="702" y="86"/>
                  </a:lnTo>
                  <a:lnTo>
                    <a:pt x="696" y="90"/>
                  </a:lnTo>
                  <a:lnTo>
                    <a:pt x="692" y="90"/>
                  </a:lnTo>
                  <a:lnTo>
                    <a:pt x="683" y="82"/>
                  </a:lnTo>
                  <a:lnTo>
                    <a:pt x="678" y="74"/>
                  </a:lnTo>
                  <a:lnTo>
                    <a:pt x="666" y="70"/>
                  </a:lnTo>
                  <a:lnTo>
                    <a:pt x="658" y="69"/>
                  </a:lnTo>
                  <a:lnTo>
                    <a:pt x="646" y="74"/>
                  </a:lnTo>
                  <a:lnTo>
                    <a:pt x="637" y="82"/>
                  </a:lnTo>
                  <a:lnTo>
                    <a:pt x="636" y="89"/>
                  </a:lnTo>
                  <a:lnTo>
                    <a:pt x="642" y="98"/>
                  </a:lnTo>
                  <a:lnTo>
                    <a:pt x="644" y="103"/>
                  </a:lnTo>
                  <a:lnTo>
                    <a:pt x="641" y="112"/>
                  </a:lnTo>
                  <a:lnTo>
                    <a:pt x="638" y="125"/>
                  </a:lnTo>
                  <a:lnTo>
                    <a:pt x="634" y="132"/>
                  </a:lnTo>
                  <a:lnTo>
                    <a:pt x="620" y="134"/>
                  </a:lnTo>
                  <a:lnTo>
                    <a:pt x="612" y="134"/>
                  </a:lnTo>
                  <a:lnTo>
                    <a:pt x="606" y="139"/>
                  </a:lnTo>
                  <a:lnTo>
                    <a:pt x="595" y="144"/>
                  </a:lnTo>
                  <a:lnTo>
                    <a:pt x="579" y="147"/>
                  </a:lnTo>
                  <a:lnTo>
                    <a:pt x="568" y="152"/>
                  </a:lnTo>
                  <a:lnTo>
                    <a:pt x="559" y="161"/>
                  </a:lnTo>
                  <a:lnTo>
                    <a:pt x="552" y="162"/>
                  </a:lnTo>
                  <a:lnTo>
                    <a:pt x="545" y="160"/>
                  </a:lnTo>
                  <a:lnTo>
                    <a:pt x="543" y="150"/>
                  </a:lnTo>
                  <a:lnTo>
                    <a:pt x="539" y="144"/>
                  </a:lnTo>
                  <a:lnTo>
                    <a:pt x="532" y="139"/>
                  </a:lnTo>
                  <a:lnTo>
                    <a:pt x="529" y="137"/>
                  </a:lnTo>
                  <a:lnTo>
                    <a:pt x="523" y="137"/>
                  </a:lnTo>
                  <a:lnTo>
                    <a:pt x="518" y="141"/>
                  </a:lnTo>
                  <a:lnTo>
                    <a:pt x="514" y="146"/>
                  </a:lnTo>
                  <a:lnTo>
                    <a:pt x="509" y="152"/>
                  </a:lnTo>
                  <a:lnTo>
                    <a:pt x="501" y="155"/>
                  </a:lnTo>
                  <a:lnTo>
                    <a:pt x="494" y="155"/>
                  </a:lnTo>
                  <a:lnTo>
                    <a:pt x="490" y="153"/>
                  </a:lnTo>
                  <a:lnTo>
                    <a:pt x="486" y="142"/>
                  </a:lnTo>
                  <a:lnTo>
                    <a:pt x="484" y="134"/>
                  </a:lnTo>
                  <a:lnTo>
                    <a:pt x="472" y="132"/>
                  </a:lnTo>
                  <a:lnTo>
                    <a:pt x="464" y="130"/>
                  </a:lnTo>
                  <a:lnTo>
                    <a:pt x="461" y="126"/>
                  </a:lnTo>
                  <a:lnTo>
                    <a:pt x="446" y="122"/>
                  </a:lnTo>
                  <a:lnTo>
                    <a:pt x="438" y="122"/>
                  </a:lnTo>
                  <a:lnTo>
                    <a:pt x="428" y="125"/>
                  </a:lnTo>
                  <a:lnTo>
                    <a:pt x="412" y="128"/>
                  </a:lnTo>
                  <a:lnTo>
                    <a:pt x="402" y="132"/>
                  </a:lnTo>
                  <a:lnTo>
                    <a:pt x="393" y="133"/>
                  </a:lnTo>
                  <a:lnTo>
                    <a:pt x="387" y="139"/>
                  </a:lnTo>
                  <a:lnTo>
                    <a:pt x="383" y="140"/>
                  </a:lnTo>
                  <a:lnTo>
                    <a:pt x="379" y="140"/>
                  </a:lnTo>
                  <a:lnTo>
                    <a:pt x="376" y="135"/>
                  </a:lnTo>
                  <a:lnTo>
                    <a:pt x="378" y="125"/>
                  </a:lnTo>
                  <a:lnTo>
                    <a:pt x="378" y="117"/>
                  </a:lnTo>
                  <a:lnTo>
                    <a:pt x="375" y="114"/>
                  </a:lnTo>
                  <a:lnTo>
                    <a:pt x="369" y="113"/>
                  </a:lnTo>
                  <a:lnTo>
                    <a:pt x="364" y="114"/>
                  </a:lnTo>
                  <a:lnTo>
                    <a:pt x="360" y="118"/>
                  </a:lnTo>
                  <a:lnTo>
                    <a:pt x="358" y="125"/>
                  </a:lnTo>
                  <a:lnTo>
                    <a:pt x="354" y="131"/>
                  </a:lnTo>
                  <a:lnTo>
                    <a:pt x="346" y="134"/>
                  </a:lnTo>
                  <a:lnTo>
                    <a:pt x="340" y="140"/>
                  </a:lnTo>
                  <a:lnTo>
                    <a:pt x="330" y="144"/>
                  </a:lnTo>
                  <a:lnTo>
                    <a:pt x="324" y="148"/>
                  </a:lnTo>
                  <a:lnTo>
                    <a:pt x="322" y="154"/>
                  </a:lnTo>
                  <a:lnTo>
                    <a:pt x="316" y="161"/>
                  </a:lnTo>
                  <a:lnTo>
                    <a:pt x="312" y="171"/>
                  </a:lnTo>
                  <a:lnTo>
                    <a:pt x="313" y="171"/>
                  </a:lnTo>
                  <a:lnTo>
                    <a:pt x="304" y="172"/>
                  </a:lnTo>
                  <a:lnTo>
                    <a:pt x="294" y="172"/>
                  </a:lnTo>
                  <a:lnTo>
                    <a:pt x="289" y="172"/>
                  </a:lnTo>
                  <a:lnTo>
                    <a:pt x="283" y="172"/>
                  </a:lnTo>
                  <a:lnTo>
                    <a:pt x="278" y="173"/>
                  </a:lnTo>
                  <a:lnTo>
                    <a:pt x="272" y="173"/>
                  </a:lnTo>
                  <a:lnTo>
                    <a:pt x="274" y="159"/>
                  </a:lnTo>
                  <a:lnTo>
                    <a:pt x="273" y="152"/>
                  </a:lnTo>
                  <a:lnTo>
                    <a:pt x="268" y="148"/>
                  </a:lnTo>
                  <a:lnTo>
                    <a:pt x="262" y="148"/>
                  </a:lnTo>
                  <a:lnTo>
                    <a:pt x="259" y="145"/>
                  </a:lnTo>
                  <a:lnTo>
                    <a:pt x="253" y="128"/>
                  </a:lnTo>
                  <a:lnTo>
                    <a:pt x="250" y="120"/>
                  </a:lnTo>
                  <a:lnTo>
                    <a:pt x="250" y="115"/>
                  </a:lnTo>
                  <a:lnTo>
                    <a:pt x="254" y="110"/>
                  </a:lnTo>
                  <a:lnTo>
                    <a:pt x="260" y="108"/>
                  </a:lnTo>
                  <a:lnTo>
                    <a:pt x="274" y="94"/>
                  </a:lnTo>
                  <a:lnTo>
                    <a:pt x="276" y="84"/>
                  </a:lnTo>
                  <a:lnTo>
                    <a:pt x="281" y="80"/>
                  </a:lnTo>
                  <a:lnTo>
                    <a:pt x="291" y="76"/>
                  </a:lnTo>
                  <a:lnTo>
                    <a:pt x="295" y="72"/>
                  </a:lnTo>
                  <a:lnTo>
                    <a:pt x="299" y="63"/>
                  </a:lnTo>
                  <a:lnTo>
                    <a:pt x="303" y="55"/>
                  </a:lnTo>
                  <a:lnTo>
                    <a:pt x="303" y="51"/>
                  </a:lnTo>
                  <a:lnTo>
                    <a:pt x="300" y="46"/>
                  </a:lnTo>
                  <a:lnTo>
                    <a:pt x="296" y="37"/>
                  </a:lnTo>
                  <a:lnTo>
                    <a:pt x="286" y="34"/>
                  </a:lnTo>
                  <a:lnTo>
                    <a:pt x="273" y="32"/>
                  </a:lnTo>
                  <a:lnTo>
                    <a:pt x="265" y="30"/>
                  </a:lnTo>
                  <a:lnTo>
                    <a:pt x="262" y="25"/>
                  </a:lnTo>
                  <a:lnTo>
                    <a:pt x="257" y="11"/>
                  </a:lnTo>
                  <a:lnTo>
                    <a:pt x="254" y="2"/>
                  </a:lnTo>
                  <a:lnTo>
                    <a:pt x="246" y="0"/>
                  </a:lnTo>
                  <a:lnTo>
                    <a:pt x="237" y="2"/>
                  </a:lnTo>
                  <a:lnTo>
                    <a:pt x="230" y="8"/>
                  </a:lnTo>
                  <a:lnTo>
                    <a:pt x="220" y="15"/>
                  </a:lnTo>
                  <a:lnTo>
                    <a:pt x="213" y="22"/>
                  </a:lnTo>
                  <a:lnTo>
                    <a:pt x="201" y="28"/>
                  </a:lnTo>
                  <a:lnTo>
                    <a:pt x="189" y="36"/>
                  </a:lnTo>
                  <a:lnTo>
                    <a:pt x="172" y="38"/>
                  </a:lnTo>
                  <a:lnTo>
                    <a:pt x="158" y="34"/>
                  </a:lnTo>
                  <a:lnTo>
                    <a:pt x="146" y="34"/>
                  </a:lnTo>
                  <a:lnTo>
                    <a:pt x="139" y="37"/>
                  </a:lnTo>
                  <a:lnTo>
                    <a:pt x="130" y="40"/>
                  </a:lnTo>
                  <a:lnTo>
                    <a:pt x="119" y="48"/>
                  </a:lnTo>
                  <a:lnTo>
                    <a:pt x="104" y="50"/>
                  </a:lnTo>
                  <a:lnTo>
                    <a:pt x="93" y="56"/>
                  </a:lnTo>
                  <a:lnTo>
                    <a:pt x="86" y="56"/>
                  </a:lnTo>
                  <a:lnTo>
                    <a:pt x="83" y="59"/>
                  </a:lnTo>
                  <a:lnTo>
                    <a:pt x="81" y="68"/>
                  </a:lnTo>
                  <a:lnTo>
                    <a:pt x="78" y="78"/>
                  </a:lnTo>
                  <a:lnTo>
                    <a:pt x="75" y="83"/>
                  </a:lnTo>
                  <a:lnTo>
                    <a:pt x="68" y="86"/>
                  </a:lnTo>
                  <a:lnTo>
                    <a:pt x="59" y="96"/>
                  </a:lnTo>
                  <a:lnTo>
                    <a:pt x="48" y="102"/>
                  </a:lnTo>
                  <a:lnTo>
                    <a:pt x="44" y="107"/>
                  </a:lnTo>
                  <a:lnTo>
                    <a:pt x="44" y="116"/>
                  </a:lnTo>
                  <a:lnTo>
                    <a:pt x="36" y="123"/>
                  </a:lnTo>
                  <a:lnTo>
                    <a:pt x="28" y="127"/>
                  </a:lnTo>
                  <a:lnTo>
                    <a:pt x="19" y="131"/>
                  </a:lnTo>
                  <a:lnTo>
                    <a:pt x="17" y="135"/>
                  </a:lnTo>
                  <a:lnTo>
                    <a:pt x="10" y="138"/>
                  </a:lnTo>
                  <a:lnTo>
                    <a:pt x="6" y="146"/>
                  </a:lnTo>
                  <a:lnTo>
                    <a:pt x="3" y="150"/>
                  </a:lnTo>
                  <a:lnTo>
                    <a:pt x="0" y="162"/>
                  </a:lnTo>
                  <a:lnTo>
                    <a:pt x="0" y="222"/>
                  </a:lnTo>
                  <a:lnTo>
                    <a:pt x="3" y="232"/>
                  </a:lnTo>
                  <a:lnTo>
                    <a:pt x="7" y="241"/>
                  </a:lnTo>
                  <a:lnTo>
                    <a:pt x="14" y="253"/>
                  </a:lnTo>
                  <a:lnTo>
                    <a:pt x="18" y="261"/>
                  </a:lnTo>
                  <a:lnTo>
                    <a:pt x="18" y="272"/>
                  </a:lnTo>
                  <a:lnTo>
                    <a:pt x="21" y="278"/>
                  </a:lnTo>
                  <a:lnTo>
                    <a:pt x="26" y="284"/>
                  </a:lnTo>
                  <a:lnTo>
                    <a:pt x="27" y="304"/>
                  </a:lnTo>
                  <a:lnTo>
                    <a:pt x="32" y="319"/>
                  </a:lnTo>
                  <a:lnTo>
                    <a:pt x="35" y="328"/>
                  </a:lnTo>
                  <a:lnTo>
                    <a:pt x="38" y="346"/>
                  </a:lnTo>
                  <a:lnTo>
                    <a:pt x="36" y="355"/>
                  </a:lnTo>
                  <a:lnTo>
                    <a:pt x="35" y="356"/>
                  </a:lnTo>
                  <a:lnTo>
                    <a:pt x="34" y="364"/>
                  </a:lnTo>
                  <a:lnTo>
                    <a:pt x="32" y="377"/>
                  </a:lnTo>
                  <a:lnTo>
                    <a:pt x="32" y="383"/>
                  </a:lnTo>
                  <a:lnTo>
                    <a:pt x="34" y="391"/>
                  </a:lnTo>
                  <a:lnTo>
                    <a:pt x="42" y="401"/>
                  </a:lnTo>
                  <a:lnTo>
                    <a:pt x="48" y="420"/>
                  </a:lnTo>
                  <a:lnTo>
                    <a:pt x="52" y="436"/>
                  </a:lnTo>
                  <a:lnTo>
                    <a:pt x="56" y="455"/>
                  </a:lnTo>
                  <a:lnTo>
                    <a:pt x="59" y="478"/>
                  </a:lnTo>
                  <a:lnTo>
                    <a:pt x="66" y="496"/>
                  </a:lnTo>
                  <a:lnTo>
                    <a:pt x="82" y="532"/>
                  </a:lnTo>
                  <a:lnTo>
                    <a:pt x="93" y="570"/>
                  </a:lnTo>
                  <a:lnTo>
                    <a:pt x="94" y="589"/>
                  </a:lnTo>
                  <a:lnTo>
                    <a:pt x="93" y="613"/>
                  </a:lnTo>
                  <a:lnTo>
                    <a:pt x="105" y="613"/>
                  </a:lnTo>
                  <a:lnTo>
                    <a:pt x="109" y="625"/>
                  </a:lnTo>
                  <a:lnTo>
                    <a:pt x="118" y="646"/>
                  </a:lnTo>
                  <a:lnTo>
                    <a:pt x="122" y="660"/>
                  </a:lnTo>
                  <a:lnTo>
                    <a:pt x="126" y="663"/>
                  </a:lnTo>
                  <a:lnTo>
                    <a:pt x="134" y="666"/>
                  </a:lnTo>
                  <a:lnTo>
                    <a:pt x="135" y="670"/>
                  </a:lnTo>
                  <a:lnTo>
                    <a:pt x="131" y="692"/>
                  </a:lnTo>
                  <a:lnTo>
                    <a:pt x="129" y="701"/>
                  </a:lnTo>
                  <a:lnTo>
                    <a:pt x="130" y="707"/>
                  </a:lnTo>
                  <a:lnTo>
                    <a:pt x="138" y="713"/>
                  </a:lnTo>
                  <a:lnTo>
                    <a:pt x="142" y="718"/>
                  </a:lnTo>
                  <a:lnTo>
                    <a:pt x="146" y="724"/>
                  </a:lnTo>
                  <a:lnTo>
                    <a:pt x="152" y="724"/>
                  </a:lnTo>
                  <a:lnTo>
                    <a:pt x="157" y="722"/>
                  </a:lnTo>
                  <a:lnTo>
                    <a:pt x="161" y="716"/>
                  </a:lnTo>
                  <a:lnTo>
                    <a:pt x="167" y="714"/>
                  </a:lnTo>
                  <a:lnTo>
                    <a:pt x="174" y="714"/>
                  </a:lnTo>
                  <a:lnTo>
                    <a:pt x="180" y="718"/>
                  </a:lnTo>
                  <a:lnTo>
                    <a:pt x="186" y="718"/>
                  </a:lnTo>
                  <a:lnTo>
                    <a:pt x="190" y="713"/>
                  </a:lnTo>
                  <a:lnTo>
                    <a:pt x="197" y="704"/>
                  </a:lnTo>
                  <a:lnTo>
                    <a:pt x="202" y="702"/>
                  </a:lnTo>
                  <a:lnTo>
                    <a:pt x="209" y="702"/>
                  </a:lnTo>
                  <a:lnTo>
                    <a:pt x="214" y="707"/>
                  </a:lnTo>
                  <a:lnTo>
                    <a:pt x="221" y="711"/>
                  </a:lnTo>
                  <a:lnTo>
                    <a:pt x="235" y="711"/>
                  </a:lnTo>
                  <a:lnTo>
                    <a:pt x="243" y="707"/>
                  </a:lnTo>
                  <a:lnTo>
                    <a:pt x="247" y="700"/>
                  </a:lnTo>
                  <a:lnTo>
                    <a:pt x="248" y="683"/>
                  </a:lnTo>
                  <a:lnTo>
                    <a:pt x="250" y="675"/>
                  </a:lnTo>
                  <a:lnTo>
                    <a:pt x="258" y="670"/>
                  </a:lnTo>
                  <a:lnTo>
                    <a:pt x="267" y="667"/>
                  </a:lnTo>
                  <a:lnTo>
                    <a:pt x="276" y="669"/>
                  </a:lnTo>
                  <a:lnTo>
                    <a:pt x="288" y="672"/>
                  </a:lnTo>
                  <a:lnTo>
                    <a:pt x="298" y="669"/>
                  </a:lnTo>
                  <a:lnTo>
                    <a:pt x="304" y="662"/>
                  </a:lnTo>
                  <a:lnTo>
                    <a:pt x="308" y="654"/>
                  </a:lnTo>
                  <a:lnTo>
                    <a:pt x="312" y="651"/>
                  </a:lnTo>
                  <a:lnTo>
                    <a:pt x="314" y="645"/>
                  </a:lnTo>
                  <a:lnTo>
                    <a:pt x="310" y="639"/>
                  </a:lnTo>
                  <a:lnTo>
                    <a:pt x="306" y="627"/>
                  </a:lnTo>
                  <a:lnTo>
                    <a:pt x="302" y="621"/>
                  </a:lnTo>
                  <a:lnTo>
                    <a:pt x="301" y="614"/>
                  </a:lnTo>
                  <a:lnTo>
                    <a:pt x="304" y="607"/>
                  </a:lnTo>
                  <a:lnTo>
                    <a:pt x="308" y="602"/>
                  </a:lnTo>
                  <a:lnTo>
                    <a:pt x="310" y="596"/>
                  </a:lnTo>
                  <a:lnTo>
                    <a:pt x="311" y="596"/>
                  </a:lnTo>
                  <a:lnTo>
                    <a:pt x="327" y="599"/>
                  </a:lnTo>
                  <a:lnTo>
                    <a:pt x="339" y="606"/>
                  </a:lnTo>
                  <a:lnTo>
                    <a:pt x="347" y="608"/>
                  </a:lnTo>
                  <a:lnTo>
                    <a:pt x="357" y="604"/>
                  </a:lnTo>
                  <a:lnTo>
                    <a:pt x="362" y="597"/>
                  </a:lnTo>
                  <a:lnTo>
                    <a:pt x="364" y="587"/>
                  </a:lnTo>
                  <a:lnTo>
                    <a:pt x="370" y="582"/>
                  </a:lnTo>
                  <a:lnTo>
                    <a:pt x="376" y="574"/>
                  </a:lnTo>
                  <a:lnTo>
                    <a:pt x="381" y="573"/>
                  </a:lnTo>
                  <a:lnTo>
                    <a:pt x="386" y="576"/>
                  </a:lnTo>
                  <a:lnTo>
                    <a:pt x="389" y="583"/>
                  </a:lnTo>
                  <a:lnTo>
                    <a:pt x="393" y="594"/>
                  </a:lnTo>
                  <a:lnTo>
                    <a:pt x="402" y="599"/>
                  </a:lnTo>
                  <a:lnTo>
                    <a:pt x="407" y="603"/>
                  </a:lnTo>
                  <a:lnTo>
                    <a:pt x="413" y="608"/>
                  </a:lnTo>
                  <a:lnTo>
                    <a:pt x="419" y="607"/>
                  </a:lnTo>
                  <a:lnTo>
                    <a:pt x="423" y="603"/>
                  </a:lnTo>
                  <a:lnTo>
                    <a:pt x="429" y="603"/>
                  </a:lnTo>
                  <a:lnTo>
                    <a:pt x="435" y="608"/>
                  </a:lnTo>
                  <a:lnTo>
                    <a:pt x="440" y="614"/>
                  </a:lnTo>
                  <a:lnTo>
                    <a:pt x="448" y="616"/>
                  </a:lnTo>
                  <a:lnTo>
                    <a:pt x="456" y="620"/>
                  </a:lnTo>
                  <a:lnTo>
                    <a:pt x="460" y="627"/>
                  </a:lnTo>
                  <a:lnTo>
                    <a:pt x="462" y="647"/>
                  </a:lnTo>
                  <a:lnTo>
                    <a:pt x="466" y="655"/>
                  </a:lnTo>
                  <a:lnTo>
                    <a:pt x="479" y="658"/>
                  </a:lnTo>
                  <a:lnTo>
                    <a:pt x="490" y="661"/>
                  </a:lnTo>
                  <a:lnTo>
                    <a:pt x="494" y="666"/>
                  </a:lnTo>
                  <a:lnTo>
                    <a:pt x="499" y="667"/>
                  </a:lnTo>
                  <a:lnTo>
                    <a:pt x="505" y="666"/>
                  </a:lnTo>
                  <a:lnTo>
                    <a:pt x="509" y="660"/>
                  </a:lnTo>
                  <a:lnTo>
                    <a:pt x="514" y="655"/>
                  </a:lnTo>
                  <a:lnTo>
                    <a:pt x="520" y="653"/>
                  </a:lnTo>
                  <a:lnTo>
                    <a:pt x="531" y="654"/>
                  </a:lnTo>
                  <a:lnTo>
                    <a:pt x="541" y="659"/>
                  </a:lnTo>
                  <a:lnTo>
                    <a:pt x="549" y="666"/>
                  </a:lnTo>
                  <a:lnTo>
                    <a:pt x="551" y="672"/>
                  </a:lnTo>
                  <a:lnTo>
                    <a:pt x="558" y="681"/>
                  </a:lnTo>
                  <a:lnTo>
                    <a:pt x="558" y="680"/>
                  </a:lnTo>
                  <a:lnTo>
                    <a:pt x="559" y="680"/>
                  </a:lnTo>
                  <a:lnTo>
                    <a:pt x="564" y="676"/>
                  </a:lnTo>
                  <a:lnTo>
                    <a:pt x="570" y="670"/>
                  </a:lnTo>
                  <a:lnTo>
                    <a:pt x="575" y="661"/>
                  </a:lnTo>
                  <a:lnTo>
                    <a:pt x="575" y="653"/>
                  </a:lnTo>
                  <a:lnTo>
                    <a:pt x="570" y="646"/>
                  </a:lnTo>
                  <a:lnTo>
                    <a:pt x="570" y="637"/>
                  </a:lnTo>
                  <a:lnTo>
                    <a:pt x="576" y="630"/>
                  </a:lnTo>
                  <a:lnTo>
                    <a:pt x="587" y="627"/>
                  </a:lnTo>
                  <a:lnTo>
                    <a:pt x="598" y="624"/>
                  </a:lnTo>
                  <a:lnTo>
                    <a:pt x="602" y="618"/>
                  </a:lnTo>
                  <a:lnTo>
                    <a:pt x="602" y="607"/>
                  </a:lnTo>
                  <a:lnTo>
                    <a:pt x="602" y="600"/>
                  </a:lnTo>
                  <a:lnTo>
                    <a:pt x="595" y="593"/>
                  </a:lnTo>
                  <a:lnTo>
                    <a:pt x="589" y="586"/>
                  </a:lnTo>
                  <a:lnTo>
                    <a:pt x="589" y="583"/>
                  </a:lnTo>
                  <a:lnTo>
                    <a:pt x="594" y="578"/>
                  </a:lnTo>
                  <a:lnTo>
                    <a:pt x="600" y="573"/>
                  </a:lnTo>
                  <a:lnTo>
                    <a:pt x="606" y="573"/>
                  </a:lnTo>
                  <a:lnTo>
                    <a:pt x="609" y="577"/>
                  </a:lnTo>
                  <a:lnTo>
                    <a:pt x="614" y="581"/>
                  </a:lnTo>
                  <a:lnTo>
                    <a:pt x="621" y="581"/>
                  </a:lnTo>
                  <a:lnTo>
                    <a:pt x="628" y="575"/>
                  </a:lnTo>
                  <a:lnTo>
                    <a:pt x="642" y="571"/>
                  </a:lnTo>
                  <a:lnTo>
                    <a:pt x="652" y="565"/>
                  </a:lnTo>
                  <a:lnTo>
                    <a:pt x="657" y="565"/>
                  </a:lnTo>
                  <a:lnTo>
                    <a:pt x="663" y="569"/>
                  </a:lnTo>
                  <a:lnTo>
                    <a:pt x="666" y="574"/>
                  </a:lnTo>
                  <a:lnTo>
                    <a:pt x="667" y="580"/>
                  </a:lnTo>
                  <a:lnTo>
                    <a:pt x="665" y="592"/>
                  </a:lnTo>
                  <a:lnTo>
                    <a:pt x="667" y="608"/>
                  </a:lnTo>
                  <a:lnTo>
                    <a:pt x="673" y="616"/>
                  </a:lnTo>
                  <a:lnTo>
                    <a:pt x="680" y="616"/>
                  </a:lnTo>
                  <a:lnTo>
                    <a:pt x="689" y="612"/>
                  </a:lnTo>
                  <a:lnTo>
                    <a:pt x="700" y="598"/>
                  </a:lnTo>
                  <a:lnTo>
                    <a:pt x="711" y="596"/>
                  </a:lnTo>
                  <a:lnTo>
                    <a:pt x="729" y="590"/>
                  </a:lnTo>
                  <a:lnTo>
                    <a:pt x="738" y="580"/>
                  </a:lnTo>
                  <a:lnTo>
                    <a:pt x="741" y="569"/>
                  </a:lnTo>
                  <a:lnTo>
                    <a:pt x="750" y="566"/>
                  </a:lnTo>
                  <a:lnTo>
                    <a:pt x="760" y="568"/>
                  </a:lnTo>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1200" cap="none" spc="0" normalizeH="0" baseline="0" noProof="0" dirty="0">
                <a:ln>
                  <a:noFill/>
                </a:ln>
                <a:solidFill>
                  <a:srgbClr val="000000"/>
                </a:solidFill>
                <a:effectLst/>
                <a:uLnTx/>
                <a:uFillTx/>
                <a:latin typeface="Calibri"/>
                <a:ea typeface="+mn-ea"/>
                <a:cs typeface="Arial Unicode MS"/>
              </a:endParaRPr>
            </a:p>
          </p:txBody>
        </p:sp>
        <p:sp>
          <p:nvSpPr>
            <p:cNvPr id="10" name="Rectangle 138"/>
            <p:cNvSpPr>
              <a:spLocks noChangeArrowheads="1"/>
            </p:cNvSpPr>
            <p:nvPr/>
          </p:nvSpPr>
          <p:spPr bwMode="auto">
            <a:xfrm>
              <a:off x="3960" y="617"/>
              <a:ext cx="411" cy="194"/>
            </a:xfrm>
            <a:prstGeom prst="rect">
              <a:avLst/>
            </a:prstGeom>
            <a:grpFill/>
            <a:ln w="7938" algn="ctr">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1800" b="1" i="0" u="none" strike="noStrike" kern="1200" cap="none" spc="0" normalizeH="0" baseline="0" noProof="0" dirty="0">
                  <a:ln>
                    <a:noFill/>
                  </a:ln>
                  <a:solidFill>
                    <a:srgbClr val="F8F8F8"/>
                  </a:solidFill>
                  <a:effectLst/>
                  <a:uLnTx/>
                  <a:uFillTx/>
                  <a:latin typeface="Calibri"/>
                  <a:ea typeface="+mn-ea"/>
                  <a:cs typeface="Arial Unicode MS"/>
                </a:rPr>
                <a:t>Norte</a:t>
              </a:r>
              <a:endParaRPr kumimoji="0" lang="en-GB" sz="1800" b="1" i="0" u="none" strike="noStrike" kern="1200" cap="none" spc="0" normalizeH="0" baseline="0" noProof="0" dirty="0">
                <a:ln>
                  <a:noFill/>
                </a:ln>
                <a:solidFill>
                  <a:srgbClr val="F8F8F8"/>
                </a:solidFill>
                <a:effectLst/>
                <a:uLnTx/>
                <a:uFillTx/>
                <a:latin typeface="Calibri"/>
                <a:ea typeface="+mn-ea"/>
                <a:cs typeface="Arial Unicode MS"/>
              </a:endParaRPr>
            </a:p>
          </p:txBody>
        </p:sp>
      </p:grpSp>
      <p:grpSp>
        <p:nvGrpSpPr>
          <p:cNvPr id="11" name="Group 171"/>
          <p:cNvGrpSpPr>
            <a:grpSpLocks/>
          </p:cNvGrpSpPr>
          <p:nvPr/>
        </p:nvGrpSpPr>
        <p:grpSpPr bwMode="auto">
          <a:xfrm>
            <a:off x="6673975" y="2552276"/>
            <a:ext cx="2052637" cy="2039937"/>
            <a:chOff x="3161" y="1032"/>
            <a:chExt cx="1578" cy="1493"/>
          </a:xfrm>
          <a:solidFill>
            <a:srgbClr val="FF6600"/>
          </a:solidFill>
        </p:grpSpPr>
        <p:sp>
          <p:nvSpPr>
            <p:cNvPr id="12" name="Freeform 131"/>
            <p:cNvSpPr>
              <a:spLocks/>
            </p:cNvSpPr>
            <p:nvPr/>
          </p:nvSpPr>
          <p:spPr bwMode="auto">
            <a:xfrm>
              <a:off x="3161" y="1032"/>
              <a:ext cx="1578" cy="1493"/>
            </a:xfrm>
            <a:custGeom>
              <a:avLst/>
              <a:gdLst>
                <a:gd name="T0" fmla="*/ 5 w 1994"/>
                <a:gd name="T1" fmla="*/ 1 h 2218"/>
                <a:gd name="T2" fmla="*/ 6 w 1994"/>
                <a:gd name="T3" fmla="*/ 1 h 2218"/>
                <a:gd name="T4" fmla="*/ 6 w 1994"/>
                <a:gd name="T5" fmla="*/ 1 h 2218"/>
                <a:gd name="T6" fmla="*/ 8 w 1994"/>
                <a:gd name="T7" fmla="*/ 1 h 2218"/>
                <a:gd name="T8" fmla="*/ 9 w 1994"/>
                <a:gd name="T9" fmla="*/ 1 h 2218"/>
                <a:gd name="T10" fmla="*/ 10 w 1994"/>
                <a:gd name="T11" fmla="*/ 1 h 2218"/>
                <a:gd name="T12" fmla="*/ 10 w 1994"/>
                <a:gd name="T13" fmla="*/ 1 h 2218"/>
                <a:gd name="T14" fmla="*/ 11 w 1994"/>
                <a:gd name="T15" fmla="*/ 1 h 2218"/>
                <a:gd name="T16" fmla="*/ 13 w 1994"/>
                <a:gd name="T17" fmla="*/ 1 h 2218"/>
                <a:gd name="T18" fmla="*/ 13 w 1994"/>
                <a:gd name="T19" fmla="*/ 1 h 2218"/>
                <a:gd name="T20" fmla="*/ 15 w 1994"/>
                <a:gd name="T21" fmla="*/ 1 h 2218"/>
                <a:gd name="T22" fmla="*/ 14 w 1994"/>
                <a:gd name="T23" fmla="*/ 1 h 2218"/>
                <a:gd name="T24" fmla="*/ 16 w 1994"/>
                <a:gd name="T25" fmla="*/ 1 h 2218"/>
                <a:gd name="T26" fmla="*/ 17 w 1994"/>
                <a:gd name="T27" fmla="*/ 1 h 2218"/>
                <a:gd name="T28" fmla="*/ 17 w 1994"/>
                <a:gd name="T29" fmla="*/ 1 h 2218"/>
                <a:gd name="T30" fmla="*/ 18 w 1994"/>
                <a:gd name="T31" fmla="*/ 1 h 2218"/>
                <a:gd name="T32" fmla="*/ 20 w 1994"/>
                <a:gd name="T33" fmla="*/ 1 h 2218"/>
                <a:gd name="T34" fmla="*/ 20 w 1994"/>
                <a:gd name="T35" fmla="*/ 1 h 2218"/>
                <a:gd name="T36" fmla="*/ 22 w 1994"/>
                <a:gd name="T37" fmla="*/ 1 h 2218"/>
                <a:gd name="T38" fmla="*/ 22 w 1994"/>
                <a:gd name="T39" fmla="*/ 1 h 2218"/>
                <a:gd name="T40" fmla="*/ 23 w 1994"/>
                <a:gd name="T41" fmla="*/ 1 h 2218"/>
                <a:gd name="T42" fmla="*/ 23 w 1994"/>
                <a:gd name="T43" fmla="*/ 1 h 2218"/>
                <a:gd name="T44" fmla="*/ 24 w 1994"/>
                <a:gd name="T45" fmla="*/ 1 h 2218"/>
                <a:gd name="T46" fmla="*/ 25 w 1994"/>
                <a:gd name="T47" fmla="*/ 1 h 2218"/>
                <a:gd name="T48" fmla="*/ 25 w 1994"/>
                <a:gd name="T49" fmla="*/ 1 h 2218"/>
                <a:gd name="T50" fmla="*/ 28 w 1994"/>
                <a:gd name="T51" fmla="*/ 1 h 2218"/>
                <a:gd name="T52" fmla="*/ 29 w 1994"/>
                <a:gd name="T53" fmla="*/ 1 h 2218"/>
                <a:gd name="T54" fmla="*/ 29 w 1994"/>
                <a:gd name="T55" fmla="*/ 1 h 2218"/>
                <a:gd name="T56" fmla="*/ 29 w 1994"/>
                <a:gd name="T57" fmla="*/ 1 h 2218"/>
                <a:gd name="T58" fmla="*/ 29 w 1994"/>
                <a:gd name="T59" fmla="*/ 1 h 2218"/>
                <a:gd name="T60" fmla="*/ 29 w 1994"/>
                <a:gd name="T61" fmla="*/ 1 h 2218"/>
                <a:gd name="T62" fmla="*/ 29 w 1994"/>
                <a:gd name="T63" fmla="*/ 1 h 2218"/>
                <a:gd name="T64" fmla="*/ 29 w 1994"/>
                <a:gd name="T65" fmla="*/ 1 h 2218"/>
                <a:gd name="T66" fmla="*/ 28 w 1994"/>
                <a:gd name="T67" fmla="*/ 1 h 2218"/>
                <a:gd name="T68" fmla="*/ 28 w 1994"/>
                <a:gd name="T69" fmla="*/ 1 h 2218"/>
                <a:gd name="T70" fmla="*/ 29 w 1994"/>
                <a:gd name="T71" fmla="*/ 1 h 2218"/>
                <a:gd name="T72" fmla="*/ 28 w 1994"/>
                <a:gd name="T73" fmla="*/ 1 h 2218"/>
                <a:gd name="T74" fmla="*/ 27 w 1994"/>
                <a:gd name="T75" fmla="*/ 1 h 2218"/>
                <a:gd name="T76" fmla="*/ 24 w 1994"/>
                <a:gd name="T77" fmla="*/ 1 h 2218"/>
                <a:gd name="T78" fmla="*/ 22 w 1994"/>
                <a:gd name="T79" fmla="*/ 1 h 2218"/>
                <a:gd name="T80" fmla="*/ 20 w 1994"/>
                <a:gd name="T81" fmla="*/ 1 h 2218"/>
                <a:gd name="T82" fmla="*/ 20 w 1994"/>
                <a:gd name="T83" fmla="*/ 1 h 2218"/>
                <a:gd name="T84" fmla="*/ 17 w 1994"/>
                <a:gd name="T85" fmla="*/ 1 h 2218"/>
                <a:gd name="T86" fmla="*/ 16 w 1994"/>
                <a:gd name="T87" fmla="*/ 1 h 2218"/>
                <a:gd name="T88" fmla="*/ 17 w 1994"/>
                <a:gd name="T89" fmla="*/ 1 h 2218"/>
                <a:gd name="T90" fmla="*/ 15 w 1994"/>
                <a:gd name="T91" fmla="*/ 1 h 2218"/>
                <a:gd name="T92" fmla="*/ 13 w 1994"/>
                <a:gd name="T93" fmla="*/ 1 h 2218"/>
                <a:gd name="T94" fmla="*/ 11 w 1994"/>
                <a:gd name="T95" fmla="*/ 1 h 2218"/>
                <a:gd name="T96" fmla="*/ 9 w 1994"/>
                <a:gd name="T97" fmla="*/ 1 h 2218"/>
                <a:gd name="T98" fmla="*/ 8 w 1994"/>
                <a:gd name="T99" fmla="*/ 1 h 2218"/>
                <a:gd name="T100" fmla="*/ 6 w 1994"/>
                <a:gd name="T101" fmla="*/ 1 h 2218"/>
                <a:gd name="T102" fmla="*/ 5 w 1994"/>
                <a:gd name="T103" fmla="*/ 1 h 2218"/>
                <a:gd name="T104" fmla="*/ 5 w 1994"/>
                <a:gd name="T105" fmla="*/ 1 h 2218"/>
                <a:gd name="T106" fmla="*/ 4 w 1994"/>
                <a:gd name="T107" fmla="*/ 2 h 2218"/>
                <a:gd name="T108" fmla="*/ 2 w 1994"/>
                <a:gd name="T109" fmla="*/ 2 h 2218"/>
                <a:gd name="T110" fmla="*/ 2 w 1994"/>
                <a:gd name="T111" fmla="*/ 1 h 2218"/>
                <a:gd name="T112" fmla="*/ 2 w 1994"/>
                <a:gd name="T113" fmla="*/ 1 h 2218"/>
                <a:gd name="T114" fmla="*/ 3 w 1994"/>
                <a:gd name="T115" fmla="*/ 1 h 2218"/>
                <a:gd name="T116" fmla="*/ 4 w 1994"/>
                <a:gd name="T117" fmla="*/ 1 h 221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94"/>
                <a:gd name="T178" fmla="*/ 0 h 2218"/>
                <a:gd name="T179" fmla="*/ 1994 w 1994"/>
                <a:gd name="T180" fmla="*/ 2218 h 221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94" h="2218">
                  <a:moveTo>
                    <a:pt x="300" y="1349"/>
                  </a:moveTo>
                  <a:lnTo>
                    <a:pt x="301" y="1320"/>
                  </a:lnTo>
                  <a:lnTo>
                    <a:pt x="309" y="1295"/>
                  </a:lnTo>
                  <a:lnTo>
                    <a:pt x="328" y="1264"/>
                  </a:lnTo>
                  <a:lnTo>
                    <a:pt x="340" y="1229"/>
                  </a:lnTo>
                  <a:lnTo>
                    <a:pt x="361" y="1179"/>
                  </a:lnTo>
                  <a:lnTo>
                    <a:pt x="372" y="1137"/>
                  </a:lnTo>
                  <a:lnTo>
                    <a:pt x="390" y="1077"/>
                  </a:lnTo>
                  <a:lnTo>
                    <a:pt x="411" y="1017"/>
                  </a:lnTo>
                  <a:lnTo>
                    <a:pt x="426" y="969"/>
                  </a:lnTo>
                  <a:lnTo>
                    <a:pt x="426" y="946"/>
                  </a:lnTo>
                  <a:lnTo>
                    <a:pt x="411" y="915"/>
                  </a:lnTo>
                  <a:lnTo>
                    <a:pt x="397" y="886"/>
                  </a:lnTo>
                  <a:lnTo>
                    <a:pt x="397" y="872"/>
                  </a:lnTo>
                  <a:lnTo>
                    <a:pt x="415" y="836"/>
                  </a:lnTo>
                  <a:lnTo>
                    <a:pt x="424" y="803"/>
                  </a:lnTo>
                  <a:lnTo>
                    <a:pt x="432" y="760"/>
                  </a:lnTo>
                  <a:lnTo>
                    <a:pt x="442" y="735"/>
                  </a:lnTo>
                  <a:lnTo>
                    <a:pt x="448" y="689"/>
                  </a:lnTo>
                  <a:lnTo>
                    <a:pt x="459" y="654"/>
                  </a:lnTo>
                  <a:lnTo>
                    <a:pt x="480" y="577"/>
                  </a:lnTo>
                  <a:lnTo>
                    <a:pt x="498" y="502"/>
                  </a:lnTo>
                  <a:lnTo>
                    <a:pt x="513" y="426"/>
                  </a:lnTo>
                  <a:lnTo>
                    <a:pt x="532" y="332"/>
                  </a:lnTo>
                  <a:lnTo>
                    <a:pt x="552" y="249"/>
                  </a:lnTo>
                  <a:lnTo>
                    <a:pt x="569" y="168"/>
                  </a:lnTo>
                  <a:lnTo>
                    <a:pt x="579" y="122"/>
                  </a:lnTo>
                  <a:lnTo>
                    <a:pt x="584" y="93"/>
                  </a:lnTo>
                  <a:lnTo>
                    <a:pt x="608" y="93"/>
                  </a:lnTo>
                  <a:lnTo>
                    <a:pt x="615" y="116"/>
                  </a:lnTo>
                  <a:lnTo>
                    <a:pt x="633" y="156"/>
                  </a:lnTo>
                  <a:lnTo>
                    <a:pt x="640" y="183"/>
                  </a:lnTo>
                  <a:lnTo>
                    <a:pt x="648" y="189"/>
                  </a:lnTo>
                  <a:lnTo>
                    <a:pt x="664" y="195"/>
                  </a:lnTo>
                  <a:lnTo>
                    <a:pt x="665" y="203"/>
                  </a:lnTo>
                  <a:lnTo>
                    <a:pt x="658" y="245"/>
                  </a:lnTo>
                  <a:lnTo>
                    <a:pt x="654" y="262"/>
                  </a:lnTo>
                  <a:lnTo>
                    <a:pt x="656" y="274"/>
                  </a:lnTo>
                  <a:lnTo>
                    <a:pt x="671" y="286"/>
                  </a:lnTo>
                  <a:lnTo>
                    <a:pt x="679" y="295"/>
                  </a:lnTo>
                  <a:lnTo>
                    <a:pt x="687" y="307"/>
                  </a:lnTo>
                  <a:lnTo>
                    <a:pt x="698" y="307"/>
                  </a:lnTo>
                  <a:lnTo>
                    <a:pt x="708" y="303"/>
                  </a:lnTo>
                  <a:lnTo>
                    <a:pt x="716" y="291"/>
                  </a:lnTo>
                  <a:lnTo>
                    <a:pt x="727" y="288"/>
                  </a:lnTo>
                  <a:lnTo>
                    <a:pt x="741" y="288"/>
                  </a:lnTo>
                  <a:lnTo>
                    <a:pt x="752" y="295"/>
                  </a:lnTo>
                  <a:lnTo>
                    <a:pt x="764" y="295"/>
                  </a:lnTo>
                  <a:lnTo>
                    <a:pt x="772" y="286"/>
                  </a:lnTo>
                  <a:lnTo>
                    <a:pt x="785" y="268"/>
                  </a:lnTo>
                  <a:lnTo>
                    <a:pt x="795" y="264"/>
                  </a:lnTo>
                  <a:lnTo>
                    <a:pt x="808" y="264"/>
                  </a:lnTo>
                  <a:lnTo>
                    <a:pt x="818" y="274"/>
                  </a:lnTo>
                  <a:lnTo>
                    <a:pt x="831" y="282"/>
                  </a:lnTo>
                  <a:lnTo>
                    <a:pt x="858" y="282"/>
                  </a:lnTo>
                  <a:lnTo>
                    <a:pt x="874" y="274"/>
                  </a:lnTo>
                  <a:lnTo>
                    <a:pt x="881" y="260"/>
                  </a:lnTo>
                  <a:lnTo>
                    <a:pt x="883" y="228"/>
                  </a:lnTo>
                  <a:lnTo>
                    <a:pt x="887" y="212"/>
                  </a:lnTo>
                  <a:lnTo>
                    <a:pt x="903" y="203"/>
                  </a:lnTo>
                  <a:lnTo>
                    <a:pt x="920" y="197"/>
                  </a:lnTo>
                  <a:lnTo>
                    <a:pt x="937" y="201"/>
                  </a:lnTo>
                  <a:lnTo>
                    <a:pt x="960" y="206"/>
                  </a:lnTo>
                  <a:lnTo>
                    <a:pt x="980" y="201"/>
                  </a:lnTo>
                  <a:lnTo>
                    <a:pt x="991" y="187"/>
                  </a:lnTo>
                  <a:lnTo>
                    <a:pt x="999" y="172"/>
                  </a:lnTo>
                  <a:lnTo>
                    <a:pt x="1007" y="166"/>
                  </a:lnTo>
                  <a:lnTo>
                    <a:pt x="1011" y="154"/>
                  </a:lnTo>
                  <a:lnTo>
                    <a:pt x="1003" y="143"/>
                  </a:lnTo>
                  <a:lnTo>
                    <a:pt x="995" y="120"/>
                  </a:lnTo>
                  <a:lnTo>
                    <a:pt x="987" y="108"/>
                  </a:lnTo>
                  <a:lnTo>
                    <a:pt x="986" y="95"/>
                  </a:lnTo>
                  <a:lnTo>
                    <a:pt x="991" y="81"/>
                  </a:lnTo>
                  <a:lnTo>
                    <a:pt x="999" y="71"/>
                  </a:lnTo>
                  <a:lnTo>
                    <a:pt x="1003" y="60"/>
                  </a:lnTo>
                  <a:lnTo>
                    <a:pt x="1005" y="60"/>
                  </a:lnTo>
                  <a:lnTo>
                    <a:pt x="1036" y="66"/>
                  </a:lnTo>
                  <a:lnTo>
                    <a:pt x="1059" y="79"/>
                  </a:lnTo>
                  <a:lnTo>
                    <a:pt x="1074" y="83"/>
                  </a:lnTo>
                  <a:lnTo>
                    <a:pt x="1094" y="75"/>
                  </a:lnTo>
                  <a:lnTo>
                    <a:pt x="1103" y="62"/>
                  </a:lnTo>
                  <a:lnTo>
                    <a:pt x="1107" y="42"/>
                  </a:lnTo>
                  <a:lnTo>
                    <a:pt x="1119" y="33"/>
                  </a:lnTo>
                  <a:lnTo>
                    <a:pt x="1130" y="17"/>
                  </a:lnTo>
                  <a:lnTo>
                    <a:pt x="1140" y="15"/>
                  </a:lnTo>
                  <a:lnTo>
                    <a:pt x="1149" y="21"/>
                  </a:lnTo>
                  <a:lnTo>
                    <a:pt x="1155" y="35"/>
                  </a:lnTo>
                  <a:lnTo>
                    <a:pt x="1163" y="56"/>
                  </a:lnTo>
                  <a:lnTo>
                    <a:pt x="1180" y="66"/>
                  </a:lnTo>
                  <a:lnTo>
                    <a:pt x="1190" y="73"/>
                  </a:lnTo>
                  <a:lnTo>
                    <a:pt x="1202" y="83"/>
                  </a:lnTo>
                  <a:lnTo>
                    <a:pt x="1213" y="81"/>
                  </a:lnTo>
                  <a:lnTo>
                    <a:pt x="1221" y="73"/>
                  </a:lnTo>
                  <a:lnTo>
                    <a:pt x="1232" y="73"/>
                  </a:lnTo>
                  <a:lnTo>
                    <a:pt x="1244" y="83"/>
                  </a:lnTo>
                  <a:lnTo>
                    <a:pt x="1254" y="95"/>
                  </a:lnTo>
                  <a:lnTo>
                    <a:pt x="1269" y="98"/>
                  </a:lnTo>
                  <a:lnTo>
                    <a:pt x="1284" y="106"/>
                  </a:lnTo>
                  <a:lnTo>
                    <a:pt x="1292" y="120"/>
                  </a:lnTo>
                  <a:lnTo>
                    <a:pt x="1296" y="158"/>
                  </a:lnTo>
                  <a:lnTo>
                    <a:pt x="1304" y="174"/>
                  </a:lnTo>
                  <a:lnTo>
                    <a:pt x="1329" y="179"/>
                  </a:lnTo>
                  <a:lnTo>
                    <a:pt x="1350" y="185"/>
                  </a:lnTo>
                  <a:lnTo>
                    <a:pt x="1358" y="195"/>
                  </a:lnTo>
                  <a:lnTo>
                    <a:pt x="1367" y="197"/>
                  </a:lnTo>
                  <a:lnTo>
                    <a:pt x="1379" y="195"/>
                  </a:lnTo>
                  <a:lnTo>
                    <a:pt x="1387" y="183"/>
                  </a:lnTo>
                  <a:lnTo>
                    <a:pt x="1396" y="174"/>
                  </a:lnTo>
                  <a:lnTo>
                    <a:pt x="1408" y="170"/>
                  </a:lnTo>
                  <a:lnTo>
                    <a:pt x="1429" y="172"/>
                  </a:lnTo>
                  <a:lnTo>
                    <a:pt x="1448" y="181"/>
                  </a:lnTo>
                  <a:lnTo>
                    <a:pt x="1464" y="195"/>
                  </a:lnTo>
                  <a:lnTo>
                    <a:pt x="1468" y="206"/>
                  </a:lnTo>
                  <a:lnTo>
                    <a:pt x="1481" y="224"/>
                  </a:lnTo>
                  <a:lnTo>
                    <a:pt x="1481" y="222"/>
                  </a:lnTo>
                  <a:lnTo>
                    <a:pt x="1483" y="222"/>
                  </a:lnTo>
                  <a:lnTo>
                    <a:pt x="1493" y="214"/>
                  </a:lnTo>
                  <a:lnTo>
                    <a:pt x="1504" y="203"/>
                  </a:lnTo>
                  <a:lnTo>
                    <a:pt x="1514" y="185"/>
                  </a:lnTo>
                  <a:lnTo>
                    <a:pt x="1514" y="170"/>
                  </a:lnTo>
                  <a:lnTo>
                    <a:pt x="1504" y="156"/>
                  </a:lnTo>
                  <a:lnTo>
                    <a:pt x="1504" y="139"/>
                  </a:lnTo>
                  <a:lnTo>
                    <a:pt x="1516" y="125"/>
                  </a:lnTo>
                  <a:lnTo>
                    <a:pt x="1537" y="120"/>
                  </a:lnTo>
                  <a:lnTo>
                    <a:pt x="1558" y="114"/>
                  </a:lnTo>
                  <a:lnTo>
                    <a:pt x="1566" y="102"/>
                  </a:lnTo>
                  <a:lnTo>
                    <a:pt x="1566" y="81"/>
                  </a:lnTo>
                  <a:lnTo>
                    <a:pt x="1566" y="68"/>
                  </a:lnTo>
                  <a:lnTo>
                    <a:pt x="1552" y="54"/>
                  </a:lnTo>
                  <a:lnTo>
                    <a:pt x="1541" y="41"/>
                  </a:lnTo>
                  <a:lnTo>
                    <a:pt x="1541" y="35"/>
                  </a:lnTo>
                  <a:lnTo>
                    <a:pt x="1551" y="25"/>
                  </a:lnTo>
                  <a:lnTo>
                    <a:pt x="1562" y="15"/>
                  </a:lnTo>
                  <a:lnTo>
                    <a:pt x="1574" y="15"/>
                  </a:lnTo>
                  <a:lnTo>
                    <a:pt x="1579" y="23"/>
                  </a:lnTo>
                  <a:lnTo>
                    <a:pt x="1589" y="31"/>
                  </a:lnTo>
                  <a:lnTo>
                    <a:pt x="1603" y="31"/>
                  </a:lnTo>
                  <a:lnTo>
                    <a:pt x="1616" y="19"/>
                  </a:lnTo>
                  <a:lnTo>
                    <a:pt x="1643" y="12"/>
                  </a:lnTo>
                  <a:lnTo>
                    <a:pt x="1662" y="0"/>
                  </a:lnTo>
                  <a:lnTo>
                    <a:pt x="1672" y="0"/>
                  </a:lnTo>
                  <a:lnTo>
                    <a:pt x="1684" y="8"/>
                  </a:lnTo>
                  <a:lnTo>
                    <a:pt x="1689" y="17"/>
                  </a:lnTo>
                  <a:lnTo>
                    <a:pt x="1691" y="29"/>
                  </a:lnTo>
                  <a:lnTo>
                    <a:pt x="1687" y="52"/>
                  </a:lnTo>
                  <a:lnTo>
                    <a:pt x="1691" y="83"/>
                  </a:lnTo>
                  <a:lnTo>
                    <a:pt x="1703" y="98"/>
                  </a:lnTo>
                  <a:lnTo>
                    <a:pt x="1716" y="98"/>
                  </a:lnTo>
                  <a:lnTo>
                    <a:pt x="1734" y="91"/>
                  </a:lnTo>
                  <a:lnTo>
                    <a:pt x="1755" y="64"/>
                  </a:lnTo>
                  <a:lnTo>
                    <a:pt x="1776" y="60"/>
                  </a:lnTo>
                  <a:lnTo>
                    <a:pt x="1811" y="48"/>
                  </a:lnTo>
                  <a:lnTo>
                    <a:pt x="1828" y="29"/>
                  </a:lnTo>
                  <a:lnTo>
                    <a:pt x="1834" y="8"/>
                  </a:lnTo>
                  <a:lnTo>
                    <a:pt x="1851" y="2"/>
                  </a:lnTo>
                  <a:lnTo>
                    <a:pt x="1871" y="6"/>
                  </a:lnTo>
                  <a:lnTo>
                    <a:pt x="1871" y="15"/>
                  </a:lnTo>
                  <a:lnTo>
                    <a:pt x="1873" y="25"/>
                  </a:lnTo>
                  <a:lnTo>
                    <a:pt x="1905" y="54"/>
                  </a:lnTo>
                  <a:lnTo>
                    <a:pt x="1909" y="64"/>
                  </a:lnTo>
                  <a:lnTo>
                    <a:pt x="1923" y="87"/>
                  </a:lnTo>
                  <a:lnTo>
                    <a:pt x="1934" y="135"/>
                  </a:lnTo>
                  <a:lnTo>
                    <a:pt x="1948" y="149"/>
                  </a:lnTo>
                  <a:lnTo>
                    <a:pt x="1969" y="174"/>
                  </a:lnTo>
                  <a:lnTo>
                    <a:pt x="1971" y="187"/>
                  </a:lnTo>
                  <a:lnTo>
                    <a:pt x="1963" y="197"/>
                  </a:lnTo>
                  <a:lnTo>
                    <a:pt x="1961" y="210"/>
                  </a:lnTo>
                  <a:lnTo>
                    <a:pt x="1952" y="237"/>
                  </a:lnTo>
                  <a:lnTo>
                    <a:pt x="1948" y="257"/>
                  </a:lnTo>
                  <a:lnTo>
                    <a:pt x="1956" y="286"/>
                  </a:lnTo>
                  <a:lnTo>
                    <a:pt x="1967" y="332"/>
                  </a:lnTo>
                  <a:lnTo>
                    <a:pt x="1971" y="357"/>
                  </a:lnTo>
                  <a:lnTo>
                    <a:pt x="1967" y="382"/>
                  </a:lnTo>
                  <a:lnTo>
                    <a:pt x="1957" y="407"/>
                  </a:lnTo>
                  <a:lnTo>
                    <a:pt x="1957" y="409"/>
                  </a:lnTo>
                  <a:lnTo>
                    <a:pt x="1950" y="425"/>
                  </a:lnTo>
                  <a:lnTo>
                    <a:pt x="1940" y="438"/>
                  </a:lnTo>
                  <a:lnTo>
                    <a:pt x="1940" y="453"/>
                  </a:lnTo>
                  <a:lnTo>
                    <a:pt x="1948" y="467"/>
                  </a:lnTo>
                  <a:lnTo>
                    <a:pt x="1963" y="473"/>
                  </a:lnTo>
                  <a:lnTo>
                    <a:pt x="1979" y="488"/>
                  </a:lnTo>
                  <a:lnTo>
                    <a:pt x="1984" y="504"/>
                  </a:lnTo>
                  <a:lnTo>
                    <a:pt x="1984" y="511"/>
                  </a:lnTo>
                  <a:lnTo>
                    <a:pt x="1979" y="525"/>
                  </a:lnTo>
                  <a:lnTo>
                    <a:pt x="1971" y="531"/>
                  </a:lnTo>
                  <a:lnTo>
                    <a:pt x="1963" y="546"/>
                  </a:lnTo>
                  <a:lnTo>
                    <a:pt x="1956" y="571"/>
                  </a:lnTo>
                  <a:lnTo>
                    <a:pt x="1948" y="585"/>
                  </a:lnTo>
                  <a:lnTo>
                    <a:pt x="1948" y="598"/>
                  </a:lnTo>
                  <a:lnTo>
                    <a:pt x="1954" y="608"/>
                  </a:lnTo>
                  <a:lnTo>
                    <a:pt x="1965" y="635"/>
                  </a:lnTo>
                  <a:lnTo>
                    <a:pt x="1977" y="644"/>
                  </a:lnTo>
                  <a:lnTo>
                    <a:pt x="1986" y="660"/>
                  </a:lnTo>
                  <a:lnTo>
                    <a:pt x="1994" y="675"/>
                  </a:lnTo>
                  <a:lnTo>
                    <a:pt x="1990" y="695"/>
                  </a:lnTo>
                  <a:lnTo>
                    <a:pt x="1973" y="714"/>
                  </a:lnTo>
                  <a:lnTo>
                    <a:pt x="1957" y="724"/>
                  </a:lnTo>
                  <a:lnTo>
                    <a:pt x="1952" y="727"/>
                  </a:lnTo>
                  <a:lnTo>
                    <a:pt x="1948" y="739"/>
                  </a:lnTo>
                  <a:lnTo>
                    <a:pt x="1927" y="762"/>
                  </a:lnTo>
                  <a:lnTo>
                    <a:pt x="1896" y="772"/>
                  </a:lnTo>
                  <a:lnTo>
                    <a:pt x="1878" y="772"/>
                  </a:lnTo>
                  <a:lnTo>
                    <a:pt x="1853" y="801"/>
                  </a:lnTo>
                  <a:lnTo>
                    <a:pt x="1822" y="832"/>
                  </a:lnTo>
                  <a:lnTo>
                    <a:pt x="1822" y="861"/>
                  </a:lnTo>
                  <a:lnTo>
                    <a:pt x="1819" y="837"/>
                  </a:lnTo>
                  <a:lnTo>
                    <a:pt x="1822" y="880"/>
                  </a:lnTo>
                  <a:lnTo>
                    <a:pt x="1848" y="909"/>
                  </a:lnTo>
                  <a:lnTo>
                    <a:pt x="1875" y="917"/>
                  </a:lnTo>
                  <a:lnTo>
                    <a:pt x="1888" y="922"/>
                  </a:lnTo>
                  <a:lnTo>
                    <a:pt x="1894" y="934"/>
                  </a:lnTo>
                  <a:lnTo>
                    <a:pt x="1919" y="959"/>
                  </a:lnTo>
                  <a:lnTo>
                    <a:pt x="1932" y="982"/>
                  </a:lnTo>
                  <a:lnTo>
                    <a:pt x="1944" y="1009"/>
                  </a:lnTo>
                  <a:lnTo>
                    <a:pt x="1944" y="1050"/>
                  </a:lnTo>
                  <a:lnTo>
                    <a:pt x="1932" y="1084"/>
                  </a:lnTo>
                  <a:lnTo>
                    <a:pt x="1921" y="1113"/>
                  </a:lnTo>
                  <a:lnTo>
                    <a:pt x="1913" y="1154"/>
                  </a:lnTo>
                  <a:lnTo>
                    <a:pt x="1900" y="1185"/>
                  </a:lnTo>
                  <a:lnTo>
                    <a:pt x="1892" y="1202"/>
                  </a:lnTo>
                  <a:lnTo>
                    <a:pt x="1875" y="1210"/>
                  </a:lnTo>
                  <a:lnTo>
                    <a:pt x="1871" y="1218"/>
                  </a:lnTo>
                  <a:lnTo>
                    <a:pt x="1861" y="1241"/>
                  </a:lnTo>
                  <a:lnTo>
                    <a:pt x="1855" y="1299"/>
                  </a:lnTo>
                  <a:lnTo>
                    <a:pt x="1844" y="1328"/>
                  </a:lnTo>
                  <a:lnTo>
                    <a:pt x="1836" y="1362"/>
                  </a:lnTo>
                  <a:lnTo>
                    <a:pt x="1824" y="1368"/>
                  </a:lnTo>
                  <a:lnTo>
                    <a:pt x="1803" y="1370"/>
                  </a:lnTo>
                  <a:lnTo>
                    <a:pt x="1763" y="1376"/>
                  </a:lnTo>
                  <a:lnTo>
                    <a:pt x="1736" y="1376"/>
                  </a:lnTo>
                  <a:lnTo>
                    <a:pt x="1689" y="1368"/>
                  </a:lnTo>
                  <a:lnTo>
                    <a:pt x="1660" y="1376"/>
                  </a:lnTo>
                  <a:lnTo>
                    <a:pt x="1632" y="1389"/>
                  </a:lnTo>
                  <a:lnTo>
                    <a:pt x="1599" y="1387"/>
                  </a:lnTo>
                  <a:lnTo>
                    <a:pt x="1531" y="1385"/>
                  </a:lnTo>
                  <a:lnTo>
                    <a:pt x="1512" y="1380"/>
                  </a:lnTo>
                  <a:lnTo>
                    <a:pt x="1483" y="1385"/>
                  </a:lnTo>
                  <a:lnTo>
                    <a:pt x="1466" y="1389"/>
                  </a:lnTo>
                  <a:lnTo>
                    <a:pt x="1462" y="1389"/>
                  </a:lnTo>
                  <a:lnTo>
                    <a:pt x="1441" y="1397"/>
                  </a:lnTo>
                  <a:lnTo>
                    <a:pt x="1423" y="1403"/>
                  </a:lnTo>
                  <a:lnTo>
                    <a:pt x="1410" y="1416"/>
                  </a:lnTo>
                  <a:lnTo>
                    <a:pt x="1394" y="1422"/>
                  </a:lnTo>
                  <a:lnTo>
                    <a:pt x="1385" y="1422"/>
                  </a:lnTo>
                  <a:lnTo>
                    <a:pt x="1371" y="1416"/>
                  </a:lnTo>
                  <a:lnTo>
                    <a:pt x="1364" y="1411"/>
                  </a:lnTo>
                  <a:lnTo>
                    <a:pt x="1352" y="1411"/>
                  </a:lnTo>
                  <a:lnTo>
                    <a:pt x="1340" y="1420"/>
                  </a:lnTo>
                  <a:lnTo>
                    <a:pt x="1329" y="1430"/>
                  </a:lnTo>
                  <a:lnTo>
                    <a:pt x="1321" y="1445"/>
                  </a:lnTo>
                  <a:lnTo>
                    <a:pt x="1311" y="1457"/>
                  </a:lnTo>
                  <a:lnTo>
                    <a:pt x="1298" y="1468"/>
                  </a:lnTo>
                  <a:lnTo>
                    <a:pt x="1284" y="1486"/>
                  </a:lnTo>
                  <a:lnTo>
                    <a:pt x="1265" y="1499"/>
                  </a:lnTo>
                  <a:lnTo>
                    <a:pt x="1240" y="1507"/>
                  </a:lnTo>
                  <a:lnTo>
                    <a:pt x="1215" y="1528"/>
                  </a:lnTo>
                  <a:lnTo>
                    <a:pt x="1207" y="1521"/>
                  </a:lnTo>
                  <a:lnTo>
                    <a:pt x="1190" y="1503"/>
                  </a:lnTo>
                  <a:lnTo>
                    <a:pt x="1173" y="1499"/>
                  </a:lnTo>
                  <a:lnTo>
                    <a:pt x="1159" y="1505"/>
                  </a:lnTo>
                  <a:lnTo>
                    <a:pt x="1130" y="1511"/>
                  </a:lnTo>
                  <a:lnTo>
                    <a:pt x="1115" y="1522"/>
                  </a:lnTo>
                  <a:lnTo>
                    <a:pt x="1107" y="1542"/>
                  </a:lnTo>
                  <a:lnTo>
                    <a:pt x="1094" y="1573"/>
                  </a:lnTo>
                  <a:lnTo>
                    <a:pt x="1111" y="1599"/>
                  </a:lnTo>
                  <a:lnTo>
                    <a:pt x="1116" y="1610"/>
                  </a:lnTo>
                  <a:lnTo>
                    <a:pt x="1146" y="1629"/>
                  </a:lnTo>
                  <a:lnTo>
                    <a:pt x="1151" y="1660"/>
                  </a:lnTo>
                  <a:lnTo>
                    <a:pt x="1134" y="1682"/>
                  </a:lnTo>
                  <a:lnTo>
                    <a:pt x="1114" y="1677"/>
                  </a:lnTo>
                  <a:lnTo>
                    <a:pt x="1093" y="1691"/>
                  </a:lnTo>
                  <a:lnTo>
                    <a:pt x="1076" y="1706"/>
                  </a:lnTo>
                  <a:lnTo>
                    <a:pt x="1069" y="1732"/>
                  </a:lnTo>
                  <a:lnTo>
                    <a:pt x="1046" y="1751"/>
                  </a:lnTo>
                  <a:lnTo>
                    <a:pt x="1025" y="1766"/>
                  </a:lnTo>
                  <a:lnTo>
                    <a:pt x="1006" y="1772"/>
                  </a:lnTo>
                  <a:lnTo>
                    <a:pt x="990" y="1787"/>
                  </a:lnTo>
                  <a:lnTo>
                    <a:pt x="976" y="1817"/>
                  </a:lnTo>
                  <a:lnTo>
                    <a:pt x="949" y="1809"/>
                  </a:lnTo>
                  <a:lnTo>
                    <a:pt x="929" y="1797"/>
                  </a:lnTo>
                  <a:lnTo>
                    <a:pt x="914" y="1781"/>
                  </a:lnTo>
                  <a:lnTo>
                    <a:pt x="901" y="1741"/>
                  </a:lnTo>
                  <a:lnTo>
                    <a:pt x="878" y="1695"/>
                  </a:lnTo>
                  <a:lnTo>
                    <a:pt x="868" y="1646"/>
                  </a:lnTo>
                  <a:lnTo>
                    <a:pt x="854" y="1625"/>
                  </a:lnTo>
                  <a:lnTo>
                    <a:pt x="846" y="1605"/>
                  </a:lnTo>
                  <a:lnTo>
                    <a:pt x="816" y="1605"/>
                  </a:lnTo>
                  <a:lnTo>
                    <a:pt x="785" y="1607"/>
                  </a:lnTo>
                  <a:lnTo>
                    <a:pt x="775" y="1661"/>
                  </a:lnTo>
                  <a:lnTo>
                    <a:pt x="728" y="1636"/>
                  </a:lnTo>
                  <a:lnTo>
                    <a:pt x="703" y="1654"/>
                  </a:lnTo>
                  <a:lnTo>
                    <a:pt x="668" y="1666"/>
                  </a:lnTo>
                  <a:lnTo>
                    <a:pt x="642" y="1652"/>
                  </a:lnTo>
                  <a:lnTo>
                    <a:pt x="626" y="1640"/>
                  </a:lnTo>
                  <a:lnTo>
                    <a:pt x="605" y="1639"/>
                  </a:lnTo>
                  <a:lnTo>
                    <a:pt x="581" y="1653"/>
                  </a:lnTo>
                  <a:lnTo>
                    <a:pt x="546" y="1665"/>
                  </a:lnTo>
                  <a:lnTo>
                    <a:pt x="529" y="1663"/>
                  </a:lnTo>
                  <a:lnTo>
                    <a:pt x="539" y="1634"/>
                  </a:lnTo>
                  <a:lnTo>
                    <a:pt x="551" y="1624"/>
                  </a:lnTo>
                  <a:lnTo>
                    <a:pt x="542" y="1604"/>
                  </a:lnTo>
                  <a:lnTo>
                    <a:pt x="529" y="1584"/>
                  </a:lnTo>
                  <a:lnTo>
                    <a:pt x="513" y="1594"/>
                  </a:lnTo>
                  <a:lnTo>
                    <a:pt x="459" y="1594"/>
                  </a:lnTo>
                  <a:lnTo>
                    <a:pt x="440" y="1602"/>
                  </a:lnTo>
                  <a:lnTo>
                    <a:pt x="426" y="1613"/>
                  </a:lnTo>
                  <a:lnTo>
                    <a:pt x="414" y="1616"/>
                  </a:lnTo>
                  <a:lnTo>
                    <a:pt x="397" y="1654"/>
                  </a:lnTo>
                  <a:lnTo>
                    <a:pt x="360" y="1688"/>
                  </a:lnTo>
                  <a:lnTo>
                    <a:pt x="352" y="1733"/>
                  </a:lnTo>
                  <a:lnTo>
                    <a:pt x="344" y="1773"/>
                  </a:lnTo>
                  <a:lnTo>
                    <a:pt x="359" y="1827"/>
                  </a:lnTo>
                  <a:lnTo>
                    <a:pt x="335" y="1882"/>
                  </a:lnTo>
                  <a:lnTo>
                    <a:pt x="349" y="1891"/>
                  </a:lnTo>
                  <a:lnTo>
                    <a:pt x="367" y="1918"/>
                  </a:lnTo>
                  <a:lnTo>
                    <a:pt x="377" y="1933"/>
                  </a:lnTo>
                  <a:lnTo>
                    <a:pt x="377" y="1966"/>
                  </a:lnTo>
                  <a:lnTo>
                    <a:pt x="364" y="2005"/>
                  </a:lnTo>
                  <a:lnTo>
                    <a:pt x="385" y="2050"/>
                  </a:lnTo>
                  <a:lnTo>
                    <a:pt x="380" y="2060"/>
                  </a:lnTo>
                  <a:lnTo>
                    <a:pt x="322" y="2072"/>
                  </a:lnTo>
                  <a:lnTo>
                    <a:pt x="316" y="2099"/>
                  </a:lnTo>
                  <a:lnTo>
                    <a:pt x="299" y="2121"/>
                  </a:lnTo>
                  <a:lnTo>
                    <a:pt x="270" y="2129"/>
                  </a:lnTo>
                  <a:lnTo>
                    <a:pt x="259" y="2149"/>
                  </a:lnTo>
                  <a:lnTo>
                    <a:pt x="214" y="2144"/>
                  </a:lnTo>
                  <a:lnTo>
                    <a:pt x="198" y="2157"/>
                  </a:lnTo>
                  <a:lnTo>
                    <a:pt x="157" y="2171"/>
                  </a:lnTo>
                  <a:lnTo>
                    <a:pt x="148" y="2218"/>
                  </a:lnTo>
                  <a:lnTo>
                    <a:pt x="114" y="2203"/>
                  </a:lnTo>
                  <a:lnTo>
                    <a:pt x="74" y="2195"/>
                  </a:lnTo>
                  <a:lnTo>
                    <a:pt x="54" y="2186"/>
                  </a:lnTo>
                  <a:lnTo>
                    <a:pt x="31" y="2163"/>
                  </a:lnTo>
                  <a:lnTo>
                    <a:pt x="0" y="2145"/>
                  </a:lnTo>
                  <a:lnTo>
                    <a:pt x="4" y="2041"/>
                  </a:lnTo>
                  <a:lnTo>
                    <a:pt x="13" y="2030"/>
                  </a:lnTo>
                  <a:lnTo>
                    <a:pt x="14" y="1973"/>
                  </a:lnTo>
                  <a:lnTo>
                    <a:pt x="52" y="1897"/>
                  </a:lnTo>
                  <a:lnTo>
                    <a:pt x="64" y="1845"/>
                  </a:lnTo>
                  <a:lnTo>
                    <a:pt x="67" y="1781"/>
                  </a:lnTo>
                  <a:lnTo>
                    <a:pt x="46" y="1737"/>
                  </a:lnTo>
                  <a:lnTo>
                    <a:pt x="22" y="1713"/>
                  </a:lnTo>
                  <a:lnTo>
                    <a:pt x="35" y="1705"/>
                  </a:lnTo>
                  <a:lnTo>
                    <a:pt x="72" y="1707"/>
                  </a:lnTo>
                  <a:lnTo>
                    <a:pt x="107" y="1694"/>
                  </a:lnTo>
                  <a:lnTo>
                    <a:pt x="155" y="1645"/>
                  </a:lnTo>
                  <a:lnTo>
                    <a:pt x="181" y="1606"/>
                  </a:lnTo>
                  <a:lnTo>
                    <a:pt x="212" y="1568"/>
                  </a:lnTo>
                  <a:lnTo>
                    <a:pt x="222" y="1570"/>
                  </a:lnTo>
                  <a:lnTo>
                    <a:pt x="248" y="1528"/>
                  </a:lnTo>
                  <a:lnTo>
                    <a:pt x="268" y="1480"/>
                  </a:lnTo>
                  <a:lnTo>
                    <a:pt x="260" y="1449"/>
                  </a:lnTo>
                  <a:lnTo>
                    <a:pt x="272" y="1421"/>
                  </a:lnTo>
                  <a:lnTo>
                    <a:pt x="281" y="1387"/>
                  </a:lnTo>
                  <a:lnTo>
                    <a:pt x="305" y="1347"/>
                  </a:lnTo>
                  <a:lnTo>
                    <a:pt x="305" y="1349"/>
                  </a:lnTo>
                  <a:lnTo>
                    <a:pt x="301" y="1349"/>
                  </a:lnTo>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1200" cap="none" spc="0" normalizeH="0" baseline="0" noProof="0" dirty="0">
                <a:ln>
                  <a:noFill/>
                </a:ln>
                <a:solidFill>
                  <a:srgbClr val="000000"/>
                </a:solidFill>
                <a:effectLst/>
                <a:uLnTx/>
                <a:uFillTx/>
                <a:latin typeface="Calibri"/>
                <a:ea typeface="+mn-ea"/>
                <a:cs typeface="Arial Unicode MS"/>
              </a:endParaRPr>
            </a:p>
          </p:txBody>
        </p:sp>
        <p:sp>
          <p:nvSpPr>
            <p:cNvPr id="13" name="Rectangle 139"/>
            <p:cNvSpPr>
              <a:spLocks noChangeArrowheads="1"/>
            </p:cNvSpPr>
            <p:nvPr/>
          </p:nvSpPr>
          <p:spPr bwMode="auto">
            <a:xfrm>
              <a:off x="3755" y="1473"/>
              <a:ext cx="773" cy="304"/>
            </a:xfrm>
            <a:prstGeom prst="rect">
              <a:avLst/>
            </a:prstGeom>
            <a:grpFill/>
            <a:ln w="9525">
              <a:noFill/>
              <a:miter lim="800000"/>
              <a:headEnd/>
              <a:tailEnd/>
            </a:ln>
          </p:spPr>
          <p:txBody>
            <a:bodyPr anchor="ct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pt-PT" sz="1800" b="1" i="0" u="none" strike="noStrike" kern="1200" cap="none" spc="0" normalizeH="0" baseline="0" noProof="0" dirty="0">
                  <a:ln>
                    <a:noFill/>
                  </a:ln>
                  <a:solidFill>
                    <a:srgbClr val="F8F8F8"/>
                  </a:solidFill>
                  <a:effectLst/>
                  <a:uLnTx/>
                  <a:uFillTx/>
                  <a:latin typeface="Calibri"/>
                  <a:ea typeface="+mn-ea"/>
                  <a:cs typeface="Arial Unicode MS"/>
                </a:rPr>
                <a:t>Centro</a:t>
              </a:r>
              <a:endParaRPr kumimoji="0" lang="en-GB" sz="1800" b="1" i="0" u="none" strike="noStrike" kern="1200" cap="none" spc="0" normalizeH="0" baseline="0" noProof="0" dirty="0">
                <a:ln>
                  <a:noFill/>
                </a:ln>
                <a:solidFill>
                  <a:srgbClr val="F8F8F8"/>
                </a:solidFill>
                <a:effectLst/>
                <a:uLnTx/>
                <a:uFillTx/>
                <a:latin typeface="Calibri"/>
                <a:ea typeface="+mn-ea"/>
                <a:cs typeface="Arial Unicode MS"/>
              </a:endParaRPr>
            </a:p>
          </p:txBody>
        </p:sp>
      </p:grpSp>
      <p:grpSp>
        <p:nvGrpSpPr>
          <p:cNvPr id="14" name="Group 172"/>
          <p:cNvGrpSpPr>
            <a:grpSpLocks/>
          </p:cNvGrpSpPr>
          <p:nvPr/>
        </p:nvGrpSpPr>
        <p:grpSpPr bwMode="auto">
          <a:xfrm>
            <a:off x="7019528" y="3833562"/>
            <a:ext cx="1706563" cy="2254721"/>
            <a:chOff x="3428" y="1968"/>
            <a:chExt cx="1281" cy="1571"/>
          </a:xfrm>
          <a:solidFill>
            <a:srgbClr val="FF6600"/>
          </a:solidFill>
        </p:grpSpPr>
        <p:sp>
          <p:nvSpPr>
            <p:cNvPr id="15" name="Freeform 132"/>
            <p:cNvSpPr>
              <a:spLocks/>
            </p:cNvSpPr>
            <p:nvPr/>
          </p:nvSpPr>
          <p:spPr bwMode="auto">
            <a:xfrm>
              <a:off x="3428" y="1968"/>
              <a:ext cx="1281" cy="1571"/>
            </a:xfrm>
            <a:custGeom>
              <a:avLst/>
              <a:gdLst>
                <a:gd name="T0" fmla="*/ 17 w 1621"/>
                <a:gd name="T1" fmla="*/ 1 h 2334"/>
                <a:gd name="T2" fmla="*/ 19 w 1621"/>
                <a:gd name="T3" fmla="*/ 1 h 2334"/>
                <a:gd name="T4" fmla="*/ 20 w 1621"/>
                <a:gd name="T5" fmla="*/ 1 h 2334"/>
                <a:gd name="T6" fmla="*/ 21 w 1621"/>
                <a:gd name="T7" fmla="*/ 1 h 2334"/>
                <a:gd name="T8" fmla="*/ 22 w 1621"/>
                <a:gd name="T9" fmla="*/ 1 h 2334"/>
                <a:gd name="T10" fmla="*/ 23 w 1621"/>
                <a:gd name="T11" fmla="*/ 1 h 2334"/>
                <a:gd name="T12" fmla="*/ 23 w 1621"/>
                <a:gd name="T13" fmla="*/ 1 h 2334"/>
                <a:gd name="T14" fmla="*/ 22 w 1621"/>
                <a:gd name="T15" fmla="*/ 1 h 2334"/>
                <a:gd name="T16" fmla="*/ 21 w 1621"/>
                <a:gd name="T17" fmla="*/ 1 h 2334"/>
                <a:gd name="T18" fmla="*/ 21 w 1621"/>
                <a:gd name="T19" fmla="*/ 1 h 2334"/>
                <a:gd name="T20" fmla="*/ 20 w 1621"/>
                <a:gd name="T21" fmla="*/ 1 h 2334"/>
                <a:gd name="T22" fmla="*/ 19 w 1621"/>
                <a:gd name="T23" fmla="*/ 1 h 2334"/>
                <a:gd name="T24" fmla="*/ 19 w 1621"/>
                <a:gd name="T25" fmla="*/ 1 h 2334"/>
                <a:gd name="T26" fmla="*/ 19 w 1621"/>
                <a:gd name="T27" fmla="*/ 1 h 2334"/>
                <a:gd name="T28" fmla="*/ 20 w 1621"/>
                <a:gd name="T29" fmla="*/ 1 h 2334"/>
                <a:gd name="T30" fmla="*/ 21 w 1621"/>
                <a:gd name="T31" fmla="*/ 1 h 2334"/>
                <a:gd name="T32" fmla="*/ 21 w 1621"/>
                <a:gd name="T33" fmla="*/ 1 h 2334"/>
                <a:gd name="T34" fmla="*/ 22 w 1621"/>
                <a:gd name="T35" fmla="*/ 1 h 2334"/>
                <a:gd name="T36" fmla="*/ 21 w 1621"/>
                <a:gd name="T37" fmla="*/ 1 h 2334"/>
                <a:gd name="T38" fmla="*/ 20 w 1621"/>
                <a:gd name="T39" fmla="*/ 1 h 2334"/>
                <a:gd name="T40" fmla="*/ 19 w 1621"/>
                <a:gd name="T41" fmla="*/ 1 h 2334"/>
                <a:gd name="T42" fmla="*/ 17 w 1621"/>
                <a:gd name="T43" fmla="*/ 1 h 2334"/>
                <a:gd name="T44" fmla="*/ 17 w 1621"/>
                <a:gd name="T45" fmla="*/ 1 h 2334"/>
                <a:gd name="T46" fmla="*/ 15 w 1621"/>
                <a:gd name="T47" fmla="*/ 1 h 2334"/>
                <a:gd name="T48" fmla="*/ 13 w 1621"/>
                <a:gd name="T49" fmla="*/ 1 h 2334"/>
                <a:gd name="T50" fmla="*/ 13 w 1621"/>
                <a:gd name="T51" fmla="*/ 1 h 2334"/>
                <a:gd name="T52" fmla="*/ 12 w 1621"/>
                <a:gd name="T53" fmla="*/ 1 h 2334"/>
                <a:gd name="T54" fmla="*/ 10 w 1621"/>
                <a:gd name="T55" fmla="*/ 1 h 2334"/>
                <a:gd name="T56" fmla="*/ 9 w 1621"/>
                <a:gd name="T57" fmla="*/ 1 h 2334"/>
                <a:gd name="T58" fmla="*/ 8 w 1621"/>
                <a:gd name="T59" fmla="*/ 1 h 2334"/>
                <a:gd name="T60" fmla="*/ 4 w 1621"/>
                <a:gd name="T61" fmla="*/ 1 h 2334"/>
                <a:gd name="T62" fmla="*/ 3 w 1621"/>
                <a:gd name="T63" fmla="*/ 1 h 2334"/>
                <a:gd name="T64" fmla="*/ 2 w 1621"/>
                <a:gd name="T65" fmla="*/ 1 h 2334"/>
                <a:gd name="T66" fmla="*/ 2 w 1621"/>
                <a:gd name="T67" fmla="*/ 1 h 2334"/>
                <a:gd name="T68" fmla="*/ 2 w 1621"/>
                <a:gd name="T69" fmla="*/ 1 h 2334"/>
                <a:gd name="T70" fmla="*/ 3 w 1621"/>
                <a:gd name="T71" fmla="*/ 1 h 2334"/>
                <a:gd name="T72" fmla="*/ 5 w 1621"/>
                <a:gd name="T73" fmla="*/ 1 h 2334"/>
                <a:gd name="T74" fmla="*/ 5 w 1621"/>
                <a:gd name="T75" fmla="*/ 1 h 2334"/>
                <a:gd name="T76" fmla="*/ 4 w 1621"/>
                <a:gd name="T77" fmla="*/ 1 h 2334"/>
                <a:gd name="T78" fmla="*/ 4 w 1621"/>
                <a:gd name="T79" fmla="*/ 1 h 2334"/>
                <a:gd name="T80" fmla="*/ 2 w 1621"/>
                <a:gd name="T81" fmla="*/ 1 h 2334"/>
                <a:gd name="T82" fmla="*/ 4 w 1621"/>
                <a:gd name="T83" fmla="*/ 1 h 2334"/>
                <a:gd name="T84" fmla="*/ 2 w 1621"/>
                <a:gd name="T85" fmla="*/ 1 h 2334"/>
                <a:gd name="T86" fmla="*/ 2 w 1621"/>
                <a:gd name="T87" fmla="*/ 1 h 2334"/>
                <a:gd name="T88" fmla="*/ 2 w 1621"/>
                <a:gd name="T89" fmla="*/ 1 h 2334"/>
                <a:gd name="T90" fmla="*/ 2 w 1621"/>
                <a:gd name="T91" fmla="*/ 1 h 2334"/>
                <a:gd name="T92" fmla="*/ 2 w 1621"/>
                <a:gd name="T93" fmla="*/ 1 h 2334"/>
                <a:gd name="T94" fmla="*/ 2 w 1621"/>
                <a:gd name="T95" fmla="*/ 1 h 2334"/>
                <a:gd name="T96" fmla="*/ 2 w 1621"/>
                <a:gd name="T97" fmla="*/ 1 h 2334"/>
                <a:gd name="T98" fmla="*/ 2 w 1621"/>
                <a:gd name="T99" fmla="*/ 1 h 2334"/>
                <a:gd name="T100" fmla="*/ 2 w 1621"/>
                <a:gd name="T101" fmla="*/ 2 h 2334"/>
                <a:gd name="T102" fmla="*/ 3 w 1621"/>
                <a:gd name="T103" fmla="*/ 2 h 2334"/>
                <a:gd name="T104" fmla="*/ 5 w 1621"/>
                <a:gd name="T105" fmla="*/ 2 h 2334"/>
                <a:gd name="T106" fmla="*/ 7 w 1621"/>
                <a:gd name="T107" fmla="*/ 2 h 2334"/>
                <a:gd name="T108" fmla="*/ 9 w 1621"/>
                <a:gd name="T109" fmla="*/ 2 h 2334"/>
                <a:gd name="T110" fmla="*/ 13 w 1621"/>
                <a:gd name="T111" fmla="*/ 2 h 2334"/>
                <a:gd name="T112" fmla="*/ 13 w 1621"/>
                <a:gd name="T113" fmla="*/ 2 h 2334"/>
                <a:gd name="T114" fmla="*/ 16 w 1621"/>
                <a:gd name="T115" fmla="*/ 2 h 233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621"/>
                <a:gd name="T175" fmla="*/ 0 h 2334"/>
                <a:gd name="T176" fmla="*/ 1621 w 1621"/>
                <a:gd name="T177" fmla="*/ 2334 h 233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621" h="2334">
                  <a:moveTo>
                    <a:pt x="1187" y="2120"/>
                  </a:moveTo>
                  <a:lnTo>
                    <a:pt x="1187" y="2091"/>
                  </a:lnTo>
                  <a:lnTo>
                    <a:pt x="1193" y="2066"/>
                  </a:lnTo>
                  <a:lnTo>
                    <a:pt x="1196" y="2043"/>
                  </a:lnTo>
                  <a:lnTo>
                    <a:pt x="1203" y="2025"/>
                  </a:lnTo>
                  <a:lnTo>
                    <a:pt x="1218" y="2004"/>
                  </a:lnTo>
                  <a:lnTo>
                    <a:pt x="1226" y="1979"/>
                  </a:lnTo>
                  <a:lnTo>
                    <a:pt x="1233" y="1962"/>
                  </a:lnTo>
                  <a:lnTo>
                    <a:pt x="1237" y="1949"/>
                  </a:lnTo>
                  <a:lnTo>
                    <a:pt x="1242" y="1930"/>
                  </a:lnTo>
                  <a:lnTo>
                    <a:pt x="1242" y="1912"/>
                  </a:lnTo>
                  <a:lnTo>
                    <a:pt x="1255" y="1895"/>
                  </a:lnTo>
                  <a:lnTo>
                    <a:pt x="1288" y="1865"/>
                  </a:lnTo>
                  <a:lnTo>
                    <a:pt x="1315" y="1829"/>
                  </a:lnTo>
                  <a:lnTo>
                    <a:pt x="1344" y="1798"/>
                  </a:lnTo>
                  <a:lnTo>
                    <a:pt x="1353" y="1783"/>
                  </a:lnTo>
                  <a:lnTo>
                    <a:pt x="1361" y="1760"/>
                  </a:lnTo>
                  <a:lnTo>
                    <a:pt x="1366" y="1737"/>
                  </a:lnTo>
                  <a:lnTo>
                    <a:pt x="1366" y="1716"/>
                  </a:lnTo>
                  <a:lnTo>
                    <a:pt x="1369" y="1716"/>
                  </a:lnTo>
                  <a:lnTo>
                    <a:pt x="1370" y="1686"/>
                  </a:lnTo>
                  <a:lnTo>
                    <a:pt x="1374" y="1673"/>
                  </a:lnTo>
                  <a:lnTo>
                    <a:pt x="1380" y="1659"/>
                  </a:lnTo>
                  <a:lnTo>
                    <a:pt x="1380" y="1651"/>
                  </a:lnTo>
                  <a:lnTo>
                    <a:pt x="1388" y="1646"/>
                  </a:lnTo>
                  <a:lnTo>
                    <a:pt x="1399" y="1640"/>
                  </a:lnTo>
                  <a:lnTo>
                    <a:pt x="1426" y="1637"/>
                  </a:lnTo>
                  <a:lnTo>
                    <a:pt x="1457" y="1637"/>
                  </a:lnTo>
                  <a:lnTo>
                    <a:pt x="1475" y="1624"/>
                  </a:lnTo>
                  <a:lnTo>
                    <a:pt x="1488" y="1615"/>
                  </a:lnTo>
                  <a:lnTo>
                    <a:pt x="1505" y="1602"/>
                  </a:lnTo>
                  <a:lnTo>
                    <a:pt x="1518" y="1604"/>
                  </a:lnTo>
                  <a:lnTo>
                    <a:pt x="1524" y="1613"/>
                  </a:lnTo>
                  <a:lnTo>
                    <a:pt x="1534" y="1618"/>
                  </a:lnTo>
                  <a:lnTo>
                    <a:pt x="1540" y="1623"/>
                  </a:lnTo>
                  <a:lnTo>
                    <a:pt x="1551" y="1621"/>
                  </a:lnTo>
                  <a:lnTo>
                    <a:pt x="1561" y="1611"/>
                  </a:lnTo>
                  <a:lnTo>
                    <a:pt x="1577" y="1594"/>
                  </a:lnTo>
                  <a:lnTo>
                    <a:pt x="1584" y="1578"/>
                  </a:lnTo>
                  <a:lnTo>
                    <a:pt x="1591" y="1557"/>
                  </a:lnTo>
                  <a:lnTo>
                    <a:pt x="1591" y="1538"/>
                  </a:lnTo>
                  <a:lnTo>
                    <a:pt x="1594" y="1517"/>
                  </a:lnTo>
                  <a:lnTo>
                    <a:pt x="1604" y="1511"/>
                  </a:lnTo>
                  <a:lnTo>
                    <a:pt x="1607" y="1504"/>
                  </a:lnTo>
                  <a:lnTo>
                    <a:pt x="1607" y="1494"/>
                  </a:lnTo>
                  <a:lnTo>
                    <a:pt x="1596" y="1484"/>
                  </a:lnTo>
                  <a:lnTo>
                    <a:pt x="1604" y="1472"/>
                  </a:lnTo>
                  <a:lnTo>
                    <a:pt x="1613" y="1463"/>
                  </a:lnTo>
                  <a:lnTo>
                    <a:pt x="1618" y="1445"/>
                  </a:lnTo>
                  <a:lnTo>
                    <a:pt x="1621" y="1440"/>
                  </a:lnTo>
                  <a:lnTo>
                    <a:pt x="1619" y="1431"/>
                  </a:lnTo>
                  <a:lnTo>
                    <a:pt x="1619" y="1423"/>
                  </a:lnTo>
                  <a:lnTo>
                    <a:pt x="1613" y="1420"/>
                  </a:lnTo>
                  <a:lnTo>
                    <a:pt x="1596" y="1420"/>
                  </a:lnTo>
                  <a:lnTo>
                    <a:pt x="1580" y="1426"/>
                  </a:lnTo>
                  <a:lnTo>
                    <a:pt x="1567" y="1428"/>
                  </a:lnTo>
                  <a:lnTo>
                    <a:pt x="1561" y="1440"/>
                  </a:lnTo>
                  <a:lnTo>
                    <a:pt x="1548" y="1442"/>
                  </a:lnTo>
                  <a:lnTo>
                    <a:pt x="1540" y="1451"/>
                  </a:lnTo>
                  <a:lnTo>
                    <a:pt x="1524" y="1455"/>
                  </a:lnTo>
                  <a:lnTo>
                    <a:pt x="1507" y="1453"/>
                  </a:lnTo>
                  <a:lnTo>
                    <a:pt x="1505" y="1447"/>
                  </a:lnTo>
                  <a:lnTo>
                    <a:pt x="1499" y="1442"/>
                  </a:lnTo>
                  <a:lnTo>
                    <a:pt x="1486" y="1436"/>
                  </a:lnTo>
                  <a:lnTo>
                    <a:pt x="1478" y="1426"/>
                  </a:lnTo>
                  <a:lnTo>
                    <a:pt x="1475" y="1410"/>
                  </a:lnTo>
                  <a:lnTo>
                    <a:pt x="1463" y="1399"/>
                  </a:lnTo>
                  <a:lnTo>
                    <a:pt x="1463" y="1390"/>
                  </a:lnTo>
                  <a:lnTo>
                    <a:pt x="1457" y="1383"/>
                  </a:lnTo>
                  <a:lnTo>
                    <a:pt x="1447" y="1377"/>
                  </a:lnTo>
                  <a:lnTo>
                    <a:pt x="1442" y="1355"/>
                  </a:lnTo>
                  <a:lnTo>
                    <a:pt x="1436" y="1344"/>
                  </a:lnTo>
                  <a:lnTo>
                    <a:pt x="1423" y="1324"/>
                  </a:lnTo>
                  <a:lnTo>
                    <a:pt x="1417" y="1312"/>
                  </a:lnTo>
                  <a:lnTo>
                    <a:pt x="1397" y="1295"/>
                  </a:lnTo>
                  <a:lnTo>
                    <a:pt x="1383" y="1282"/>
                  </a:lnTo>
                  <a:lnTo>
                    <a:pt x="1380" y="1272"/>
                  </a:lnTo>
                  <a:lnTo>
                    <a:pt x="1369" y="1257"/>
                  </a:lnTo>
                  <a:lnTo>
                    <a:pt x="1349" y="1239"/>
                  </a:lnTo>
                  <a:lnTo>
                    <a:pt x="1337" y="1222"/>
                  </a:lnTo>
                  <a:lnTo>
                    <a:pt x="1328" y="1204"/>
                  </a:lnTo>
                  <a:lnTo>
                    <a:pt x="1317" y="1191"/>
                  </a:lnTo>
                  <a:lnTo>
                    <a:pt x="1312" y="1184"/>
                  </a:lnTo>
                  <a:lnTo>
                    <a:pt x="1310" y="1166"/>
                  </a:lnTo>
                  <a:lnTo>
                    <a:pt x="1309" y="1144"/>
                  </a:lnTo>
                  <a:lnTo>
                    <a:pt x="1310" y="1120"/>
                  </a:lnTo>
                  <a:lnTo>
                    <a:pt x="1315" y="1112"/>
                  </a:lnTo>
                  <a:lnTo>
                    <a:pt x="1320" y="1101"/>
                  </a:lnTo>
                  <a:lnTo>
                    <a:pt x="1326" y="1079"/>
                  </a:lnTo>
                  <a:lnTo>
                    <a:pt x="1331" y="1062"/>
                  </a:lnTo>
                  <a:lnTo>
                    <a:pt x="1336" y="1052"/>
                  </a:lnTo>
                  <a:lnTo>
                    <a:pt x="1345" y="1035"/>
                  </a:lnTo>
                  <a:lnTo>
                    <a:pt x="1353" y="1022"/>
                  </a:lnTo>
                  <a:lnTo>
                    <a:pt x="1353" y="1004"/>
                  </a:lnTo>
                  <a:lnTo>
                    <a:pt x="1347" y="995"/>
                  </a:lnTo>
                  <a:lnTo>
                    <a:pt x="1344" y="979"/>
                  </a:lnTo>
                  <a:lnTo>
                    <a:pt x="1337" y="957"/>
                  </a:lnTo>
                  <a:lnTo>
                    <a:pt x="1339" y="944"/>
                  </a:lnTo>
                  <a:lnTo>
                    <a:pt x="1347" y="927"/>
                  </a:lnTo>
                  <a:lnTo>
                    <a:pt x="1355" y="917"/>
                  </a:lnTo>
                  <a:lnTo>
                    <a:pt x="1353" y="911"/>
                  </a:lnTo>
                  <a:lnTo>
                    <a:pt x="1345" y="911"/>
                  </a:lnTo>
                  <a:lnTo>
                    <a:pt x="1336" y="908"/>
                  </a:lnTo>
                  <a:lnTo>
                    <a:pt x="1344" y="894"/>
                  </a:lnTo>
                  <a:lnTo>
                    <a:pt x="1358" y="881"/>
                  </a:lnTo>
                  <a:lnTo>
                    <a:pt x="1377" y="870"/>
                  </a:lnTo>
                  <a:lnTo>
                    <a:pt x="1390" y="857"/>
                  </a:lnTo>
                  <a:lnTo>
                    <a:pt x="1405" y="856"/>
                  </a:lnTo>
                  <a:lnTo>
                    <a:pt x="1417" y="843"/>
                  </a:lnTo>
                  <a:lnTo>
                    <a:pt x="1431" y="837"/>
                  </a:lnTo>
                  <a:lnTo>
                    <a:pt x="1464" y="803"/>
                  </a:lnTo>
                  <a:lnTo>
                    <a:pt x="1477" y="798"/>
                  </a:lnTo>
                  <a:lnTo>
                    <a:pt x="1490" y="792"/>
                  </a:lnTo>
                  <a:lnTo>
                    <a:pt x="1491" y="781"/>
                  </a:lnTo>
                  <a:lnTo>
                    <a:pt x="1499" y="764"/>
                  </a:lnTo>
                  <a:lnTo>
                    <a:pt x="1504" y="746"/>
                  </a:lnTo>
                  <a:lnTo>
                    <a:pt x="1499" y="734"/>
                  </a:lnTo>
                  <a:lnTo>
                    <a:pt x="1497" y="729"/>
                  </a:lnTo>
                  <a:lnTo>
                    <a:pt x="1509" y="716"/>
                  </a:lnTo>
                  <a:lnTo>
                    <a:pt x="1521" y="697"/>
                  </a:lnTo>
                  <a:lnTo>
                    <a:pt x="1531" y="688"/>
                  </a:lnTo>
                  <a:lnTo>
                    <a:pt x="1537" y="672"/>
                  </a:lnTo>
                  <a:lnTo>
                    <a:pt x="1558" y="650"/>
                  </a:lnTo>
                  <a:lnTo>
                    <a:pt x="1564" y="617"/>
                  </a:lnTo>
                  <a:lnTo>
                    <a:pt x="1569" y="607"/>
                  </a:lnTo>
                  <a:lnTo>
                    <a:pt x="1577" y="591"/>
                  </a:lnTo>
                  <a:lnTo>
                    <a:pt x="1573" y="580"/>
                  </a:lnTo>
                  <a:lnTo>
                    <a:pt x="1556" y="564"/>
                  </a:lnTo>
                  <a:lnTo>
                    <a:pt x="1542" y="543"/>
                  </a:lnTo>
                  <a:lnTo>
                    <a:pt x="1532" y="537"/>
                  </a:lnTo>
                  <a:lnTo>
                    <a:pt x="1496" y="528"/>
                  </a:lnTo>
                  <a:lnTo>
                    <a:pt x="1484" y="531"/>
                  </a:lnTo>
                  <a:lnTo>
                    <a:pt x="1477" y="537"/>
                  </a:lnTo>
                  <a:lnTo>
                    <a:pt x="1457" y="537"/>
                  </a:lnTo>
                  <a:lnTo>
                    <a:pt x="1437" y="528"/>
                  </a:lnTo>
                  <a:lnTo>
                    <a:pt x="1432" y="518"/>
                  </a:lnTo>
                  <a:lnTo>
                    <a:pt x="1432" y="488"/>
                  </a:lnTo>
                  <a:lnTo>
                    <a:pt x="1424" y="476"/>
                  </a:lnTo>
                  <a:lnTo>
                    <a:pt x="1424" y="474"/>
                  </a:lnTo>
                  <a:lnTo>
                    <a:pt x="1409" y="458"/>
                  </a:lnTo>
                  <a:lnTo>
                    <a:pt x="1393" y="451"/>
                  </a:lnTo>
                  <a:lnTo>
                    <a:pt x="1369" y="436"/>
                  </a:lnTo>
                  <a:lnTo>
                    <a:pt x="1356" y="430"/>
                  </a:lnTo>
                  <a:lnTo>
                    <a:pt x="1353" y="415"/>
                  </a:lnTo>
                  <a:lnTo>
                    <a:pt x="1337" y="345"/>
                  </a:lnTo>
                  <a:lnTo>
                    <a:pt x="1326" y="336"/>
                  </a:lnTo>
                  <a:lnTo>
                    <a:pt x="1317" y="318"/>
                  </a:lnTo>
                  <a:lnTo>
                    <a:pt x="1299" y="295"/>
                  </a:lnTo>
                  <a:lnTo>
                    <a:pt x="1295" y="264"/>
                  </a:lnTo>
                  <a:lnTo>
                    <a:pt x="1290" y="204"/>
                  </a:lnTo>
                  <a:lnTo>
                    <a:pt x="1283" y="185"/>
                  </a:lnTo>
                  <a:lnTo>
                    <a:pt x="1274" y="171"/>
                  </a:lnTo>
                  <a:lnTo>
                    <a:pt x="1260" y="163"/>
                  </a:lnTo>
                  <a:lnTo>
                    <a:pt x="1247" y="152"/>
                  </a:lnTo>
                  <a:lnTo>
                    <a:pt x="1239" y="135"/>
                  </a:lnTo>
                  <a:lnTo>
                    <a:pt x="1223" y="125"/>
                  </a:lnTo>
                  <a:lnTo>
                    <a:pt x="1210" y="114"/>
                  </a:lnTo>
                  <a:lnTo>
                    <a:pt x="1199" y="106"/>
                  </a:lnTo>
                  <a:lnTo>
                    <a:pt x="1179" y="90"/>
                  </a:lnTo>
                  <a:lnTo>
                    <a:pt x="1168" y="73"/>
                  </a:lnTo>
                  <a:lnTo>
                    <a:pt x="1156" y="56"/>
                  </a:lnTo>
                  <a:lnTo>
                    <a:pt x="1144" y="37"/>
                  </a:lnTo>
                  <a:lnTo>
                    <a:pt x="1133" y="17"/>
                  </a:lnTo>
                  <a:lnTo>
                    <a:pt x="1125" y="0"/>
                  </a:lnTo>
                  <a:lnTo>
                    <a:pt x="1104" y="8"/>
                  </a:lnTo>
                  <a:lnTo>
                    <a:pt x="1087" y="14"/>
                  </a:lnTo>
                  <a:lnTo>
                    <a:pt x="1073" y="27"/>
                  </a:lnTo>
                  <a:lnTo>
                    <a:pt x="1058" y="33"/>
                  </a:lnTo>
                  <a:lnTo>
                    <a:pt x="1049" y="33"/>
                  </a:lnTo>
                  <a:lnTo>
                    <a:pt x="1035" y="27"/>
                  </a:lnTo>
                  <a:lnTo>
                    <a:pt x="1027" y="21"/>
                  </a:lnTo>
                  <a:lnTo>
                    <a:pt x="1016" y="21"/>
                  </a:lnTo>
                  <a:lnTo>
                    <a:pt x="1004" y="30"/>
                  </a:lnTo>
                  <a:lnTo>
                    <a:pt x="992" y="41"/>
                  </a:lnTo>
                  <a:lnTo>
                    <a:pt x="984" y="56"/>
                  </a:lnTo>
                  <a:lnTo>
                    <a:pt x="975" y="68"/>
                  </a:lnTo>
                  <a:lnTo>
                    <a:pt x="962" y="79"/>
                  </a:lnTo>
                  <a:lnTo>
                    <a:pt x="948" y="97"/>
                  </a:lnTo>
                  <a:lnTo>
                    <a:pt x="928" y="110"/>
                  </a:lnTo>
                  <a:lnTo>
                    <a:pt x="903" y="117"/>
                  </a:lnTo>
                  <a:lnTo>
                    <a:pt x="879" y="139"/>
                  </a:lnTo>
                  <a:lnTo>
                    <a:pt x="857" y="115"/>
                  </a:lnTo>
                  <a:lnTo>
                    <a:pt x="840" y="108"/>
                  </a:lnTo>
                  <a:lnTo>
                    <a:pt x="822" y="117"/>
                  </a:lnTo>
                  <a:lnTo>
                    <a:pt x="792" y="122"/>
                  </a:lnTo>
                  <a:lnTo>
                    <a:pt x="776" y="139"/>
                  </a:lnTo>
                  <a:lnTo>
                    <a:pt x="759" y="181"/>
                  </a:lnTo>
                  <a:lnTo>
                    <a:pt x="777" y="217"/>
                  </a:lnTo>
                  <a:lnTo>
                    <a:pt x="811" y="239"/>
                  </a:lnTo>
                  <a:lnTo>
                    <a:pt x="814" y="268"/>
                  </a:lnTo>
                  <a:lnTo>
                    <a:pt x="797" y="291"/>
                  </a:lnTo>
                  <a:lnTo>
                    <a:pt x="788" y="285"/>
                  </a:lnTo>
                  <a:lnTo>
                    <a:pt x="776" y="285"/>
                  </a:lnTo>
                  <a:lnTo>
                    <a:pt x="767" y="293"/>
                  </a:lnTo>
                  <a:lnTo>
                    <a:pt x="753" y="306"/>
                  </a:lnTo>
                  <a:lnTo>
                    <a:pt x="743" y="314"/>
                  </a:lnTo>
                  <a:lnTo>
                    <a:pt x="738" y="330"/>
                  </a:lnTo>
                  <a:lnTo>
                    <a:pt x="730" y="345"/>
                  </a:lnTo>
                  <a:lnTo>
                    <a:pt x="707" y="366"/>
                  </a:lnTo>
                  <a:lnTo>
                    <a:pt x="687" y="376"/>
                  </a:lnTo>
                  <a:lnTo>
                    <a:pt x="668" y="382"/>
                  </a:lnTo>
                  <a:lnTo>
                    <a:pt x="659" y="393"/>
                  </a:lnTo>
                  <a:lnTo>
                    <a:pt x="651" y="407"/>
                  </a:lnTo>
                  <a:lnTo>
                    <a:pt x="641" y="427"/>
                  </a:lnTo>
                  <a:lnTo>
                    <a:pt x="611" y="419"/>
                  </a:lnTo>
                  <a:lnTo>
                    <a:pt x="594" y="407"/>
                  </a:lnTo>
                  <a:lnTo>
                    <a:pt x="578" y="393"/>
                  </a:lnTo>
                  <a:lnTo>
                    <a:pt x="562" y="348"/>
                  </a:lnTo>
                  <a:lnTo>
                    <a:pt x="544" y="310"/>
                  </a:lnTo>
                  <a:lnTo>
                    <a:pt x="533" y="256"/>
                  </a:lnTo>
                  <a:lnTo>
                    <a:pt x="510" y="215"/>
                  </a:lnTo>
                  <a:lnTo>
                    <a:pt x="450" y="215"/>
                  </a:lnTo>
                  <a:lnTo>
                    <a:pt x="439" y="268"/>
                  </a:lnTo>
                  <a:lnTo>
                    <a:pt x="392" y="247"/>
                  </a:lnTo>
                  <a:lnTo>
                    <a:pt x="368" y="262"/>
                  </a:lnTo>
                  <a:lnTo>
                    <a:pt x="331" y="276"/>
                  </a:lnTo>
                  <a:lnTo>
                    <a:pt x="290" y="251"/>
                  </a:lnTo>
                  <a:lnTo>
                    <a:pt x="270" y="249"/>
                  </a:lnTo>
                  <a:lnTo>
                    <a:pt x="242" y="264"/>
                  </a:lnTo>
                  <a:lnTo>
                    <a:pt x="212" y="275"/>
                  </a:lnTo>
                  <a:lnTo>
                    <a:pt x="196" y="271"/>
                  </a:lnTo>
                  <a:lnTo>
                    <a:pt x="200" y="244"/>
                  </a:lnTo>
                  <a:lnTo>
                    <a:pt x="214" y="233"/>
                  </a:lnTo>
                  <a:lnTo>
                    <a:pt x="196" y="193"/>
                  </a:lnTo>
                  <a:lnTo>
                    <a:pt x="178" y="203"/>
                  </a:lnTo>
                  <a:lnTo>
                    <a:pt x="124" y="204"/>
                  </a:lnTo>
                  <a:lnTo>
                    <a:pt x="103" y="209"/>
                  </a:lnTo>
                  <a:lnTo>
                    <a:pt x="92" y="223"/>
                  </a:lnTo>
                  <a:lnTo>
                    <a:pt x="77" y="226"/>
                  </a:lnTo>
                  <a:lnTo>
                    <a:pt x="61" y="264"/>
                  </a:lnTo>
                  <a:lnTo>
                    <a:pt x="23" y="298"/>
                  </a:lnTo>
                  <a:lnTo>
                    <a:pt x="8" y="382"/>
                  </a:lnTo>
                  <a:lnTo>
                    <a:pt x="23" y="436"/>
                  </a:lnTo>
                  <a:lnTo>
                    <a:pt x="0" y="491"/>
                  </a:lnTo>
                  <a:lnTo>
                    <a:pt x="13" y="502"/>
                  </a:lnTo>
                  <a:lnTo>
                    <a:pt x="41" y="544"/>
                  </a:lnTo>
                  <a:lnTo>
                    <a:pt x="40" y="577"/>
                  </a:lnTo>
                  <a:lnTo>
                    <a:pt x="29" y="615"/>
                  </a:lnTo>
                  <a:lnTo>
                    <a:pt x="48" y="660"/>
                  </a:lnTo>
                  <a:lnTo>
                    <a:pt x="128" y="659"/>
                  </a:lnTo>
                  <a:lnTo>
                    <a:pt x="91" y="742"/>
                  </a:lnTo>
                  <a:lnTo>
                    <a:pt x="54" y="817"/>
                  </a:lnTo>
                  <a:lnTo>
                    <a:pt x="28" y="851"/>
                  </a:lnTo>
                  <a:lnTo>
                    <a:pt x="49" y="900"/>
                  </a:lnTo>
                  <a:lnTo>
                    <a:pt x="52" y="927"/>
                  </a:lnTo>
                  <a:lnTo>
                    <a:pt x="65" y="931"/>
                  </a:lnTo>
                  <a:lnTo>
                    <a:pt x="80" y="949"/>
                  </a:lnTo>
                  <a:lnTo>
                    <a:pt x="107" y="937"/>
                  </a:lnTo>
                  <a:lnTo>
                    <a:pt x="138" y="937"/>
                  </a:lnTo>
                  <a:lnTo>
                    <a:pt x="146" y="953"/>
                  </a:lnTo>
                  <a:lnTo>
                    <a:pt x="176" y="957"/>
                  </a:lnTo>
                  <a:lnTo>
                    <a:pt x="199" y="948"/>
                  </a:lnTo>
                  <a:lnTo>
                    <a:pt x="211" y="925"/>
                  </a:lnTo>
                  <a:lnTo>
                    <a:pt x="199" y="905"/>
                  </a:lnTo>
                  <a:lnTo>
                    <a:pt x="197" y="887"/>
                  </a:lnTo>
                  <a:lnTo>
                    <a:pt x="234" y="850"/>
                  </a:lnTo>
                  <a:lnTo>
                    <a:pt x="250" y="858"/>
                  </a:lnTo>
                  <a:lnTo>
                    <a:pt x="287" y="868"/>
                  </a:lnTo>
                  <a:lnTo>
                    <a:pt x="319" y="874"/>
                  </a:lnTo>
                  <a:lnTo>
                    <a:pt x="359" y="874"/>
                  </a:lnTo>
                  <a:lnTo>
                    <a:pt x="366" y="884"/>
                  </a:lnTo>
                  <a:lnTo>
                    <a:pt x="366" y="883"/>
                  </a:lnTo>
                  <a:lnTo>
                    <a:pt x="354" y="900"/>
                  </a:lnTo>
                  <a:lnTo>
                    <a:pt x="359" y="921"/>
                  </a:lnTo>
                  <a:lnTo>
                    <a:pt x="372" y="937"/>
                  </a:lnTo>
                  <a:lnTo>
                    <a:pt x="381" y="957"/>
                  </a:lnTo>
                  <a:lnTo>
                    <a:pt x="394" y="970"/>
                  </a:lnTo>
                  <a:lnTo>
                    <a:pt x="394" y="979"/>
                  </a:lnTo>
                  <a:lnTo>
                    <a:pt x="381" y="992"/>
                  </a:lnTo>
                  <a:lnTo>
                    <a:pt x="348" y="1003"/>
                  </a:lnTo>
                  <a:lnTo>
                    <a:pt x="326" y="1014"/>
                  </a:lnTo>
                  <a:lnTo>
                    <a:pt x="313" y="1031"/>
                  </a:lnTo>
                  <a:lnTo>
                    <a:pt x="293" y="1044"/>
                  </a:lnTo>
                  <a:lnTo>
                    <a:pt x="279" y="1063"/>
                  </a:lnTo>
                  <a:lnTo>
                    <a:pt x="279" y="1081"/>
                  </a:lnTo>
                  <a:lnTo>
                    <a:pt x="286" y="1098"/>
                  </a:lnTo>
                  <a:lnTo>
                    <a:pt x="286" y="1120"/>
                  </a:lnTo>
                  <a:lnTo>
                    <a:pt x="293" y="1122"/>
                  </a:lnTo>
                  <a:lnTo>
                    <a:pt x="280" y="1124"/>
                  </a:lnTo>
                  <a:lnTo>
                    <a:pt x="266" y="1128"/>
                  </a:lnTo>
                  <a:lnTo>
                    <a:pt x="252" y="1135"/>
                  </a:lnTo>
                  <a:lnTo>
                    <a:pt x="242" y="1141"/>
                  </a:lnTo>
                  <a:lnTo>
                    <a:pt x="233" y="1150"/>
                  </a:lnTo>
                  <a:lnTo>
                    <a:pt x="226" y="1157"/>
                  </a:lnTo>
                  <a:lnTo>
                    <a:pt x="212" y="1164"/>
                  </a:lnTo>
                  <a:lnTo>
                    <a:pt x="192" y="1168"/>
                  </a:lnTo>
                  <a:lnTo>
                    <a:pt x="185" y="1179"/>
                  </a:lnTo>
                  <a:lnTo>
                    <a:pt x="196" y="1190"/>
                  </a:lnTo>
                  <a:lnTo>
                    <a:pt x="204" y="1206"/>
                  </a:lnTo>
                  <a:lnTo>
                    <a:pt x="212" y="1223"/>
                  </a:lnTo>
                  <a:lnTo>
                    <a:pt x="228" y="1239"/>
                  </a:lnTo>
                  <a:lnTo>
                    <a:pt x="244" y="1250"/>
                  </a:lnTo>
                  <a:lnTo>
                    <a:pt x="248" y="1258"/>
                  </a:lnTo>
                  <a:lnTo>
                    <a:pt x="248" y="1264"/>
                  </a:lnTo>
                  <a:lnTo>
                    <a:pt x="240" y="1264"/>
                  </a:lnTo>
                  <a:lnTo>
                    <a:pt x="223" y="1260"/>
                  </a:lnTo>
                  <a:lnTo>
                    <a:pt x="190" y="1250"/>
                  </a:lnTo>
                  <a:lnTo>
                    <a:pt x="157" y="1245"/>
                  </a:lnTo>
                  <a:lnTo>
                    <a:pt x="134" y="1241"/>
                  </a:lnTo>
                  <a:lnTo>
                    <a:pt x="123" y="1228"/>
                  </a:lnTo>
                  <a:lnTo>
                    <a:pt x="107" y="1212"/>
                  </a:lnTo>
                  <a:lnTo>
                    <a:pt x="99" y="1203"/>
                  </a:lnTo>
                  <a:lnTo>
                    <a:pt x="92" y="1201"/>
                  </a:lnTo>
                  <a:lnTo>
                    <a:pt x="84" y="1203"/>
                  </a:lnTo>
                  <a:lnTo>
                    <a:pt x="82" y="1209"/>
                  </a:lnTo>
                  <a:lnTo>
                    <a:pt x="85" y="1220"/>
                  </a:lnTo>
                  <a:lnTo>
                    <a:pt x="93" y="1231"/>
                  </a:lnTo>
                  <a:lnTo>
                    <a:pt x="119" y="1255"/>
                  </a:lnTo>
                  <a:lnTo>
                    <a:pt x="145" y="1282"/>
                  </a:lnTo>
                  <a:lnTo>
                    <a:pt x="145" y="1293"/>
                  </a:lnTo>
                  <a:lnTo>
                    <a:pt x="155" y="1309"/>
                  </a:lnTo>
                  <a:lnTo>
                    <a:pt x="163" y="1330"/>
                  </a:lnTo>
                  <a:lnTo>
                    <a:pt x="169" y="1351"/>
                  </a:lnTo>
                  <a:lnTo>
                    <a:pt x="169" y="1390"/>
                  </a:lnTo>
                  <a:lnTo>
                    <a:pt x="174" y="1428"/>
                  </a:lnTo>
                  <a:lnTo>
                    <a:pt x="174" y="1475"/>
                  </a:lnTo>
                  <a:lnTo>
                    <a:pt x="169" y="1505"/>
                  </a:lnTo>
                  <a:lnTo>
                    <a:pt x="169" y="1536"/>
                  </a:lnTo>
                  <a:lnTo>
                    <a:pt x="157" y="1556"/>
                  </a:lnTo>
                  <a:lnTo>
                    <a:pt x="150" y="1575"/>
                  </a:lnTo>
                  <a:lnTo>
                    <a:pt x="145" y="1591"/>
                  </a:lnTo>
                  <a:lnTo>
                    <a:pt x="142" y="1605"/>
                  </a:lnTo>
                  <a:lnTo>
                    <a:pt x="138" y="1618"/>
                  </a:lnTo>
                  <a:lnTo>
                    <a:pt x="134" y="1629"/>
                  </a:lnTo>
                  <a:lnTo>
                    <a:pt x="130" y="1651"/>
                  </a:lnTo>
                  <a:lnTo>
                    <a:pt x="119" y="1665"/>
                  </a:lnTo>
                  <a:lnTo>
                    <a:pt x="115" y="1678"/>
                  </a:lnTo>
                  <a:lnTo>
                    <a:pt x="107" y="1683"/>
                  </a:lnTo>
                  <a:lnTo>
                    <a:pt x="101" y="1691"/>
                  </a:lnTo>
                  <a:lnTo>
                    <a:pt x="98" y="1705"/>
                  </a:lnTo>
                  <a:lnTo>
                    <a:pt x="98" y="1723"/>
                  </a:lnTo>
                  <a:lnTo>
                    <a:pt x="98" y="1729"/>
                  </a:lnTo>
                  <a:lnTo>
                    <a:pt x="106" y="1732"/>
                  </a:lnTo>
                  <a:lnTo>
                    <a:pt x="123" y="1737"/>
                  </a:lnTo>
                  <a:lnTo>
                    <a:pt x="136" y="1743"/>
                  </a:lnTo>
                  <a:lnTo>
                    <a:pt x="142" y="1748"/>
                  </a:lnTo>
                  <a:lnTo>
                    <a:pt x="155" y="1762"/>
                  </a:lnTo>
                  <a:lnTo>
                    <a:pt x="155" y="1775"/>
                  </a:lnTo>
                  <a:lnTo>
                    <a:pt x="155" y="1773"/>
                  </a:lnTo>
                  <a:lnTo>
                    <a:pt x="163" y="1791"/>
                  </a:lnTo>
                  <a:lnTo>
                    <a:pt x="163" y="1810"/>
                  </a:lnTo>
                  <a:lnTo>
                    <a:pt x="169" y="1833"/>
                  </a:lnTo>
                  <a:lnTo>
                    <a:pt x="169" y="1858"/>
                  </a:lnTo>
                  <a:lnTo>
                    <a:pt x="163" y="1879"/>
                  </a:lnTo>
                  <a:lnTo>
                    <a:pt x="163" y="1903"/>
                  </a:lnTo>
                  <a:lnTo>
                    <a:pt x="165" y="1931"/>
                  </a:lnTo>
                  <a:lnTo>
                    <a:pt x="169" y="1949"/>
                  </a:lnTo>
                  <a:lnTo>
                    <a:pt x="172" y="1960"/>
                  </a:lnTo>
                  <a:lnTo>
                    <a:pt x="177" y="1977"/>
                  </a:lnTo>
                  <a:lnTo>
                    <a:pt x="172" y="1998"/>
                  </a:lnTo>
                  <a:lnTo>
                    <a:pt x="169" y="2008"/>
                  </a:lnTo>
                  <a:lnTo>
                    <a:pt x="169" y="2033"/>
                  </a:lnTo>
                  <a:lnTo>
                    <a:pt x="163" y="2055"/>
                  </a:lnTo>
                  <a:lnTo>
                    <a:pt x="163" y="2070"/>
                  </a:lnTo>
                  <a:lnTo>
                    <a:pt x="155" y="2090"/>
                  </a:lnTo>
                  <a:lnTo>
                    <a:pt x="159" y="2103"/>
                  </a:lnTo>
                  <a:lnTo>
                    <a:pt x="172" y="2145"/>
                  </a:lnTo>
                  <a:lnTo>
                    <a:pt x="177" y="2157"/>
                  </a:lnTo>
                  <a:lnTo>
                    <a:pt x="172" y="2185"/>
                  </a:lnTo>
                  <a:lnTo>
                    <a:pt x="169" y="2204"/>
                  </a:lnTo>
                  <a:lnTo>
                    <a:pt x="165" y="2226"/>
                  </a:lnTo>
                  <a:lnTo>
                    <a:pt x="169" y="2230"/>
                  </a:lnTo>
                  <a:lnTo>
                    <a:pt x="199" y="2237"/>
                  </a:lnTo>
                  <a:lnTo>
                    <a:pt x="234" y="2255"/>
                  </a:lnTo>
                  <a:lnTo>
                    <a:pt x="250" y="2266"/>
                  </a:lnTo>
                  <a:lnTo>
                    <a:pt x="275" y="2282"/>
                  </a:lnTo>
                  <a:lnTo>
                    <a:pt x="288" y="2282"/>
                  </a:lnTo>
                  <a:lnTo>
                    <a:pt x="315" y="2271"/>
                  </a:lnTo>
                  <a:lnTo>
                    <a:pt x="337" y="2259"/>
                  </a:lnTo>
                  <a:lnTo>
                    <a:pt x="348" y="2259"/>
                  </a:lnTo>
                  <a:lnTo>
                    <a:pt x="383" y="2269"/>
                  </a:lnTo>
                  <a:lnTo>
                    <a:pt x="426" y="2280"/>
                  </a:lnTo>
                  <a:lnTo>
                    <a:pt x="454" y="2282"/>
                  </a:lnTo>
                  <a:lnTo>
                    <a:pt x="473" y="2264"/>
                  </a:lnTo>
                  <a:lnTo>
                    <a:pt x="477" y="2255"/>
                  </a:lnTo>
                  <a:lnTo>
                    <a:pt x="497" y="2234"/>
                  </a:lnTo>
                  <a:lnTo>
                    <a:pt x="507" y="2224"/>
                  </a:lnTo>
                  <a:lnTo>
                    <a:pt x="504" y="2224"/>
                  </a:lnTo>
                  <a:lnTo>
                    <a:pt x="543" y="2226"/>
                  </a:lnTo>
                  <a:lnTo>
                    <a:pt x="575" y="2234"/>
                  </a:lnTo>
                  <a:lnTo>
                    <a:pt x="593" y="2251"/>
                  </a:lnTo>
                  <a:lnTo>
                    <a:pt x="605" y="2271"/>
                  </a:lnTo>
                  <a:lnTo>
                    <a:pt x="621" y="2282"/>
                  </a:lnTo>
                  <a:lnTo>
                    <a:pt x="641" y="2301"/>
                  </a:lnTo>
                  <a:lnTo>
                    <a:pt x="659" y="2317"/>
                  </a:lnTo>
                  <a:lnTo>
                    <a:pt x="689" y="2326"/>
                  </a:lnTo>
                  <a:lnTo>
                    <a:pt x="743" y="2334"/>
                  </a:lnTo>
                  <a:lnTo>
                    <a:pt x="761" y="2331"/>
                  </a:lnTo>
                  <a:lnTo>
                    <a:pt x="784" y="2310"/>
                  </a:lnTo>
                  <a:lnTo>
                    <a:pt x="797" y="2286"/>
                  </a:lnTo>
                  <a:lnTo>
                    <a:pt x="822" y="2255"/>
                  </a:lnTo>
                  <a:lnTo>
                    <a:pt x="848" y="2244"/>
                  </a:lnTo>
                  <a:lnTo>
                    <a:pt x="881" y="2237"/>
                  </a:lnTo>
                  <a:lnTo>
                    <a:pt x="882" y="2236"/>
                  </a:lnTo>
                  <a:lnTo>
                    <a:pt x="895" y="2234"/>
                  </a:lnTo>
                  <a:lnTo>
                    <a:pt x="909" y="2226"/>
                  </a:lnTo>
                  <a:lnTo>
                    <a:pt x="928" y="2210"/>
                  </a:lnTo>
                  <a:lnTo>
                    <a:pt x="948" y="2193"/>
                  </a:lnTo>
                  <a:lnTo>
                    <a:pt x="968" y="2182"/>
                  </a:lnTo>
                  <a:lnTo>
                    <a:pt x="998" y="2168"/>
                  </a:lnTo>
                  <a:lnTo>
                    <a:pt x="1027" y="2157"/>
                  </a:lnTo>
                  <a:lnTo>
                    <a:pt x="1046" y="2149"/>
                  </a:lnTo>
                  <a:lnTo>
                    <a:pt x="1063" y="2145"/>
                  </a:lnTo>
                  <a:lnTo>
                    <a:pt x="1087" y="2147"/>
                  </a:lnTo>
                  <a:lnTo>
                    <a:pt x="1098" y="2153"/>
                  </a:lnTo>
                  <a:lnTo>
                    <a:pt x="1114" y="2147"/>
                  </a:lnTo>
                  <a:lnTo>
                    <a:pt x="1133" y="2133"/>
                  </a:lnTo>
                  <a:lnTo>
                    <a:pt x="1160" y="2120"/>
                  </a:lnTo>
                  <a:lnTo>
                    <a:pt x="1187" y="2118"/>
                  </a:lnTo>
                  <a:lnTo>
                    <a:pt x="1187" y="2120"/>
                  </a:lnTo>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1200" cap="none" spc="0" normalizeH="0" baseline="0" noProof="0" dirty="0">
                <a:ln>
                  <a:noFill/>
                </a:ln>
                <a:solidFill>
                  <a:srgbClr val="000000"/>
                </a:solidFill>
                <a:effectLst/>
                <a:uLnTx/>
                <a:uFillTx/>
                <a:latin typeface="Calibri"/>
                <a:ea typeface="+mn-ea"/>
                <a:cs typeface="Arial Unicode MS"/>
              </a:endParaRPr>
            </a:p>
          </p:txBody>
        </p:sp>
        <p:sp>
          <p:nvSpPr>
            <p:cNvPr id="16" name="Rectangle 141"/>
            <p:cNvSpPr>
              <a:spLocks noChangeArrowheads="1"/>
            </p:cNvSpPr>
            <p:nvPr/>
          </p:nvSpPr>
          <p:spPr bwMode="auto">
            <a:xfrm>
              <a:off x="3656" y="2769"/>
              <a:ext cx="847" cy="347"/>
            </a:xfrm>
            <a:prstGeom prst="rect">
              <a:avLst/>
            </a:prstGeom>
            <a:grpFill/>
            <a:ln w="9525">
              <a:noFill/>
              <a:miter lim="800000"/>
              <a:headEnd/>
              <a:tailEnd/>
            </a:ln>
          </p:spPr>
          <p:txBody>
            <a:bodyPr anchor="ct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pt-PT" sz="1800" b="1" i="0" u="none" strike="noStrike" kern="1200" cap="none" spc="0" normalizeH="0" baseline="0" noProof="0" dirty="0">
                  <a:ln>
                    <a:noFill/>
                  </a:ln>
                  <a:solidFill>
                    <a:srgbClr val="F8F8F8"/>
                  </a:solidFill>
                  <a:effectLst/>
                  <a:uLnTx/>
                  <a:uFillTx/>
                  <a:latin typeface="Calibri"/>
                  <a:ea typeface="+mn-ea"/>
                  <a:cs typeface="Arial Unicode MS"/>
                </a:rPr>
                <a:t>Alentejo</a:t>
              </a:r>
              <a:endParaRPr kumimoji="0" lang="en-GB" sz="1800" b="1" i="0" u="none" strike="noStrike" kern="1200" cap="none" spc="0" normalizeH="0" baseline="0" noProof="0" dirty="0">
                <a:ln>
                  <a:noFill/>
                </a:ln>
                <a:solidFill>
                  <a:srgbClr val="F8F8F8"/>
                </a:solidFill>
                <a:effectLst/>
                <a:uLnTx/>
                <a:uFillTx/>
                <a:latin typeface="Calibri"/>
                <a:ea typeface="+mn-ea"/>
                <a:cs typeface="Arial Unicode MS"/>
              </a:endParaRPr>
            </a:p>
          </p:txBody>
        </p:sp>
      </p:grpSp>
      <p:grpSp>
        <p:nvGrpSpPr>
          <p:cNvPr id="17" name="Group 173"/>
          <p:cNvGrpSpPr>
            <a:grpSpLocks/>
          </p:cNvGrpSpPr>
          <p:nvPr/>
        </p:nvGrpSpPr>
        <p:grpSpPr bwMode="auto">
          <a:xfrm>
            <a:off x="7044925" y="5858094"/>
            <a:ext cx="1341637" cy="639764"/>
            <a:chOff x="3444" y="3389"/>
            <a:chExt cx="1010" cy="403"/>
          </a:xfrm>
          <a:solidFill>
            <a:srgbClr val="FFCCCC"/>
          </a:solidFill>
        </p:grpSpPr>
        <p:sp>
          <p:nvSpPr>
            <p:cNvPr id="18" name="Freeform 133"/>
            <p:cNvSpPr>
              <a:spLocks/>
            </p:cNvSpPr>
            <p:nvPr/>
          </p:nvSpPr>
          <p:spPr bwMode="auto">
            <a:xfrm>
              <a:off x="3444" y="3395"/>
              <a:ext cx="1010" cy="391"/>
            </a:xfrm>
            <a:custGeom>
              <a:avLst/>
              <a:gdLst>
                <a:gd name="T0" fmla="*/ 216306 w 663"/>
                <a:gd name="T1" fmla="*/ 7919 h 301"/>
                <a:gd name="T2" fmla="*/ 271923 w 663"/>
                <a:gd name="T3" fmla="*/ 9414 h 301"/>
                <a:gd name="T4" fmla="*/ 332450 w 663"/>
                <a:gd name="T5" fmla="*/ 8102 h 301"/>
                <a:gd name="T6" fmla="*/ 440002 w 663"/>
                <a:gd name="T7" fmla="*/ 9414 h 301"/>
                <a:gd name="T8" fmla="*/ 482017 w 663"/>
                <a:gd name="T9" fmla="*/ 6635 h 301"/>
                <a:gd name="T10" fmla="*/ 528909 w 663"/>
                <a:gd name="T11" fmla="*/ 6237 h 301"/>
                <a:gd name="T12" fmla="*/ 592064 w 663"/>
                <a:gd name="T13" fmla="*/ 8810 h 301"/>
                <a:gd name="T14" fmla="*/ 646111 w 663"/>
                <a:gd name="T15" fmla="*/ 11444 h 301"/>
                <a:gd name="T16" fmla="*/ 749389 w 663"/>
                <a:gd name="T17" fmla="*/ 12229 h 301"/>
                <a:gd name="T18" fmla="*/ 812649 w 663"/>
                <a:gd name="T19" fmla="*/ 7919 h 301"/>
                <a:gd name="T20" fmla="*/ 872596 w 663"/>
                <a:gd name="T21" fmla="*/ 6782 h 301"/>
                <a:gd name="T22" fmla="*/ 920392 w 663"/>
                <a:gd name="T23" fmla="*/ 5306 h 301"/>
                <a:gd name="T24" fmla="*/ 988983 w 663"/>
                <a:gd name="T25" fmla="*/ 2879 h 301"/>
                <a:gd name="T26" fmla="*/ 1056136 w 663"/>
                <a:gd name="T27" fmla="*/ 1524 h 301"/>
                <a:gd name="T28" fmla="*/ 1106949 w 663"/>
                <a:gd name="T29" fmla="*/ 1648 h 301"/>
                <a:gd name="T30" fmla="*/ 1181624 w 663"/>
                <a:gd name="T31" fmla="*/ 0 h 301"/>
                <a:gd name="T32" fmla="*/ 1212122 w 663"/>
                <a:gd name="T33" fmla="*/ 1980 h 301"/>
                <a:gd name="T34" fmla="*/ 1246995 w 663"/>
                <a:gd name="T35" fmla="*/ 11875 h 301"/>
                <a:gd name="T36" fmla="*/ 1275001 w 663"/>
                <a:gd name="T37" fmla="*/ 16839 h 301"/>
                <a:gd name="T38" fmla="*/ 1292261 w 663"/>
                <a:gd name="T39" fmla="*/ 19311 h 301"/>
                <a:gd name="T40" fmla="*/ 1229953 w 663"/>
                <a:gd name="T41" fmla="*/ 20038 h 301"/>
                <a:gd name="T42" fmla="*/ 1149072 w 663"/>
                <a:gd name="T43" fmla="*/ 22291 h 301"/>
                <a:gd name="T44" fmla="*/ 1087918 w 663"/>
                <a:gd name="T45" fmla="*/ 25496 h 301"/>
                <a:gd name="T46" fmla="*/ 1022516 w 663"/>
                <a:gd name="T47" fmla="*/ 27742 h 301"/>
                <a:gd name="T48" fmla="*/ 969410 w 663"/>
                <a:gd name="T49" fmla="*/ 29748 h 301"/>
                <a:gd name="T50" fmla="*/ 891845 w 663"/>
                <a:gd name="T51" fmla="*/ 32874 h 301"/>
                <a:gd name="T52" fmla="*/ 837870 w 663"/>
                <a:gd name="T53" fmla="*/ 32331 h 301"/>
                <a:gd name="T54" fmla="*/ 805729 w 663"/>
                <a:gd name="T55" fmla="*/ 31207 h 301"/>
                <a:gd name="T56" fmla="*/ 727896 w 663"/>
                <a:gd name="T57" fmla="*/ 28179 h 301"/>
                <a:gd name="T58" fmla="*/ 620251 w 663"/>
                <a:gd name="T59" fmla="*/ 26452 h 301"/>
                <a:gd name="T60" fmla="*/ 511506 w 663"/>
                <a:gd name="T61" fmla="*/ 26349 h 301"/>
                <a:gd name="T62" fmla="*/ 398726 w 663"/>
                <a:gd name="T63" fmla="*/ 25950 h 301"/>
                <a:gd name="T64" fmla="*/ 313656 w 663"/>
                <a:gd name="T65" fmla="*/ 24791 h 301"/>
                <a:gd name="T66" fmla="*/ 256799 w 663"/>
                <a:gd name="T67" fmla="*/ 27466 h 301"/>
                <a:gd name="T68" fmla="*/ 197515 w 663"/>
                <a:gd name="T69" fmla="*/ 27322 h 301"/>
                <a:gd name="T70" fmla="*/ 141991 w 663"/>
                <a:gd name="T71" fmla="*/ 28577 h 301"/>
                <a:gd name="T72" fmla="*/ 88569 w 663"/>
                <a:gd name="T73" fmla="*/ 30085 h 301"/>
                <a:gd name="T74" fmla="*/ 41387 w 663"/>
                <a:gd name="T75" fmla="*/ 32331 h 301"/>
                <a:gd name="T76" fmla="*/ 0 w 663"/>
                <a:gd name="T77" fmla="*/ 30806 h 301"/>
                <a:gd name="T78" fmla="*/ 46842 w 663"/>
                <a:gd name="T79" fmla="*/ 25496 h 301"/>
                <a:gd name="T80" fmla="*/ 70682 w 663"/>
                <a:gd name="T81" fmla="*/ 21100 h 301"/>
                <a:gd name="T82" fmla="*/ 93208 w 663"/>
                <a:gd name="T83" fmla="*/ 17075 h 301"/>
                <a:gd name="T84" fmla="*/ 89904 w 663"/>
                <a:gd name="T85" fmla="*/ 14045 h 301"/>
                <a:gd name="T86" fmla="*/ 126805 w 663"/>
                <a:gd name="T87" fmla="*/ 10352 h 301"/>
                <a:gd name="T88" fmla="*/ 144686 w 663"/>
                <a:gd name="T89" fmla="*/ 6311 h 301"/>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63"/>
                <a:gd name="T136" fmla="*/ 0 h 301"/>
                <a:gd name="T137" fmla="*/ 663 w 663"/>
                <a:gd name="T138" fmla="*/ 301 h 301"/>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63" h="301">
                  <a:moveTo>
                    <a:pt x="77" y="58"/>
                  </a:moveTo>
                  <a:lnTo>
                    <a:pt x="93" y="62"/>
                  </a:lnTo>
                  <a:lnTo>
                    <a:pt x="111" y="71"/>
                  </a:lnTo>
                  <a:lnTo>
                    <a:pt x="119" y="77"/>
                  </a:lnTo>
                  <a:lnTo>
                    <a:pt x="132" y="85"/>
                  </a:lnTo>
                  <a:lnTo>
                    <a:pt x="139" y="85"/>
                  </a:lnTo>
                  <a:lnTo>
                    <a:pt x="153" y="79"/>
                  </a:lnTo>
                  <a:lnTo>
                    <a:pt x="164" y="73"/>
                  </a:lnTo>
                  <a:lnTo>
                    <a:pt x="170" y="73"/>
                  </a:lnTo>
                  <a:lnTo>
                    <a:pt x="188" y="78"/>
                  </a:lnTo>
                  <a:lnTo>
                    <a:pt x="210" y="84"/>
                  </a:lnTo>
                  <a:lnTo>
                    <a:pt x="225" y="85"/>
                  </a:lnTo>
                  <a:lnTo>
                    <a:pt x="235" y="76"/>
                  </a:lnTo>
                  <a:lnTo>
                    <a:pt x="237" y="71"/>
                  </a:lnTo>
                  <a:lnTo>
                    <a:pt x="247" y="60"/>
                  </a:lnTo>
                  <a:lnTo>
                    <a:pt x="252" y="55"/>
                  </a:lnTo>
                  <a:lnTo>
                    <a:pt x="251" y="55"/>
                  </a:lnTo>
                  <a:lnTo>
                    <a:pt x="271" y="56"/>
                  </a:lnTo>
                  <a:lnTo>
                    <a:pt x="288" y="60"/>
                  </a:lnTo>
                  <a:lnTo>
                    <a:pt x="297" y="69"/>
                  </a:lnTo>
                  <a:lnTo>
                    <a:pt x="303" y="79"/>
                  </a:lnTo>
                  <a:lnTo>
                    <a:pt x="311" y="85"/>
                  </a:lnTo>
                  <a:lnTo>
                    <a:pt x="322" y="95"/>
                  </a:lnTo>
                  <a:lnTo>
                    <a:pt x="331" y="103"/>
                  </a:lnTo>
                  <a:lnTo>
                    <a:pt x="347" y="108"/>
                  </a:lnTo>
                  <a:lnTo>
                    <a:pt x="375" y="112"/>
                  </a:lnTo>
                  <a:lnTo>
                    <a:pt x="384" y="110"/>
                  </a:lnTo>
                  <a:lnTo>
                    <a:pt x="396" y="100"/>
                  </a:lnTo>
                  <a:lnTo>
                    <a:pt x="403" y="87"/>
                  </a:lnTo>
                  <a:lnTo>
                    <a:pt x="416" y="71"/>
                  </a:lnTo>
                  <a:lnTo>
                    <a:pt x="429" y="65"/>
                  </a:lnTo>
                  <a:lnTo>
                    <a:pt x="446" y="62"/>
                  </a:lnTo>
                  <a:lnTo>
                    <a:pt x="447" y="61"/>
                  </a:lnTo>
                  <a:lnTo>
                    <a:pt x="454" y="60"/>
                  </a:lnTo>
                  <a:lnTo>
                    <a:pt x="461" y="56"/>
                  </a:lnTo>
                  <a:lnTo>
                    <a:pt x="471" y="48"/>
                  </a:lnTo>
                  <a:lnTo>
                    <a:pt x="481" y="39"/>
                  </a:lnTo>
                  <a:lnTo>
                    <a:pt x="491" y="33"/>
                  </a:lnTo>
                  <a:lnTo>
                    <a:pt x="507" y="26"/>
                  </a:lnTo>
                  <a:lnTo>
                    <a:pt x="522" y="20"/>
                  </a:lnTo>
                  <a:lnTo>
                    <a:pt x="532" y="16"/>
                  </a:lnTo>
                  <a:lnTo>
                    <a:pt x="541" y="14"/>
                  </a:lnTo>
                  <a:lnTo>
                    <a:pt x="553" y="15"/>
                  </a:lnTo>
                  <a:lnTo>
                    <a:pt x="559" y="18"/>
                  </a:lnTo>
                  <a:lnTo>
                    <a:pt x="567" y="15"/>
                  </a:lnTo>
                  <a:lnTo>
                    <a:pt x="577" y="8"/>
                  </a:lnTo>
                  <a:lnTo>
                    <a:pt x="591" y="1"/>
                  </a:lnTo>
                  <a:lnTo>
                    <a:pt x="605" y="0"/>
                  </a:lnTo>
                  <a:lnTo>
                    <a:pt x="605" y="1"/>
                  </a:lnTo>
                  <a:lnTo>
                    <a:pt x="613" y="9"/>
                  </a:lnTo>
                  <a:lnTo>
                    <a:pt x="621" y="18"/>
                  </a:lnTo>
                  <a:lnTo>
                    <a:pt x="630" y="33"/>
                  </a:lnTo>
                  <a:lnTo>
                    <a:pt x="636" y="65"/>
                  </a:lnTo>
                  <a:lnTo>
                    <a:pt x="639" y="107"/>
                  </a:lnTo>
                  <a:lnTo>
                    <a:pt x="641" y="124"/>
                  </a:lnTo>
                  <a:lnTo>
                    <a:pt x="646" y="139"/>
                  </a:lnTo>
                  <a:lnTo>
                    <a:pt x="653" y="152"/>
                  </a:lnTo>
                  <a:lnTo>
                    <a:pt x="655" y="165"/>
                  </a:lnTo>
                  <a:lnTo>
                    <a:pt x="657" y="171"/>
                  </a:lnTo>
                  <a:lnTo>
                    <a:pt x="662" y="174"/>
                  </a:lnTo>
                  <a:lnTo>
                    <a:pt x="662" y="184"/>
                  </a:lnTo>
                  <a:lnTo>
                    <a:pt x="647" y="181"/>
                  </a:lnTo>
                  <a:lnTo>
                    <a:pt x="630" y="181"/>
                  </a:lnTo>
                  <a:lnTo>
                    <a:pt x="614" y="182"/>
                  </a:lnTo>
                  <a:lnTo>
                    <a:pt x="604" y="192"/>
                  </a:lnTo>
                  <a:lnTo>
                    <a:pt x="589" y="201"/>
                  </a:lnTo>
                  <a:lnTo>
                    <a:pt x="577" y="214"/>
                  </a:lnTo>
                  <a:lnTo>
                    <a:pt x="564" y="223"/>
                  </a:lnTo>
                  <a:lnTo>
                    <a:pt x="557" y="230"/>
                  </a:lnTo>
                  <a:lnTo>
                    <a:pt x="547" y="239"/>
                  </a:lnTo>
                  <a:lnTo>
                    <a:pt x="534" y="246"/>
                  </a:lnTo>
                  <a:lnTo>
                    <a:pt x="524" y="250"/>
                  </a:lnTo>
                  <a:lnTo>
                    <a:pt x="514" y="255"/>
                  </a:lnTo>
                  <a:lnTo>
                    <a:pt x="505" y="264"/>
                  </a:lnTo>
                  <a:lnTo>
                    <a:pt x="496" y="269"/>
                  </a:lnTo>
                  <a:lnTo>
                    <a:pt x="480" y="285"/>
                  </a:lnTo>
                  <a:lnTo>
                    <a:pt x="473" y="293"/>
                  </a:lnTo>
                  <a:lnTo>
                    <a:pt x="457" y="296"/>
                  </a:lnTo>
                  <a:lnTo>
                    <a:pt x="448" y="300"/>
                  </a:lnTo>
                  <a:lnTo>
                    <a:pt x="439" y="296"/>
                  </a:lnTo>
                  <a:lnTo>
                    <a:pt x="429" y="292"/>
                  </a:lnTo>
                  <a:lnTo>
                    <a:pt x="421" y="288"/>
                  </a:lnTo>
                  <a:lnTo>
                    <a:pt x="420" y="287"/>
                  </a:lnTo>
                  <a:lnTo>
                    <a:pt x="413" y="282"/>
                  </a:lnTo>
                  <a:lnTo>
                    <a:pt x="401" y="272"/>
                  </a:lnTo>
                  <a:lnTo>
                    <a:pt x="384" y="262"/>
                  </a:lnTo>
                  <a:lnTo>
                    <a:pt x="373" y="254"/>
                  </a:lnTo>
                  <a:lnTo>
                    <a:pt x="359" y="242"/>
                  </a:lnTo>
                  <a:lnTo>
                    <a:pt x="345" y="239"/>
                  </a:lnTo>
                  <a:lnTo>
                    <a:pt x="318" y="239"/>
                  </a:lnTo>
                  <a:lnTo>
                    <a:pt x="295" y="241"/>
                  </a:lnTo>
                  <a:lnTo>
                    <a:pt x="281" y="241"/>
                  </a:lnTo>
                  <a:lnTo>
                    <a:pt x="262" y="238"/>
                  </a:lnTo>
                  <a:lnTo>
                    <a:pt x="246" y="236"/>
                  </a:lnTo>
                  <a:lnTo>
                    <a:pt x="229" y="239"/>
                  </a:lnTo>
                  <a:lnTo>
                    <a:pt x="204" y="234"/>
                  </a:lnTo>
                  <a:lnTo>
                    <a:pt x="188" y="227"/>
                  </a:lnTo>
                  <a:lnTo>
                    <a:pt x="173" y="226"/>
                  </a:lnTo>
                  <a:lnTo>
                    <a:pt x="161" y="223"/>
                  </a:lnTo>
                  <a:lnTo>
                    <a:pt x="148" y="227"/>
                  </a:lnTo>
                  <a:lnTo>
                    <a:pt x="139" y="238"/>
                  </a:lnTo>
                  <a:lnTo>
                    <a:pt x="131" y="248"/>
                  </a:lnTo>
                  <a:lnTo>
                    <a:pt x="121" y="250"/>
                  </a:lnTo>
                  <a:lnTo>
                    <a:pt x="105" y="246"/>
                  </a:lnTo>
                  <a:lnTo>
                    <a:pt x="101" y="246"/>
                  </a:lnTo>
                  <a:lnTo>
                    <a:pt x="94" y="249"/>
                  </a:lnTo>
                  <a:lnTo>
                    <a:pt x="85" y="257"/>
                  </a:lnTo>
                  <a:lnTo>
                    <a:pt x="73" y="258"/>
                  </a:lnTo>
                  <a:lnTo>
                    <a:pt x="67" y="262"/>
                  </a:lnTo>
                  <a:lnTo>
                    <a:pt x="55" y="265"/>
                  </a:lnTo>
                  <a:lnTo>
                    <a:pt x="45" y="271"/>
                  </a:lnTo>
                  <a:lnTo>
                    <a:pt x="32" y="282"/>
                  </a:lnTo>
                  <a:lnTo>
                    <a:pt x="23" y="289"/>
                  </a:lnTo>
                  <a:lnTo>
                    <a:pt x="21" y="292"/>
                  </a:lnTo>
                  <a:lnTo>
                    <a:pt x="11" y="287"/>
                  </a:lnTo>
                  <a:lnTo>
                    <a:pt x="4" y="280"/>
                  </a:lnTo>
                  <a:lnTo>
                    <a:pt x="0" y="278"/>
                  </a:lnTo>
                  <a:lnTo>
                    <a:pt x="6" y="263"/>
                  </a:lnTo>
                  <a:lnTo>
                    <a:pt x="14" y="244"/>
                  </a:lnTo>
                  <a:lnTo>
                    <a:pt x="24" y="230"/>
                  </a:lnTo>
                  <a:lnTo>
                    <a:pt x="32" y="219"/>
                  </a:lnTo>
                  <a:lnTo>
                    <a:pt x="36" y="209"/>
                  </a:lnTo>
                  <a:lnTo>
                    <a:pt x="36" y="190"/>
                  </a:lnTo>
                  <a:lnTo>
                    <a:pt x="37" y="181"/>
                  </a:lnTo>
                  <a:lnTo>
                    <a:pt x="43" y="173"/>
                  </a:lnTo>
                  <a:lnTo>
                    <a:pt x="48" y="154"/>
                  </a:lnTo>
                  <a:lnTo>
                    <a:pt x="50" y="145"/>
                  </a:lnTo>
                  <a:lnTo>
                    <a:pt x="47" y="133"/>
                  </a:lnTo>
                  <a:lnTo>
                    <a:pt x="46" y="126"/>
                  </a:lnTo>
                  <a:lnTo>
                    <a:pt x="50" y="119"/>
                  </a:lnTo>
                  <a:lnTo>
                    <a:pt x="59" y="107"/>
                  </a:lnTo>
                  <a:lnTo>
                    <a:pt x="65" y="94"/>
                  </a:lnTo>
                  <a:lnTo>
                    <a:pt x="70" y="79"/>
                  </a:lnTo>
                  <a:lnTo>
                    <a:pt x="74" y="62"/>
                  </a:lnTo>
                  <a:lnTo>
                    <a:pt x="74" y="57"/>
                  </a:lnTo>
                  <a:lnTo>
                    <a:pt x="77" y="58"/>
                  </a:lnTo>
                </a:path>
              </a:pathLst>
            </a:custGeom>
            <a:solidFill>
              <a:srgbClr val="FFC000"/>
            </a:solid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1200" cap="none" spc="0" normalizeH="0" baseline="0" noProof="0" dirty="0">
                <a:ln>
                  <a:noFill/>
                </a:ln>
                <a:solidFill>
                  <a:srgbClr val="000000"/>
                </a:solidFill>
                <a:effectLst/>
                <a:uLnTx/>
                <a:uFillTx/>
                <a:latin typeface="Calibri"/>
                <a:ea typeface="+mn-ea"/>
                <a:cs typeface="Arial Unicode MS"/>
              </a:endParaRPr>
            </a:p>
          </p:txBody>
        </p:sp>
        <p:sp>
          <p:nvSpPr>
            <p:cNvPr id="19" name="Rectangle 142"/>
            <p:cNvSpPr>
              <a:spLocks noChangeArrowheads="1"/>
            </p:cNvSpPr>
            <p:nvPr/>
          </p:nvSpPr>
          <p:spPr bwMode="auto">
            <a:xfrm>
              <a:off x="3568" y="3389"/>
              <a:ext cx="785" cy="403"/>
            </a:xfrm>
            <a:prstGeom prst="rect">
              <a:avLst/>
            </a:prstGeom>
            <a:noFill/>
            <a:ln w="9525">
              <a:noFill/>
              <a:miter lim="800000"/>
              <a:headEnd/>
              <a:tailEnd/>
            </a:ln>
          </p:spPr>
          <p:txBody>
            <a:bodyPr anchor="ctr"/>
            <a:lstStyle/>
            <a:p>
              <a:pPr marL="0" marR="0" lvl="0" indent="0" algn="l" defTabSz="914400" rtl="0" eaLnBrk="0" fontAlgn="auto" latinLnBrk="0" hangingPunct="0">
                <a:lnSpc>
                  <a:spcPct val="100000"/>
                </a:lnSpc>
                <a:spcBef>
                  <a:spcPts val="0"/>
                </a:spcBef>
                <a:spcAft>
                  <a:spcPts val="0"/>
                </a:spcAft>
                <a:buClrTx/>
                <a:buSzTx/>
                <a:buFontTx/>
                <a:buNone/>
                <a:tabLst/>
                <a:defRPr/>
              </a:pPr>
              <a:r>
                <a:rPr kumimoji="0" lang="pt-PT" sz="1800" b="1" i="0" u="none" strike="noStrike" kern="1200" cap="none" spc="0" normalizeH="0" baseline="0" noProof="0" dirty="0">
                  <a:ln>
                    <a:noFill/>
                  </a:ln>
                  <a:solidFill>
                    <a:srgbClr val="F8F8F8"/>
                  </a:solidFill>
                  <a:effectLst/>
                  <a:uLnTx/>
                  <a:uFillTx/>
                  <a:latin typeface="Calibri"/>
                  <a:ea typeface="+mn-ea"/>
                  <a:cs typeface="Arial Unicode MS"/>
                </a:rPr>
                <a:t>Algarve</a:t>
              </a:r>
              <a:endParaRPr kumimoji="0" lang="en-GB" sz="1800" b="1" i="0" u="none" strike="noStrike" kern="1200" cap="none" spc="0" normalizeH="0" baseline="0" noProof="0" dirty="0">
                <a:ln>
                  <a:noFill/>
                </a:ln>
                <a:solidFill>
                  <a:srgbClr val="F8F8F8"/>
                </a:solidFill>
                <a:effectLst/>
                <a:uLnTx/>
                <a:uFillTx/>
                <a:latin typeface="Calibri"/>
                <a:ea typeface="+mn-ea"/>
                <a:cs typeface="Arial Unicode MS"/>
              </a:endParaRPr>
            </a:p>
          </p:txBody>
        </p:sp>
      </p:grpSp>
      <p:grpSp>
        <p:nvGrpSpPr>
          <p:cNvPr id="20" name="Group 48"/>
          <p:cNvGrpSpPr>
            <a:grpSpLocks/>
          </p:cNvGrpSpPr>
          <p:nvPr/>
        </p:nvGrpSpPr>
        <p:grpSpPr bwMode="auto">
          <a:xfrm>
            <a:off x="5745751" y="3040279"/>
            <a:ext cx="1004888" cy="795337"/>
            <a:chOff x="4863256" y="5577531"/>
            <a:chExt cx="1004888" cy="795338"/>
          </a:xfrm>
        </p:grpSpPr>
        <p:grpSp>
          <p:nvGrpSpPr>
            <p:cNvPr id="21" name="Group 143"/>
            <p:cNvGrpSpPr>
              <a:grpSpLocks/>
            </p:cNvGrpSpPr>
            <p:nvPr/>
          </p:nvGrpSpPr>
          <p:grpSpPr bwMode="auto">
            <a:xfrm>
              <a:off x="4863256" y="5868044"/>
              <a:ext cx="1004888" cy="504825"/>
              <a:chOff x="659" y="5617"/>
              <a:chExt cx="570" cy="349"/>
            </a:xfrm>
          </p:grpSpPr>
          <p:sp>
            <p:nvSpPr>
              <p:cNvPr id="30" name="Freeform 144"/>
              <p:cNvSpPr>
                <a:spLocks/>
              </p:cNvSpPr>
              <p:nvPr/>
            </p:nvSpPr>
            <p:spPr bwMode="auto">
              <a:xfrm>
                <a:off x="1075" y="5620"/>
                <a:ext cx="154" cy="131"/>
              </a:xfrm>
              <a:custGeom>
                <a:avLst/>
                <a:gdLst>
                  <a:gd name="T0" fmla="*/ 0 w 256"/>
                  <a:gd name="T1" fmla="*/ 0 h 221"/>
                  <a:gd name="T2" fmla="*/ 0 w 256"/>
                  <a:gd name="T3" fmla="*/ 1 h 221"/>
                  <a:gd name="T4" fmla="*/ 1 w 256"/>
                  <a:gd name="T5" fmla="*/ 1 h 221"/>
                  <a:gd name="T6" fmla="*/ 0 60000 65536"/>
                  <a:gd name="T7" fmla="*/ 0 60000 65536"/>
                  <a:gd name="T8" fmla="*/ 0 60000 65536"/>
                  <a:gd name="T9" fmla="*/ 0 w 256"/>
                  <a:gd name="T10" fmla="*/ 0 h 221"/>
                  <a:gd name="T11" fmla="*/ 256 w 256"/>
                  <a:gd name="T12" fmla="*/ 221 h 221"/>
                </a:gdLst>
                <a:ahLst/>
                <a:cxnLst>
                  <a:cxn ang="T6">
                    <a:pos x="T0" y="T1"/>
                  </a:cxn>
                  <a:cxn ang="T7">
                    <a:pos x="T2" y="T3"/>
                  </a:cxn>
                  <a:cxn ang="T8">
                    <a:pos x="T4" y="T5"/>
                  </a:cxn>
                </a:cxnLst>
                <a:rect l="T9" t="T10" r="T11" b="T12"/>
                <a:pathLst>
                  <a:path w="256" h="221">
                    <a:moveTo>
                      <a:pt x="0" y="0"/>
                    </a:moveTo>
                    <a:lnTo>
                      <a:pt x="0" y="220"/>
                    </a:lnTo>
                    <a:lnTo>
                      <a:pt x="255" y="22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dirty="0" smtClean="0">
                  <a:ln>
                    <a:noFill/>
                  </a:ln>
                  <a:solidFill>
                    <a:prstClr val="black"/>
                  </a:solidFill>
                  <a:effectLst/>
                  <a:uLnTx/>
                  <a:uFillTx/>
                  <a:latin typeface="Calibri"/>
                  <a:ea typeface="+mn-ea"/>
                  <a:cs typeface="Arial Unicode MS"/>
                </a:endParaRPr>
              </a:p>
            </p:txBody>
          </p:sp>
          <p:sp>
            <p:nvSpPr>
              <p:cNvPr id="31" name="Rectangle 145"/>
              <p:cNvSpPr>
                <a:spLocks noChangeArrowheads="1"/>
              </p:cNvSpPr>
              <p:nvPr/>
            </p:nvSpPr>
            <p:spPr bwMode="auto">
              <a:xfrm rot="16200000" flipV="1">
                <a:off x="769" y="5507"/>
                <a:ext cx="349" cy="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rot="10800000" vert="eaVert"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smtClean="0">
                  <a:ln>
                    <a:noFill/>
                  </a:ln>
                  <a:solidFill>
                    <a:srgbClr val="000000"/>
                  </a:solidFill>
                  <a:effectLst/>
                  <a:uLnTx/>
                  <a:uFillTx/>
                  <a:latin typeface="Calibri"/>
                  <a:ea typeface="+mn-ea"/>
                  <a:cs typeface="Arial" pitchFamily="34" charset="0"/>
                </a:endParaRPr>
              </a:p>
            </p:txBody>
          </p:sp>
        </p:grpSp>
        <p:sp>
          <p:nvSpPr>
            <p:cNvPr id="22" name="Rectangle 147"/>
            <p:cNvSpPr>
              <a:spLocks noChangeArrowheads="1"/>
            </p:cNvSpPr>
            <p:nvPr/>
          </p:nvSpPr>
          <p:spPr bwMode="auto">
            <a:xfrm>
              <a:off x="4961971" y="5577531"/>
              <a:ext cx="809045" cy="30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938" algn="ctr">
                  <a:solidFill>
                    <a:srgbClr val="000000"/>
                  </a:solidFill>
                  <a:miter lim="800000"/>
                  <a:headEnd/>
                  <a:tailEnd/>
                </a14:hiddenLine>
              </a:ext>
            </a:extLst>
          </p:spPr>
          <p:txBody>
            <a:bodyPr wrap="none" lIns="91429" tIns="45715" rIns="91429" bIns="45715">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1400" b="1" i="0" u="none" strike="noStrike" kern="0" cap="none" spc="0" normalizeH="0" baseline="0" noProof="0" dirty="0" smtClean="0">
                  <a:ln>
                    <a:noFill/>
                  </a:ln>
                  <a:solidFill>
                    <a:srgbClr val="808080"/>
                  </a:solidFill>
                  <a:effectLst/>
                  <a:uLnTx/>
                  <a:uFillTx/>
                  <a:latin typeface="Calibri"/>
                  <a:ea typeface="+mn-ea"/>
                  <a:cs typeface="Arial" pitchFamily="34" charset="0"/>
                </a:rPr>
                <a:t>Madeira</a:t>
              </a:r>
            </a:p>
          </p:txBody>
        </p:sp>
        <p:grpSp>
          <p:nvGrpSpPr>
            <p:cNvPr id="23" name="Group 148"/>
            <p:cNvGrpSpPr>
              <a:grpSpLocks/>
            </p:cNvGrpSpPr>
            <p:nvPr/>
          </p:nvGrpSpPr>
          <p:grpSpPr bwMode="auto">
            <a:xfrm>
              <a:off x="4863256" y="5868044"/>
              <a:ext cx="1004888" cy="504825"/>
              <a:chOff x="659" y="5617"/>
              <a:chExt cx="570" cy="349"/>
            </a:xfrm>
          </p:grpSpPr>
          <p:sp>
            <p:nvSpPr>
              <p:cNvPr id="28" name="Freeform 149"/>
              <p:cNvSpPr>
                <a:spLocks/>
              </p:cNvSpPr>
              <p:nvPr/>
            </p:nvSpPr>
            <p:spPr bwMode="auto">
              <a:xfrm>
                <a:off x="1075" y="5620"/>
                <a:ext cx="154" cy="131"/>
              </a:xfrm>
              <a:custGeom>
                <a:avLst/>
                <a:gdLst>
                  <a:gd name="T0" fmla="*/ 0 w 256"/>
                  <a:gd name="T1" fmla="*/ 0 h 221"/>
                  <a:gd name="T2" fmla="*/ 0 w 256"/>
                  <a:gd name="T3" fmla="*/ 1 h 221"/>
                  <a:gd name="T4" fmla="*/ 1 w 256"/>
                  <a:gd name="T5" fmla="*/ 1 h 221"/>
                  <a:gd name="T6" fmla="*/ 0 60000 65536"/>
                  <a:gd name="T7" fmla="*/ 0 60000 65536"/>
                  <a:gd name="T8" fmla="*/ 0 60000 65536"/>
                  <a:gd name="T9" fmla="*/ 0 w 256"/>
                  <a:gd name="T10" fmla="*/ 0 h 221"/>
                  <a:gd name="T11" fmla="*/ 256 w 256"/>
                  <a:gd name="T12" fmla="*/ 221 h 221"/>
                </a:gdLst>
                <a:ahLst/>
                <a:cxnLst>
                  <a:cxn ang="T6">
                    <a:pos x="T0" y="T1"/>
                  </a:cxn>
                  <a:cxn ang="T7">
                    <a:pos x="T2" y="T3"/>
                  </a:cxn>
                  <a:cxn ang="T8">
                    <a:pos x="T4" y="T5"/>
                  </a:cxn>
                </a:cxnLst>
                <a:rect l="T9" t="T10" r="T11" b="T12"/>
                <a:pathLst>
                  <a:path w="256" h="221">
                    <a:moveTo>
                      <a:pt x="0" y="0"/>
                    </a:moveTo>
                    <a:lnTo>
                      <a:pt x="0" y="220"/>
                    </a:lnTo>
                    <a:lnTo>
                      <a:pt x="255" y="220"/>
                    </a:lnTo>
                  </a:path>
                </a:pathLst>
              </a:custGeom>
              <a:noFill/>
              <a:ln w="6350">
                <a:solidFill>
                  <a:srgbClr val="800080"/>
                </a:solidFill>
                <a:round/>
                <a:headEnd/>
                <a:tailEnd/>
              </a:ln>
              <a:extLst>
                <a:ext uri="{909E8E84-426E-40DD-AFC4-6F175D3DCCD1}">
                  <a14:hiddenFill xmlns:a14="http://schemas.microsoft.com/office/drawing/2010/main">
                    <a:solidFill>
                      <a:srgbClr val="FFFFFF"/>
                    </a:solid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dirty="0" smtClean="0">
                  <a:ln>
                    <a:noFill/>
                  </a:ln>
                  <a:solidFill>
                    <a:prstClr val="black"/>
                  </a:solidFill>
                  <a:effectLst/>
                  <a:uLnTx/>
                  <a:uFillTx/>
                  <a:latin typeface="Calibri"/>
                  <a:ea typeface="+mn-ea"/>
                  <a:cs typeface="Arial Unicode MS"/>
                </a:endParaRPr>
              </a:p>
            </p:txBody>
          </p:sp>
          <p:sp>
            <p:nvSpPr>
              <p:cNvPr id="29" name="Rectangle 150"/>
              <p:cNvSpPr>
                <a:spLocks noChangeArrowheads="1"/>
              </p:cNvSpPr>
              <p:nvPr/>
            </p:nvSpPr>
            <p:spPr bwMode="auto">
              <a:xfrm rot="16200000" flipV="1">
                <a:off x="769" y="5507"/>
                <a:ext cx="349" cy="570"/>
              </a:xfrm>
              <a:prstGeom prst="rect">
                <a:avLst/>
              </a:prstGeom>
              <a:noFill/>
              <a:ln w="6350">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smtClean="0">
                  <a:ln>
                    <a:noFill/>
                  </a:ln>
                  <a:solidFill>
                    <a:srgbClr val="000000"/>
                  </a:solidFill>
                  <a:effectLst/>
                  <a:uLnTx/>
                  <a:uFillTx/>
                  <a:latin typeface="Calibri"/>
                  <a:ea typeface="+mn-ea"/>
                  <a:cs typeface="Arial" pitchFamily="34" charset="0"/>
                </a:endParaRPr>
              </a:p>
            </p:txBody>
          </p:sp>
        </p:grpSp>
        <p:grpSp>
          <p:nvGrpSpPr>
            <p:cNvPr id="24" name="Group 151"/>
            <p:cNvGrpSpPr>
              <a:grpSpLocks/>
            </p:cNvGrpSpPr>
            <p:nvPr/>
          </p:nvGrpSpPr>
          <p:grpSpPr bwMode="auto">
            <a:xfrm>
              <a:off x="4963269" y="5909319"/>
              <a:ext cx="852487" cy="350837"/>
              <a:chOff x="753" y="3989"/>
              <a:chExt cx="526" cy="264"/>
            </a:xfrm>
            <a:solidFill>
              <a:srgbClr val="0033CC"/>
            </a:solidFill>
          </p:grpSpPr>
          <p:sp>
            <p:nvSpPr>
              <p:cNvPr id="25" name="Freeform 152"/>
              <p:cNvSpPr>
                <a:spLocks/>
              </p:cNvSpPr>
              <p:nvPr/>
            </p:nvSpPr>
            <p:spPr bwMode="auto">
              <a:xfrm>
                <a:off x="753" y="4053"/>
                <a:ext cx="489" cy="200"/>
              </a:xfrm>
              <a:custGeom>
                <a:avLst/>
                <a:gdLst>
                  <a:gd name="T0" fmla="*/ 0 w 1045"/>
                  <a:gd name="T1" fmla="*/ 0 h 426"/>
                  <a:gd name="T2" fmla="*/ 0 w 1045"/>
                  <a:gd name="T3" fmla="*/ 0 h 426"/>
                  <a:gd name="T4" fmla="*/ 0 w 1045"/>
                  <a:gd name="T5" fmla="*/ 0 h 426"/>
                  <a:gd name="T6" fmla="*/ 0 w 1045"/>
                  <a:gd name="T7" fmla="*/ 0 h 426"/>
                  <a:gd name="T8" fmla="*/ 0 w 1045"/>
                  <a:gd name="T9" fmla="*/ 0 h 426"/>
                  <a:gd name="T10" fmla="*/ 0 w 1045"/>
                  <a:gd name="T11" fmla="*/ 0 h 426"/>
                  <a:gd name="T12" fmla="*/ 0 w 1045"/>
                  <a:gd name="T13" fmla="*/ 0 h 426"/>
                  <a:gd name="T14" fmla="*/ 0 w 1045"/>
                  <a:gd name="T15" fmla="*/ 0 h 426"/>
                  <a:gd name="T16" fmla="*/ 0 w 1045"/>
                  <a:gd name="T17" fmla="*/ 0 h 426"/>
                  <a:gd name="T18" fmla="*/ 0 w 1045"/>
                  <a:gd name="T19" fmla="*/ 0 h 426"/>
                  <a:gd name="T20" fmla="*/ 0 w 1045"/>
                  <a:gd name="T21" fmla="*/ 0 h 426"/>
                  <a:gd name="T22" fmla="*/ 0 w 1045"/>
                  <a:gd name="T23" fmla="*/ 0 h 426"/>
                  <a:gd name="T24" fmla="*/ 0 w 1045"/>
                  <a:gd name="T25" fmla="*/ 0 h 426"/>
                  <a:gd name="T26" fmla="*/ 0 w 1045"/>
                  <a:gd name="T27" fmla="*/ 0 h 426"/>
                  <a:gd name="T28" fmla="*/ 0 w 1045"/>
                  <a:gd name="T29" fmla="*/ 0 h 426"/>
                  <a:gd name="T30" fmla="*/ 0 w 1045"/>
                  <a:gd name="T31" fmla="*/ 0 h 426"/>
                  <a:gd name="T32" fmla="*/ 0 w 1045"/>
                  <a:gd name="T33" fmla="*/ 0 h 426"/>
                  <a:gd name="T34" fmla="*/ 0 w 1045"/>
                  <a:gd name="T35" fmla="*/ 0 h 426"/>
                  <a:gd name="T36" fmla="*/ 0 w 1045"/>
                  <a:gd name="T37" fmla="*/ 0 h 426"/>
                  <a:gd name="T38" fmla="*/ 0 w 1045"/>
                  <a:gd name="T39" fmla="*/ 0 h 426"/>
                  <a:gd name="T40" fmla="*/ 0 w 1045"/>
                  <a:gd name="T41" fmla="*/ 0 h 426"/>
                  <a:gd name="T42" fmla="*/ 0 w 1045"/>
                  <a:gd name="T43" fmla="*/ 0 h 426"/>
                  <a:gd name="T44" fmla="*/ 0 w 1045"/>
                  <a:gd name="T45" fmla="*/ 0 h 426"/>
                  <a:gd name="T46" fmla="*/ 0 w 1045"/>
                  <a:gd name="T47" fmla="*/ 0 h 426"/>
                  <a:gd name="T48" fmla="*/ 0 w 1045"/>
                  <a:gd name="T49" fmla="*/ 0 h 426"/>
                  <a:gd name="T50" fmla="*/ 0 w 1045"/>
                  <a:gd name="T51" fmla="*/ 0 h 426"/>
                  <a:gd name="T52" fmla="*/ 0 w 1045"/>
                  <a:gd name="T53" fmla="*/ 0 h 426"/>
                  <a:gd name="T54" fmla="*/ 0 w 1045"/>
                  <a:gd name="T55" fmla="*/ 0 h 426"/>
                  <a:gd name="T56" fmla="*/ 0 w 1045"/>
                  <a:gd name="T57" fmla="*/ 0 h 426"/>
                  <a:gd name="T58" fmla="*/ 0 w 1045"/>
                  <a:gd name="T59" fmla="*/ 0 h 426"/>
                  <a:gd name="T60" fmla="*/ 0 w 1045"/>
                  <a:gd name="T61" fmla="*/ 0 h 426"/>
                  <a:gd name="T62" fmla="*/ 0 w 1045"/>
                  <a:gd name="T63" fmla="*/ 0 h 426"/>
                  <a:gd name="T64" fmla="*/ 0 w 1045"/>
                  <a:gd name="T65" fmla="*/ 0 h 426"/>
                  <a:gd name="T66" fmla="*/ 0 w 1045"/>
                  <a:gd name="T67" fmla="*/ 0 h 426"/>
                  <a:gd name="T68" fmla="*/ 0 w 1045"/>
                  <a:gd name="T69" fmla="*/ 0 h 426"/>
                  <a:gd name="T70" fmla="*/ 0 w 1045"/>
                  <a:gd name="T71" fmla="*/ 0 h 426"/>
                  <a:gd name="T72" fmla="*/ 0 w 1045"/>
                  <a:gd name="T73" fmla="*/ 0 h 426"/>
                  <a:gd name="T74" fmla="*/ 0 w 1045"/>
                  <a:gd name="T75" fmla="*/ 0 h 426"/>
                  <a:gd name="T76" fmla="*/ 0 w 1045"/>
                  <a:gd name="T77" fmla="*/ 0 h 426"/>
                  <a:gd name="T78" fmla="*/ 0 w 1045"/>
                  <a:gd name="T79" fmla="*/ 0 h 426"/>
                  <a:gd name="T80" fmla="*/ 0 w 1045"/>
                  <a:gd name="T81" fmla="*/ 0 h 426"/>
                  <a:gd name="T82" fmla="*/ 0 w 1045"/>
                  <a:gd name="T83" fmla="*/ 0 h 426"/>
                  <a:gd name="T84" fmla="*/ 0 w 1045"/>
                  <a:gd name="T85" fmla="*/ 0 h 426"/>
                  <a:gd name="T86" fmla="*/ 0 w 1045"/>
                  <a:gd name="T87" fmla="*/ 0 h 426"/>
                  <a:gd name="T88" fmla="*/ 0 w 1045"/>
                  <a:gd name="T89" fmla="*/ 0 h 426"/>
                  <a:gd name="T90" fmla="*/ 0 w 1045"/>
                  <a:gd name="T91" fmla="*/ 0 h 426"/>
                  <a:gd name="T92" fmla="*/ 0 w 1045"/>
                  <a:gd name="T93" fmla="*/ 0 h 426"/>
                  <a:gd name="T94" fmla="*/ 0 w 1045"/>
                  <a:gd name="T95" fmla="*/ 0 h 426"/>
                  <a:gd name="T96" fmla="*/ 0 w 1045"/>
                  <a:gd name="T97" fmla="*/ 0 h 426"/>
                  <a:gd name="T98" fmla="*/ 0 w 1045"/>
                  <a:gd name="T99" fmla="*/ 0 h 426"/>
                  <a:gd name="T100" fmla="*/ 0 w 1045"/>
                  <a:gd name="T101" fmla="*/ 0 h 426"/>
                  <a:gd name="T102" fmla="*/ 0 w 1045"/>
                  <a:gd name="T103" fmla="*/ 0 h 426"/>
                  <a:gd name="T104" fmla="*/ 0 w 1045"/>
                  <a:gd name="T105" fmla="*/ 0 h 426"/>
                  <a:gd name="T106" fmla="*/ 0 w 1045"/>
                  <a:gd name="T107" fmla="*/ 0 h 426"/>
                  <a:gd name="T108" fmla="*/ 0 w 1045"/>
                  <a:gd name="T109" fmla="*/ 0 h 426"/>
                  <a:gd name="T110" fmla="*/ 0 w 1045"/>
                  <a:gd name="T111" fmla="*/ 0 h 426"/>
                  <a:gd name="T112" fmla="*/ 0 w 1045"/>
                  <a:gd name="T113" fmla="*/ 0 h 426"/>
                  <a:gd name="T114" fmla="*/ 0 w 1045"/>
                  <a:gd name="T115" fmla="*/ 0 h 426"/>
                  <a:gd name="T116" fmla="*/ 0 w 1045"/>
                  <a:gd name="T117" fmla="*/ 0 h 426"/>
                  <a:gd name="T118" fmla="*/ 0 w 1045"/>
                  <a:gd name="T119" fmla="*/ 0 h 426"/>
                  <a:gd name="T120" fmla="*/ 0 w 1045"/>
                  <a:gd name="T121" fmla="*/ 0 h 426"/>
                  <a:gd name="T122" fmla="*/ 0 w 1045"/>
                  <a:gd name="T123" fmla="*/ 0 h 42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45"/>
                  <a:gd name="T187" fmla="*/ 0 h 426"/>
                  <a:gd name="T188" fmla="*/ 1045 w 1045"/>
                  <a:gd name="T189" fmla="*/ 426 h 42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45" h="426">
                    <a:moveTo>
                      <a:pt x="109" y="1"/>
                    </a:moveTo>
                    <a:cubicBezTo>
                      <a:pt x="126" y="1"/>
                      <a:pt x="143" y="0"/>
                      <a:pt x="160" y="2"/>
                    </a:cubicBezTo>
                    <a:cubicBezTo>
                      <a:pt x="160" y="2"/>
                      <a:pt x="165" y="9"/>
                      <a:pt x="167" y="10"/>
                    </a:cubicBezTo>
                    <a:cubicBezTo>
                      <a:pt x="168" y="14"/>
                      <a:pt x="170" y="16"/>
                      <a:pt x="173" y="18"/>
                    </a:cubicBezTo>
                    <a:cubicBezTo>
                      <a:pt x="174" y="22"/>
                      <a:pt x="176" y="24"/>
                      <a:pt x="179" y="26"/>
                    </a:cubicBezTo>
                    <a:cubicBezTo>
                      <a:pt x="180" y="30"/>
                      <a:pt x="185" y="38"/>
                      <a:pt x="190" y="40"/>
                    </a:cubicBezTo>
                    <a:cubicBezTo>
                      <a:pt x="194" y="52"/>
                      <a:pt x="220" y="62"/>
                      <a:pt x="232" y="66"/>
                    </a:cubicBezTo>
                    <a:cubicBezTo>
                      <a:pt x="237" y="67"/>
                      <a:pt x="241" y="68"/>
                      <a:pt x="246" y="69"/>
                    </a:cubicBezTo>
                    <a:cubicBezTo>
                      <a:pt x="247" y="69"/>
                      <a:pt x="250" y="70"/>
                      <a:pt x="250" y="70"/>
                    </a:cubicBezTo>
                    <a:cubicBezTo>
                      <a:pt x="256" y="74"/>
                      <a:pt x="263" y="75"/>
                      <a:pt x="270" y="76"/>
                    </a:cubicBezTo>
                    <a:cubicBezTo>
                      <a:pt x="273" y="78"/>
                      <a:pt x="276" y="80"/>
                      <a:pt x="280" y="81"/>
                    </a:cubicBezTo>
                    <a:cubicBezTo>
                      <a:pt x="289" y="88"/>
                      <a:pt x="300" y="92"/>
                      <a:pt x="311" y="94"/>
                    </a:cubicBezTo>
                    <a:cubicBezTo>
                      <a:pt x="318" y="99"/>
                      <a:pt x="326" y="99"/>
                      <a:pt x="334" y="100"/>
                    </a:cubicBezTo>
                    <a:cubicBezTo>
                      <a:pt x="340" y="104"/>
                      <a:pt x="349" y="104"/>
                      <a:pt x="356" y="105"/>
                    </a:cubicBezTo>
                    <a:cubicBezTo>
                      <a:pt x="372" y="104"/>
                      <a:pt x="381" y="105"/>
                      <a:pt x="394" y="102"/>
                    </a:cubicBezTo>
                    <a:cubicBezTo>
                      <a:pt x="399" y="95"/>
                      <a:pt x="415" y="89"/>
                      <a:pt x="424" y="87"/>
                    </a:cubicBezTo>
                    <a:cubicBezTo>
                      <a:pt x="429" y="85"/>
                      <a:pt x="432" y="81"/>
                      <a:pt x="437" y="79"/>
                    </a:cubicBezTo>
                    <a:cubicBezTo>
                      <a:pt x="443" y="73"/>
                      <a:pt x="453" y="70"/>
                      <a:pt x="461" y="67"/>
                    </a:cubicBezTo>
                    <a:cubicBezTo>
                      <a:pt x="465" y="66"/>
                      <a:pt x="473" y="62"/>
                      <a:pt x="473" y="62"/>
                    </a:cubicBezTo>
                    <a:cubicBezTo>
                      <a:pt x="481" y="72"/>
                      <a:pt x="489" y="67"/>
                      <a:pt x="505" y="68"/>
                    </a:cubicBezTo>
                    <a:cubicBezTo>
                      <a:pt x="510" y="69"/>
                      <a:pt x="510" y="71"/>
                      <a:pt x="514" y="74"/>
                    </a:cubicBezTo>
                    <a:cubicBezTo>
                      <a:pt x="521" y="73"/>
                      <a:pt x="520" y="72"/>
                      <a:pt x="526" y="69"/>
                    </a:cubicBezTo>
                    <a:cubicBezTo>
                      <a:pt x="529" y="67"/>
                      <a:pt x="535" y="66"/>
                      <a:pt x="535" y="66"/>
                    </a:cubicBezTo>
                    <a:cubicBezTo>
                      <a:pt x="539" y="67"/>
                      <a:pt x="543" y="68"/>
                      <a:pt x="547" y="69"/>
                    </a:cubicBezTo>
                    <a:cubicBezTo>
                      <a:pt x="560" y="68"/>
                      <a:pt x="567" y="68"/>
                      <a:pt x="578" y="66"/>
                    </a:cubicBezTo>
                    <a:cubicBezTo>
                      <a:pt x="587" y="62"/>
                      <a:pt x="598" y="61"/>
                      <a:pt x="608" y="60"/>
                    </a:cubicBezTo>
                    <a:cubicBezTo>
                      <a:pt x="622" y="56"/>
                      <a:pt x="623" y="64"/>
                      <a:pt x="634" y="67"/>
                    </a:cubicBezTo>
                    <a:cubicBezTo>
                      <a:pt x="638" y="70"/>
                      <a:pt x="642" y="73"/>
                      <a:pt x="646" y="74"/>
                    </a:cubicBezTo>
                    <a:cubicBezTo>
                      <a:pt x="648" y="75"/>
                      <a:pt x="652" y="76"/>
                      <a:pt x="652" y="76"/>
                    </a:cubicBezTo>
                    <a:cubicBezTo>
                      <a:pt x="654" y="81"/>
                      <a:pt x="664" y="84"/>
                      <a:pt x="664" y="84"/>
                    </a:cubicBezTo>
                    <a:cubicBezTo>
                      <a:pt x="673" y="97"/>
                      <a:pt x="687" y="96"/>
                      <a:pt x="701" y="100"/>
                    </a:cubicBezTo>
                    <a:cubicBezTo>
                      <a:pt x="703" y="105"/>
                      <a:pt x="700" y="110"/>
                      <a:pt x="698" y="114"/>
                    </a:cubicBezTo>
                    <a:cubicBezTo>
                      <a:pt x="702" y="125"/>
                      <a:pt x="710" y="123"/>
                      <a:pt x="720" y="126"/>
                    </a:cubicBezTo>
                    <a:cubicBezTo>
                      <a:pt x="722" y="133"/>
                      <a:pt x="734" y="144"/>
                      <a:pt x="742" y="147"/>
                    </a:cubicBezTo>
                    <a:cubicBezTo>
                      <a:pt x="745" y="152"/>
                      <a:pt x="754" y="158"/>
                      <a:pt x="760" y="160"/>
                    </a:cubicBezTo>
                    <a:cubicBezTo>
                      <a:pt x="763" y="164"/>
                      <a:pt x="770" y="166"/>
                      <a:pt x="775" y="168"/>
                    </a:cubicBezTo>
                    <a:cubicBezTo>
                      <a:pt x="778" y="169"/>
                      <a:pt x="781" y="170"/>
                      <a:pt x="784" y="171"/>
                    </a:cubicBezTo>
                    <a:cubicBezTo>
                      <a:pt x="785" y="171"/>
                      <a:pt x="787" y="172"/>
                      <a:pt x="787" y="172"/>
                    </a:cubicBezTo>
                    <a:cubicBezTo>
                      <a:pt x="817" y="171"/>
                      <a:pt x="810" y="171"/>
                      <a:pt x="826" y="176"/>
                    </a:cubicBezTo>
                    <a:cubicBezTo>
                      <a:pt x="830" y="183"/>
                      <a:pt x="838" y="182"/>
                      <a:pt x="846" y="183"/>
                    </a:cubicBezTo>
                    <a:cubicBezTo>
                      <a:pt x="854" y="185"/>
                      <a:pt x="856" y="186"/>
                      <a:pt x="866" y="187"/>
                    </a:cubicBezTo>
                    <a:cubicBezTo>
                      <a:pt x="881" y="191"/>
                      <a:pt x="895" y="192"/>
                      <a:pt x="911" y="193"/>
                    </a:cubicBezTo>
                    <a:cubicBezTo>
                      <a:pt x="915" y="194"/>
                      <a:pt x="919" y="195"/>
                      <a:pt x="923" y="196"/>
                    </a:cubicBezTo>
                    <a:cubicBezTo>
                      <a:pt x="934" y="203"/>
                      <a:pt x="963" y="196"/>
                      <a:pt x="978" y="194"/>
                    </a:cubicBezTo>
                    <a:cubicBezTo>
                      <a:pt x="981" y="189"/>
                      <a:pt x="982" y="188"/>
                      <a:pt x="988" y="187"/>
                    </a:cubicBezTo>
                    <a:cubicBezTo>
                      <a:pt x="998" y="188"/>
                      <a:pt x="1003" y="195"/>
                      <a:pt x="1012" y="200"/>
                    </a:cubicBezTo>
                    <a:cubicBezTo>
                      <a:pt x="1015" y="202"/>
                      <a:pt x="1018" y="204"/>
                      <a:pt x="1021" y="206"/>
                    </a:cubicBezTo>
                    <a:cubicBezTo>
                      <a:pt x="1022" y="207"/>
                      <a:pt x="1024" y="208"/>
                      <a:pt x="1024" y="208"/>
                    </a:cubicBezTo>
                    <a:cubicBezTo>
                      <a:pt x="1028" y="215"/>
                      <a:pt x="1038" y="220"/>
                      <a:pt x="1045" y="225"/>
                    </a:cubicBezTo>
                    <a:cubicBezTo>
                      <a:pt x="1043" y="232"/>
                      <a:pt x="1026" y="222"/>
                      <a:pt x="1020" y="220"/>
                    </a:cubicBezTo>
                    <a:cubicBezTo>
                      <a:pt x="1016" y="219"/>
                      <a:pt x="1009" y="217"/>
                      <a:pt x="1009" y="217"/>
                    </a:cubicBezTo>
                    <a:cubicBezTo>
                      <a:pt x="1001" y="209"/>
                      <a:pt x="995" y="206"/>
                      <a:pt x="984" y="204"/>
                    </a:cubicBezTo>
                    <a:cubicBezTo>
                      <a:pt x="977" y="206"/>
                      <a:pt x="977" y="212"/>
                      <a:pt x="970" y="214"/>
                    </a:cubicBezTo>
                    <a:cubicBezTo>
                      <a:pt x="954" y="213"/>
                      <a:pt x="942" y="212"/>
                      <a:pt x="926" y="213"/>
                    </a:cubicBezTo>
                    <a:cubicBezTo>
                      <a:pt x="920" y="219"/>
                      <a:pt x="910" y="223"/>
                      <a:pt x="901" y="225"/>
                    </a:cubicBezTo>
                    <a:cubicBezTo>
                      <a:pt x="896" y="226"/>
                      <a:pt x="897" y="226"/>
                      <a:pt x="892" y="230"/>
                    </a:cubicBezTo>
                    <a:cubicBezTo>
                      <a:pt x="891" y="231"/>
                      <a:pt x="889" y="232"/>
                      <a:pt x="889" y="232"/>
                    </a:cubicBezTo>
                    <a:cubicBezTo>
                      <a:pt x="888" y="236"/>
                      <a:pt x="886" y="238"/>
                      <a:pt x="883" y="240"/>
                    </a:cubicBezTo>
                    <a:cubicBezTo>
                      <a:pt x="881" y="243"/>
                      <a:pt x="877" y="247"/>
                      <a:pt x="874" y="249"/>
                    </a:cubicBezTo>
                    <a:cubicBezTo>
                      <a:pt x="872" y="253"/>
                      <a:pt x="869" y="261"/>
                      <a:pt x="869" y="261"/>
                    </a:cubicBezTo>
                    <a:cubicBezTo>
                      <a:pt x="868" y="268"/>
                      <a:pt x="866" y="275"/>
                      <a:pt x="860" y="279"/>
                    </a:cubicBezTo>
                    <a:cubicBezTo>
                      <a:pt x="857" y="283"/>
                      <a:pt x="857" y="287"/>
                      <a:pt x="854" y="291"/>
                    </a:cubicBezTo>
                    <a:cubicBezTo>
                      <a:pt x="852" y="300"/>
                      <a:pt x="852" y="305"/>
                      <a:pt x="844" y="310"/>
                    </a:cubicBezTo>
                    <a:cubicBezTo>
                      <a:pt x="839" y="313"/>
                      <a:pt x="842" y="312"/>
                      <a:pt x="835" y="314"/>
                    </a:cubicBezTo>
                    <a:cubicBezTo>
                      <a:pt x="834" y="314"/>
                      <a:pt x="832" y="315"/>
                      <a:pt x="832" y="315"/>
                    </a:cubicBezTo>
                    <a:cubicBezTo>
                      <a:pt x="829" y="318"/>
                      <a:pt x="823" y="322"/>
                      <a:pt x="823" y="322"/>
                    </a:cubicBezTo>
                    <a:cubicBezTo>
                      <a:pt x="820" y="326"/>
                      <a:pt x="816" y="330"/>
                      <a:pt x="812" y="333"/>
                    </a:cubicBezTo>
                    <a:cubicBezTo>
                      <a:pt x="811" y="337"/>
                      <a:pt x="808" y="341"/>
                      <a:pt x="806" y="345"/>
                    </a:cubicBezTo>
                    <a:cubicBezTo>
                      <a:pt x="805" y="358"/>
                      <a:pt x="804" y="368"/>
                      <a:pt x="793" y="375"/>
                    </a:cubicBezTo>
                    <a:cubicBezTo>
                      <a:pt x="791" y="379"/>
                      <a:pt x="786" y="381"/>
                      <a:pt x="782" y="382"/>
                    </a:cubicBezTo>
                    <a:cubicBezTo>
                      <a:pt x="779" y="386"/>
                      <a:pt x="770" y="390"/>
                      <a:pt x="770" y="390"/>
                    </a:cubicBezTo>
                    <a:cubicBezTo>
                      <a:pt x="764" y="399"/>
                      <a:pt x="750" y="399"/>
                      <a:pt x="740" y="400"/>
                    </a:cubicBezTo>
                    <a:cubicBezTo>
                      <a:pt x="734" y="402"/>
                      <a:pt x="728" y="403"/>
                      <a:pt x="722" y="404"/>
                    </a:cubicBezTo>
                    <a:cubicBezTo>
                      <a:pt x="709" y="403"/>
                      <a:pt x="683" y="400"/>
                      <a:pt x="683" y="400"/>
                    </a:cubicBezTo>
                    <a:cubicBezTo>
                      <a:pt x="678" y="399"/>
                      <a:pt x="672" y="397"/>
                      <a:pt x="667" y="396"/>
                    </a:cubicBezTo>
                    <a:cubicBezTo>
                      <a:pt x="663" y="393"/>
                      <a:pt x="659" y="392"/>
                      <a:pt x="654" y="391"/>
                    </a:cubicBezTo>
                    <a:cubicBezTo>
                      <a:pt x="648" y="392"/>
                      <a:pt x="637" y="394"/>
                      <a:pt x="637" y="394"/>
                    </a:cubicBezTo>
                    <a:cubicBezTo>
                      <a:pt x="632" y="401"/>
                      <a:pt x="616" y="404"/>
                      <a:pt x="608" y="406"/>
                    </a:cubicBezTo>
                    <a:cubicBezTo>
                      <a:pt x="593" y="416"/>
                      <a:pt x="574" y="416"/>
                      <a:pt x="559" y="426"/>
                    </a:cubicBezTo>
                    <a:cubicBezTo>
                      <a:pt x="558" y="425"/>
                      <a:pt x="558" y="424"/>
                      <a:pt x="557" y="423"/>
                    </a:cubicBezTo>
                    <a:cubicBezTo>
                      <a:pt x="556" y="422"/>
                      <a:pt x="555" y="423"/>
                      <a:pt x="554" y="422"/>
                    </a:cubicBezTo>
                    <a:cubicBezTo>
                      <a:pt x="553" y="420"/>
                      <a:pt x="552" y="414"/>
                      <a:pt x="550" y="412"/>
                    </a:cubicBezTo>
                    <a:cubicBezTo>
                      <a:pt x="547" y="410"/>
                      <a:pt x="541" y="409"/>
                      <a:pt x="541" y="409"/>
                    </a:cubicBezTo>
                    <a:cubicBezTo>
                      <a:pt x="540" y="405"/>
                      <a:pt x="534" y="403"/>
                      <a:pt x="530" y="402"/>
                    </a:cubicBezTo>
                    <a:cubicBezTo>
                      <a:pt x="525" y="397"/>
                      <a:pt x="518" y="397"/>
                      <a:pt x="511" y="396"/>
                    </a:cubicBezTo>
                    <a:cubicBezTo>
                      <a:pt x="497" y="387"/>
                      <a:pt x="479" y="382"/>
                      <a:pt x="463" y="379"/>
                    </a:cubicBezTo>
                    <a:cubicBezTo>
                      <a:pt x="456" y="380"/>
                      <a:pt x="450" y="381"/>
                      <a:pt x="443" y="384"/>
                    </a:cubicBezTo>
                    <a:cubicBezTo>
                      <a:pt x="417" y="381"/>
                      <a:pt x="390" y="370"/>
                      <a:pt x="365" y="363"/>
                    </a:cubicBezTo>
                    <a:cubicBezTo>
                      <a:pt x="354" y="360"/>
                      <a:pt x="339" y="359"/>
                      <a:pt x="329" y="354"/>
                    </a:cubicBezTo>
                    <a:cubicBezTo>
                      <a:pt x="325" y="352"/>
                      <a:pt x="324" y="349"/>
                      <a:pt x="320" y="348"/>
                    </a:cubicBezTo>
                    <a:cubicBezTo>
                      <a:pt x="312" y="340"/>
                      <a:pt x="299" y="340"/>
                      <a:pt x="289" y="339"/>
                    </a:cubicBezTo>
                    <a:cubicBezTo>
                      <a:pt x="285" y="338"/>
                      <a:pt x="277" y="336"/>
                      <a:pt x="277" y="336"/>
                    </a:cubicBezTo>
                    <a:cubicBezTo>
                      <a:pt x="272" y="331"/>
                      <a:pt x="265" y="327"/>
                      <a:pt x="259" y="325"/>
                    </a:cubicBezTo>
                    <a:cubicBezTo>
                      <a:pt x="253" y="316"/>
                      <a:pt x="242" y="312"/>
                      <a:pt x="233" y="306"/>
                    </a:cubicBezTo>
                    <a:cubicBezTo>
                      <a:pt x="229" y="303"/>
                      <a:pt x="225" y="302"/>
                      <a:pt x="221" y="301"/>
                    </a:cubicBezTo>
                    <a:cubicBezTo>
                      <a:pt x="220" y="301"/>
                      <a:pt x="218" y="300"/>
                      <a:pt x="218" y="300"/>
                    </a:cubicBezTo>
                    <a:cubicBezTo>
                      <a:pt x="211" y="293"/>
                      <a:pt x="199" y="293"/>
                      <a:pt x="191" y="288"/>
                    </a:cubicBezTo>
                    <a:cubicBezTo>
                      <a:pt x="186" y="285"/>
                      <a:pt x="189" y="286"/>
                      <a:pt x="182" y="284"/>
                    </a:cubicBezTo>
                    <a:cubicBezTo>
                      <a:pt x="181" y="284"/>
                      <a:pt x="179" y="283"/>
                      <a:pt x="179" y="283"/>
                    </a:cubicBezTo>
                    <a:cubicBezTo>
                      <a:pt x="174" y="278"/>
                      <a:pt x="164" y="273"/>
                      <a:pt x="158" y="270"/>
                    </a:cubicBezTo>
                    <a:cubicBezTo>
                      <a:pt x="157" y="269"/>
                      <a:pt x="156" y="268"/>
                      <a:pt x="155" y="268"/>
                    </a:cubicBezTo>
                    <a:cubicBezTo>
                      <a:pt x="153" y="267"/>
                      <a:pt x="151" y="267"/>
                      <a:pt x="149" y="266"/>
                    </a:cubicBezTo>
                    <a:cubicBezTo>
                      <a:pt x="148" y="266"/>
                      <a:pt x="146" y="265"/>
                      <a:pt x="146" y="265"/>
                    </a:cubicBezTo>
                    <a:cubicBezTo>
                      <a:pt x="141" y="260"/>
                      <a:pt x="136" y="261"/>
                      <a:pt x="131" y="258"/>
                    </a:cubicBezTo>
                    <a:cubicBezTo>
                      <a:pt x="120" y="251"/>
                      <a:pt x="105" y="244"/>
                      <a:pt x="92" y="240"/>
                    </a:cubicBezTo>
                    <a:cubicBezTo>
                      <a:pt x="87" y="235"/>
                      <a:pt x="80" y="232"/>
                      <a:pt x="74" y="228"/>
                    </a:cubicBezTo>
                    <a:cubicBezTo>
                      <a:pt x="71" y="226"/>
                      <a:pt x="65" y="222"/>
                      <a:pt x="65" y="222"/>
                    </a:cubicBezTo>
                    <a:cubicBezTo>
                      <a:pt x="64" y="218"/>
                      <a:pt x="62" y="218"/>
                      <a:pt x="58" y="216"/>
                    </a:cubicBezTo>
                    <a:cubicBezTo>
                      <a:pt x="55" y="211"/>
                      <a:pt x="53" y="208"/>
                      <a:pt x="49" y="205"/>
                    </a:cubicBezTo>
                    <a:cubicBezTo>
                      <a:pt x="48" y="201"/>
                      <a:pt x="42" y="196"/>
                      <a:pt x="38" y="193"/>
                    </a:cubicBezTo>
                    <a:cubicBezTo>
                      <a:pt x="36" y="188"/>
                      <a:pt x="33" y="186"/>
                      <a:pt x="31" y="181"/>
                    </a:cubicBezTo>
                    <a:cubicBezTo>
                      <a:pt x="31" y="176"/>
                      <a:pt x="35" y="152"/>
                      <a:pt x="26" y="146"/>
                    </a:cubicBezTo>
                    <a:cubicBezTo>
                      <a:pt x="23" y="141"/>
                      <a:pt x="19" y="131"/>
                      <a:pt x="14" y="128"/>
                    </a:cubicBezTo>
                    <a:cubicBezTo>
                      <a:pt x="12" y="124"/>
                      <a:pt x="11" y="121"/>
                      <a:pt x="7" y="120"/>
                    </a:cubicBezTo>
                    <a:cubicBezTo>
                      <a:pt x="4" y="110"/>
                      <a:pt x="9" y="125"/>
                      <a:pt x="2" y="115"/>
                    </a:cubicBezTo>
                    <a:cubicBezTo>
                      <a:pt x="1" y="113"/>
                      <a:pt x="0" y="109"/>
                      <a:pt x="0" y="109"/>
                    </a:cubicBezTo>
                    <a:cubicBezTo>
                      <a:pt x="1" y="105"/>
                      <a:pt x="6" y="100"/>
                      <a:pt x="10" y="98"/>
                    </a:cubicBezTo>
                    <a:cubicBezTo>
                      <a:pt x="12" y="94"/>
                      <a:pt x="17" y="89"/>
                      <a:pt x="22" y="87"/>
                    </a:cubicBezTo>
                    <a:cubicBezTo>
                      <a:pt x="25" y="84"/>
                      <a:pt x="26" y="81"/>
                      <a:pt x="28" y="78"/>
                    </a:cubicBezTo>
                    <a:cubicBezTo>
                      <a:pt x="30" y="69"/>
                      <a:pt x="28" y="71"/>
                      <a:pt x="34" y="68"/>
                    </a:cubicBezTo>
                    <a:cubicBezTo>
                      <a:pt x="37" y="64"/>
                      <a:pt x="39" y="64"/>
                      <a:pt x="43" y="60"/>
                    </a:cubicBezTo>
                    <a:cubicBezTo>
                      <a:pt x="45" y="53"/>
                      <a:pt x="68" y="33"/>
                      <a:pt x="76" y="30"/>
                    </a:cubicBezTo>
                    <a:cubicBezTo>
                      <a:pt x="77" y="27"/>
                      <a:pt x="80" y="24"/>
                      <a:pt x="82" y="22"/>
                    </a:cubicBezTo>
                    <a:cubicBezTo>
                      <a:pt x="84" y="20"/>
                      <a:pt x="88" y="18"/>
                      <a:pt x="88" y="18"/>
                    </a:cubicBezTo>
                    <a:cubicBezTo>
                      <a:pt x="92" y="11"/>
                      <a:pt x="102" y="6"/>
                      <a:pt x="109" y="1"/>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26" name="Freeform 153"/>
              <p:cNvSpPr>
                <a:spLocks/>
              </p:cNvSpPr>
              <p:nvPr/>
            </p:nvSpPr>
            <p:spPr bwMode="auto">
              <a:xfrm>
                <a:off x="1196" y="3989"/>
                <a:ext cx="83" cy="69"/>
              </a:xfrm>
              <a:custGeom>
                <a:avLst/>
                <a:gdLst>
                  <a:gd name="T0" fmla="*/ 0 w 177"/>
                  <a:gd name="T1" fmla="*/ 0 h 147"/>
                  <a:gd name="T2" fmla="*/ 0 w 177"/>
                  <a:gd name="T3" fmla="*/ 0 h 147"/>
                  <a:gd name="T4" fmla="*/ 0 w 177"/>
                  <a:gd name="T5" fmla="*/ 0 h 147"/>
                  <a:gd name="T6" fmla="*/ 0 w 177"/>
                  <a:gd name="T7" fmla="*/ 0 h 147"/>
                  <a:gd name="T8" fmla="*/ 0 w 177"/>
                  <a:gd name="T9" fmla="*/ 0 h 147"/>
                  <a:gd name="T10" fmla="*/ 0 w 177"/>
                  <a:gd name="T11" fmla="*/ 0 h 147"/>
                  <a:gd name="T12" fmla="*/ 0 w 177"/>
                  <a:gd name="T13" fmla="*/ 0 h 147"/>
                  <a:gd name="T14" fmla="*/ 0 w 177"/>
                  <a:gd name="T15" fmla="*/ 0 h 147"/>
                  <a:gd name="T16" fmla="*/ 0 w 177"/>
                  <a:gd name="T17" fmla="*/ 0 h 147"/>
                  <a:gd name="T18" fmla="*/ 0 w 177"/>
                  <a:gd name="T19" fmla="*/ 0 h 147"/>
                  <a:gd name="T20" fmla="*/ 0 w 177"/>
                  <a:gd name="T21" fmla="*/ 0 h 147"/>
                  <a:gd name="T22" fmla="*/ 0 w 177"/>
                  <a:gd name="T23" fmla="*/ 0 h 147"/>
                  <a:gd name="T24" fmla="*/ 0 w 177"/>
                  <a:gd name="T25" fmla="*/ 0 h 147"/>
                  <a:gd name="T26" fmla="*/ 0 w 177"/>
                  <a:gd name="T27" fmla="*/ 0 h 147"/>
                  <a:gd name="T28" fmla="*/ 0 w 177"/>
                  <a:gd name="T29" fmla="*/ 0 h 147"/>
                  <a:gd name="T30" fmla="*/ 0 w 177"/>
                  <a:gd name="T31" fmla="*/ 0 h 147"/>
                  <a:gd name="T32" fmla="*/ 0 w 177"/>
                  <a:gd name="T33" fmla="*/ 0 h 147"/>
                  <a:gd name="T34" fmla="*/ 0 w 177"/>
                  <a:gd name="T35" fmla="*/ 0 h 147"/>
                  <a:gd name="T36" fmla="*/ 0 w 177"/>
                  <a:gd name="T37" fmla="*/ 0 h 147"/>
                  <a:gd name="T38" fmla="*/ 0 w 177"/>
                  <a:gd name="T39" fmla="*/ 0 h 147"/>
                  <a:gd name="T40" fmla="*/ 0 w 177"/>
                  <a:gd name="T41" fmla="*/ 0 h 147"/>
                  <a:gd name="T42" fmla="*/ 0 w 177"/>
                  <a:gd name="T43" fmla="*/ 0 h 147"/>
                  <a:gd name="T44" fmla="*/ 0 w 177"/>
                  <a:gd name="T45" fmla="*/ 0 h 147"/>
                  <a:gd name="T46" fmla="*/ 0 w 177"/>
                  <a:gd name="T47" fmla="*/ 0 h 147"/>
                  <a:gd name="T48" fmla="*/ 0 w 177"/>
                  <a:gd name="T49" fmla="*/ 0 h 147"/>
                  <a:gd name="T50" fmla="*/ 0 w 177"/>
                  <a:gd name="T51" fmla="*/ 0 h 147"/>
                  <a:gd name="T52" fmla="*/ 0 w 177"/>
                  <a:gd name="T53" fmla="*/ 0 h 147"/>
                  <a:gd name="T54" fmla="*/ 0 w 177"/>
                  <a:gd name="T55" fmla="*/ 0 h 147"/>
                  <a:gd name="T56" fmla="*/ 0 w 177"/>
                  <a:gd name="T57" fmla="*/ 0 h 147"/>
                  <a:gd name="T58" fmla="*/ 0 w 177"/>
                  <a:gd name="T59" fmla="*/ 0 h 14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77"/>
                  <a:gd name="T91" fmla="*/ 0 h 147"/>
                  <a:gd name="T92" fmla="*/ 177 w 177"/>
                  <a:gd name="T93" fmla="*/ 147 h 14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77" h="147">
                    <a:moveTo>
                      <a:pt x="37" y="45"/>
                    </a:moveTo>
                    <a:cubicBezTo>
                      <a:pt x="45" y="42"/>
                      <a:pt x="41" y="44"/>
                      <a:pt x="49" y="39"/>
                    </a:cubicBezTo>
                    <a:cubicBezTo>
                      <a:pt x="51" y="38"/>
                      <a:pt x="55" y="35"/>
                      <a:pt x="55" y="35"/>
                    </a:cubicBezTo>
                    <a:cubicBezTo>
                      <a:pt x="61" y="25"/>
                      <a:pt x="90" y="10"/>
                      <a:pt x="102" y="6"/>
                    </a:cubicBezTo>
                    <a:cubicBezTo>
                      <a:pt x="105" y="3"/>
                      <a:pt x="114" y="0"/>
                      <a:pt x="114" y="0"/>
                    </a:cubicBezTo>
                    <a:cubicBezTo>
                      <a:pt x="118" y="1"/>
                      <a:pt x="127" y="3"/>
                      <a:pt x="127" y="3"/>
                    </a:cubicBezTo>
                    <a:cubicBezTo>
                      <a:pt x="133" y="13"/>
                      <a:pt x="156" y="13"/>
                      <a:pt x="165" y="13"/>
                    </a:cubicBezTo>
                    <a:cubicBezTo>
                      <a:pt x="177" y="17"/>
                      <a:pt x="162" y="39"/>
                      <a:pt x="175" y="43"/>
                    </a:cubicBezTo>
                    <a:cubicBezTo>
                      <a:pt x="177" y="49"/>
                      <a:pt x="177" y="57"/>
                      <a:pt x="171" y="61"/>
                    </a:cubicBezTo>
                    <a:cubicBezTo>
                      <a:pt x="169" y="69"/>
                      <a:pt x="169" y="72"/>
                      <a:pt x="168" y="81"/>
                    </a:cubicBezTo>
                    <a:cubicBezTo>
                      <a:pt x="161" y="80"/>
                      <a:pt x="155" y="78"/>
                      <a:pt x="148" y="77"/>
                    </a:cubicBezTo>
                    <a:cubicBezTo>
                      <a:pt x="138" y="70"/>
                      <a:pt x="127" y="77"/>
                      <a:pt x="117" y="80"/>
                    </a:cubicBezTo>
                    <a:cubicBezTo>
                      <a:pt x="114" y="85"/>
                      <a:pt x="106" y="88"/>
                      <a:pt x="100" y="90"/>
                    </a:cubicBezTo>
                    <a:cubicBezTo>
                      <a:pt x="95" y="95"/>
                      <a:pt x="89" y="95"/>
                      <a:pt x="84" y="99"/>
                    </a:cubicBezTo>
                    <a:cubicBezTo>
                      <a:pt x="82" y="103"/>
                      <a:pt x="80" y="108"/>
                      <a:pt x="76" y="109"/>
                    </a:cubicBezTo>
                    <a:cubicBezTo>
                      <a:pt x="73" y="114"/>
                      <a:pt x="69" y="118"/>
                      <a:pt x="64" y="121"/>
                    </a:cubicBezTo>
                    <a:cubicBezTo>
                      <a:pt x="62" y="124"/>
                      <a:pt x="59" y="129"/>
                      <a:pt x="57" y="131"/>
                    </a:cubicBezTo>
                    <a:cubicBezTo>
                      <a:pt x="55" y="133"/>
                      <a:pt x="51" y="135"/>
                      <a:pt x="51" y="135"/>
                    </a:cubicBezTo>
                    <a:cubicBezTo>
                      <a:pt x="48" y="139"/>
                      <a:pt x="42" y="143"/>
                      <a:pt x="37" y="145"/>
                    </a:cubicBezTo>
                    <a:cubicBezTo>
                      <a:pt x="35" y="146"/>
                      <a:pt x="31" y="147"/>
                      <a:pt x="31" y="147"/>
                    </a:cubicBezTo>
                    <a:cubicBezTo>
                      <a:pt x="22" y="146"/>
                      <a:pt x="11" y="140"/>
                      <a:pt x="3" y="135"/>
                    </a:cubicBezTo>
                    <a:cubicBezTo>
                      <a:pt x="2" y="132"/>
                      <a:pt x="1" y="128"/>
                      <a:pt x="0" y="125"/>
                    </a:cubicBezTo>
                    <a:cubicBezTo>
                      <a:pt x="1" y="122"/>
                      <a:pt x="3" y="118"/>
                      <a:pt x="6" y="116"/>
                    </a:cubicBezTo>
                    <a:cubicBezTo>
                      <a:pt x="8" y="115"/>
                      <a:pt x="12" y="114"/>
                      <a:pt x="12" y="114"/>
                    </a:cubicBezTo>
                    <a:cubicBezTo>
                      <a:pt x="13" y="108"/>
                      <a:pt x="13" y="103"/>
                      <a:pt x="19" y="101"/>
                    </a:cubicBezTo>
                    <a:cubicBezTo>
                      <a:pt x="20" y="99"/>
                      <a:pt x="28" y="90"/>
                      <a:pt x="31" y="87"/>
                    </a:cubicBezTo>
                    <a:cubicBezTo>
                      <a:pt x="30" y="83"/>
                      <a:pt x="27" y="79"/>
                      <a:pt x="26" y="75"/>
                    </a:cubicBezTo>
                    <a:cubicBezTo>
                      <a:pt x="26" y="74"/>
                      <a:pt x="25" y="72"/>
                      <a:pt x="25" y="72"/>
                    </a:cubicBezTo>
                    <a:cubicBezTo>
                      <a:pt x="26" y="62"/>
                      <a:pt x="27" y="62"/>
                      <a:pt x="36" y="59"/>
                    </a:cubicBezTo>
                    <a:cubicBezTo>
                      <a:pt x="38" y="54"/>
                      <a:pt x="39" y="50"/>
                      <a:pt x="37" y="45"/>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27" name="Freeform 154"/>
              <p:cNvSpPr>
                <a:spLocks/>
              </p:cNvSpPr>
              <p:nvPr/>
            </p:nvSpPr>
            <p:spPr bwMode="auto">
              <a:xfrm>
                <a:off x="1200" y="4065"/>
                <a:ext cx="10" cy="17"/>
              </a:xfrm>
              <a:custGeom>
                <a:avLst/>
                <a:gdLst>
                  <a:gd name="T0" fmla="*/ 0 w 21"/>
                  <a:gd name="T1" fmla="*/ 0 h 37"/>
                  <a:gd name="T2" fmla="*/ 0 w 21"/>
                  <a:gd name="T3" fmla="*/ 0 h 37"/>
                  <a:gd name="T4" fmla="*/ 0 w 21"/>
                  <a:gd name="T5" fmla="*/ 0 h 37"/>
                  <a:gd name="T6" fmla="*/ 0 w 21"/>
                  <a:gd name="T7" fmla="*/ 0 h 37"/>
                  <a:gd name="T8" fmla="*/ 0 w 21"/>
                  <a:gd name="T9" fmla="*/ 0 h 37"/>
                  <a:gd name="T10" fmla="*/ 0 w 21"/>
                  <a:gd name="T11" fmla="*/ 0 h 37"/>
                  <a:gd name="T12" fmla="*/ 0 60000 65536"/>
                  <a:gd name="T13" fmla="*/ 0 60000 65536"/>
                  <a:gd name="T14" fmla="*/ 0 60000 65536"/>
                  <a:gd name="T15" fmla="*/ 0 60000 65536"/>
                  <a:gd name="T16" fmla="*/ 0 60000 65536"/>
                  <a:gd name="T17" fmla="*/ 0 60000 65536"/>
                  <a:gd name="T18" fmla="*/ 0 w 21"/>
                  <a:gd name="T19" fmla="*/ 0 h 37"/>
                  <a:gd name="T20" fmla="*/ 21 w 21"/>
                  <a:gd name="T21" fmla="*/ 37 h 37"/>
                </a:gdLst>
                <a:ahLst/>
                <a:cxnLst>
                  <a:cxn ang="T12">
                    <a:pos x="T0" y="T1"/>
                  </a:cxn>
                  <a:cxn ang="T13">
                    <a:pos x="T2" y="T3"/>
                  </a:cxn>
                  <a:cxn ang="T14">
                    <a:pos x="T4" y="T5"/>
                  </a:cxn>
                  <a:cxn ang="T15">
                    <a:pos x="T6" y="T7"/>
                  </a:cxn>
                  <a:cxn ang="T16">
                    <a:pos x="T8" y="T9"/>
                  </a:cxn>
                  <a:cxn ang="T17">
                    <a:pos x="T10" y="T11"/>
                  </a:cxn>
                </a:cxnLst>
                <a:rect l="T18" t="T19" r="T20" b="T21"/>
                <a:pathLst>
                  <a:path w="21" h="37">
                    <a:moveTo>
                      <a:pt x="0" y="25"/>
                    </a:moveTo>
                    <a:cubicBezTo>
                      <a:pt x="6" y="13"/>
                      <a:pt x="2" y="7"/>
                      <a:pt x="13" y="0"/>
                    </a:cubicBezTo>
                    <a:cubicBezTo>
                      <a:pt x="21" y="8"/>
                      <a:pt x="14" y="0"/>
                      <a:pt x="17" y="23"/>
                    </a:cubicBezTo>
                    <a:cubicBezTo>
                      <a:pt x="17" y="25"/>
                      <a:pt x="19" y="29"/>
                      <a:pt x="19" y="29"/>
                    </a:cubicBezTo>
                    <a:cubicBezTo>
                      <a:pt x="17" y="37"/>
                      <a:pt x="14" y="34"/>
                      <a:pt x="8" y="32"/>
                    </a:cubicBezTo>
                    <a:cubicBezTo>
                      <a:pt x="5" y="28"/>
                      <a:pt x="6" y="25"/>
                      <a:pt x="0" y="25"/>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grpSp>
      </p:grpSp>
      <p:grpSp>
        <p:nvGrpSpPr>
          <p:cNvPr id="32" name="Group 49"/>
          <p:cNvGrpSpPr>
            <a:grpSpLocks/>
          </p:cNvGrpSpPr>
          <p:nvPr/>
        </p:nvGrpSpPr>
        <p:grpSpPr bwMode="auto">
          <a:xfrm>
            <a:off x="5427482" y="1575564"/>
            <a:ext cx="1490663" cy="1231900"/>
            <a:chOff x="3372123" y="5148733"/>
            <a:chExt cx="1490662" cy="1232595"/>
          </a:xfrm>
        </p:grpSpPr>
        <p:sp>
          <p:nvSpPr>
            <p:cNvPr id="33" name="Rectangle 146"/>
            <p:cNvSpPr>
              <a:spLocks noChangeArrowheads="1"/>
            </p:cNvSpPr>
            <p:nvPr/>
          </p:nvSpPr>
          <p:spPr bwMode="auto">
            <a:xfrm>
              <a:off x="3372123" y="5148733"/>
              <a:ext cx="149066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9" tIns="45715" rIns="91429" bIns="45715"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pt-PT" sz="1400" b="1" i="0" u="none" strike="noStrike" kern="0" cap="none" spc="0" normalizeH="0" baseline="0" noProof="0" dirty="0" smtClean="0">
                  <a:ln>
                    <a:noFill/>
                  </a:ln>
                  <a:solidFill>
                    <a:srgbClr val="808080"/>
                  </a:solidFill>
                  <a:effectLst/>
                  <a:uLnTx/>
                  <a:uFillTx/>
                  <a:latin typeface="Calibri"/>
                  <a:ea typeface="+mn-ea"/>
                  <a:cs typeface="Arial" pitchFamily="34" charset="0"/>
                </a:rPr>
                <a:t>Açores</a:t>
              </a:r>
              <a:endParaRPr kumimoji="0" lang="en-GB" sz="1400" b="1" i="0" u="none" strike="noStrike" kern="0" cap="none" spc="0" normalizeH="0" baseline="0" noProof="0" dirty="0" smtClean="0">
                <a:ln>
                  <a:noFill/>
                </a:ln>
                <a:solidFill>
                  <a:srgbClr val="808080"/>
                </a:solidFill>
                <a:effectLst/>
                <a:uLnTx/>
                <a:uFillTx/>
                <a:latin typeface="Calibri"/>
                <a:ea typeface="+mn-ea"/>
                <a:cs typeface="Arial" pitchFamily="34" charset="0"/>
              </a:endParaRPr>
            </a:p>
          </p:txBody>
        </p:sp>
        <p:grpSp>
          <p:nvGrpSpPr>
            <p:cNvPr id="34" name="Group 155"/>
            <p:cNvGrpSpPr>
              <a:grpSpLocks/>
            </p:cNvGrpSpPr>
            <p:nvPr/>
          </p:nvGrpSpPr>
          <p:grpSpPr bwMode="auto">
            <a:xfrm>
              <a:off x="3516139" y="5436765"/>
              <a:ext cx="1314450" cy="944563"/>
              <a:chOff x="1304" y="5320"/>
              <a:chExt cx="746" cy="653"/>
            </a:xfrm>
          </p:grpSpPr>
          <p:sp>
            <p:nvSpPr>
              <p:cNvPr id="45" name="Rectangle 156"/>
              <p:cNvSpPr>
                <a:spLocks noChangeArrowheads="1"/>
              </p:cNvSpPr>
              <p:nvPr/>
            </p:nvSpPr>
            <p:spPr bwMode="auto">
              <a:xfrm flipV="1">
                <a:off x="1304" y="5320"/>
                <a:ext cx="229" cy="243"/>
              </a:xfrm>
              <a:prstGeom prst="rect">
                <a:avLst/>
              </a:prstGeom>
              <a:noFill/>
              <a:ln w="6350">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rot="10800000"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smtClean="0">
                  <a:ln>
                    <a:noFill/>
                  </a:ln>
                  <a:solidFill>
                    <a:srgbClr val="000000"/>
                  </a:solidFill>
                  <a:effectLst/>
                  <a:uLnTx/>
                  <a:uFillTx/>
                  <a:latin typeface="Calibri"/>
                  <a:ea typeface="+mn-ea"/>
                  <a:cs typeface="Arial" pitchFamily="34" charset="0"/>
                </a:endParaRPr>
              </a:p>
            </p:txBody>
          </p:sp>
          <p:sp>
            <p:nvSpPr>
              <p:cNvPr id="46" name="Rectangle 157"/>
              <p:cNvSpPr>
                <a:spLocks noChangeArrowheads="1"/>
              </p:cNvSpPr>
              <p:nvPr/>
            </p:nvSpPr>
            <p:spPr bwMode="auto">
              <a:xfrm flipV="1">
                <a:off x="1533" y="5320"/>
                <a:ext cx="517" cy="243"/>
              </a:xfrm>
              <a:prstGeom prst="rect">
                <a:avLst/>
              </a:prstGeom>
              <a:noFill/>
              <a:ln w="6350">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rot="10800000"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smtClean="0">
                  <a:ln>
                    <a:noFill/>
                  </a:ln>
                  <a:solidFill>
                    <a:srgbClr val="000000"/>
                  </a:solidFill>
                  <a:effectLst/>
                  <a:uLnTx/>
                  <a:uFillTx/>
                  <a:latin typeface="Calibri"/>
                  <a:ea typeface="+mn-ea"/>
                  <a:cs typeface="Arial" pitchFamily="34" charset="0"/>
                </a:endParaRPr>
              </a:p>
            </p:txBody>
          </p:sp>
          <p:sp>
            <p:nvSpPr>
              <p:cNvPr id="47" name="Rectangle 158"/>
              <p:cNvSpPr>
                <a:spLocks noChangeArrowheads="1"/>
              </p:cNvSpPr>
              <p:nvPr/>
            </p:nvSpPr>
            <p:spPr bwMode="auto">
              <a:xfrm rot="16200000" flipV="1">
                <a:off x="1472" y="5395"/>
                <a:ext cx="410" cy="746"/>
              </a:xfrm>
              <a:prstGeom prst="rect">
                <a:avLst/>
              </a:prstGeom>
              <a:noFill/>
              <a:ln w="6350">
                <a:solidFill>
                  <a:srgbClr val="800080"/>
                </a:solidFill>
                <a:miter lim="800000"/>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0" cap="none" spc="0" normalizeH="0" baseline="0" noProof="0" dirty="0" smtClean="0">
                  <a:ln>
                    <a:noFill/>
                  </a:ln>
                  <a:solidFill>
                    <a:srgbClr val="000000"/>
                  </a:solidFill>
                  <a:effectLst/>
                  <a:uLnTx/>
                  <a:uFillTx/>
                  <a:latin typeface="Calibri"/>
                  <a:ea typeface="+mn-ea"/>
                  <a:cs typeface="Arial" pitchFamily="34" charset="0"/>
                </a:endParaRPr>
              </a:p>
            </p:txBody>
          </p:sp>
        </p:grpSp>
        <p:grpSp>
          <p:nvGrpSpPr>
            <p:cNvPr id="35" name="Group 159"/>
            <p:cNvGrpSpPr>
              <a:grpSpLocks/>
            </p:cNvGrpSpPr>
            <p:nvPr/>
          </p:nvGrpSpPr>
          <p:grpSpPr bwMode="auto">
            <a:xfrm>
              <a:off x="3588147" y="5508773"/>
              <a:ext cx="1090612" cy="812800"/>
              <a:chOff x="746" y="4446"/>
              <a:chExt cx="672" cy="611"/>
            </a:xfrm>
            <a:solidFill>
              <a:srgbClr val="FF6600"/>
            </a:solidFill>
          </p:grpSpPr>
          <p:sp>
            <p:nvSpPr>
              <p:cNvPr id="36" name="Freeform 160"/>
              <p:cNvSpPr>
                <a:spLocks/>
              </p:cNvSpPr>
              <p:nvPr/>
            </p:nvSpPr>
            <p:spPr bwMode="auto">
              <a:xfrm>
                <a:off x="765" y="4497"/>
                <a:ext cx="83" cy="94"/>
              </a:xfrm>
              <a:custGeom>
                <a:avLst/>
                <a:gdLst>
                  <a:gd name="T0" fmla="*/ 0 w 177"/>
                  <a:gd name="T1" fmla="*/ 0 h 200"/>
                  <a:gd name="T2" fmla="*/ 0 w 177"/>
                  <a:gd name="T3" fmla="*/ 0 h 200"/>
                  <a:gd name="T4" fmla="*/ 0 w 177"/>
                  <a:gd name="T5" fmla="*/ 0 h 200"/>
                  <a:gd name="T6" fmla="*/ 0 w 177"/>
                  <a:gd name="T7" fmla="*/ 0 h 200"/>
                  <a:gd name="T8" fmla="*/ 0 w 177"/>
                  <a:gd name="T9" fmla="*/ 0 h 200"/>
                  <a:gd name="T10" fmla="*/ 0 w 177"/>
                  <a:gd name="T11" fmla="*/ 0 h 200"/>
                  <a:gd name="T12" fmla="*/ 0 w 177"/>
                  <a:gd name="T13" fmla="*/ 0 h 200"/>
                  <a:gd name="T14" fmla="*/ 0 w 177"/>
                  <a:gd name="T15" fmla="*/ 0 h 200"/>
                  <a:gd name="T16" fmla="*/ 0 w 177"/>
                  <a:gd name="T17" fmla="*/ 0 h 200"/>
                  <a:gd name="T18" fmla="*/ 0 w 177"/>
                  <a:gd name="T19" fmla="*/ 0 h 200"/>
                  <a:gd name="T20" fmla="*/ 0 w 177"/>
                  <a:gd name="T21" fmla="*/ 0 h 200"/>
                  <a:gd name="T22" fmla="*/ 0 w 177"/>
                  <a:gd name="T23" fmla="*/ 0 h 200"/>
                  <a:gd name="T24" fmla="*/ 0 w 177"/>
                  <a:gd name="T25" fmla="*/ 0 h 200"/>
                  <a:gd name="T26" fmla="*/ 0 w 177"/>
                  <a:gd name="T27" fmla="*/ 0 h 200"/>
                  <a:gd name="T28" fmla="*/ 0 w 177"/>
                  <a:gd name="T29" fmla="*/ 0 h 200"/>
                  <a:gd name="T30" fmla="*/ 0 w 177"/>
                  <a:gd name="T31" fmla="*/ 0 h 200"/>
                  <a:gd name="T32" fmla="*/ 0 w 177"/>
                  <a:gd name="T33" fmla="*/ 0 h 200"/>
                  <a:gd name="T34" fmla="*/ 0 w 177"/>
                  <a:gd name="T35" fmla="*/ 0 h 200"/>
                  <a:gd name="T36" fmla="*/ 0 w 177"/>
                  <a:gd name="T37" fmla="*/ 0 h 200"/>
                  <a:gd name="T38" fmla="*/ 0 w 177"/>
                  <a:gd name="T39" fmla="*/ 0 h 200"/>
                  <a:gd name="T40" fmla="*/ 0 w 177"/>
                  <a:gd name="T41" fmla="*/ 0 h 200"/>
                  <a:gd name="T42" fmla="*/ 0 w 177"/>
                  <a:gd name="T43" fmla="*/ 0 h 200"/>
                  <a:gd name="T44" fmla="*/ 0 w 177"/>
                  <a:gd name="T45" fmla="*/ 0 h 200"/>
                  <a:gd name="T46" fmla="*/ 0 w 177"/>
                  <a:gd name="T47" fmla="*/ 0 h 200"/>
                  <a:gd name="T48" fmla="*/ 0 w 177"/>
                  <a:gd name="T49" fmla="*/ 0 h 200"/>
                  <a:gd name="T50" fmla="*/ 0 w 177"/>
                  <a:gd name="T51" fmla="*/ 0 h 200"/>
                  <a:gd name="T52" fmla="*/ 0 w 177"/>
                  <a:gd name="T53" fmla="*/ 0 h 200"/>
                  <a:gd name="T54" fmla="*/ 0 w 177"/>
                  <a:gd name="T55" fmla="*/ 0 h 200"/>
                  <a:gd name="T56" fmla="*/ 0 w 177"/>
                  <a:gd name="T57" fmla="*/ 0 h 20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7"/>
                  <a:gd name="T88" fmla="*/ 0 h 200"/>
                  <a:gd name="T89" fmla="*/ 177 w 177"/>
                  <a:gd name="T90" fmla="*/ 200 h 20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7" h="200">
                    <a:moveTo>
                      <a:pt x="45" y="14"/>
                    </a:moveTo>
                    <a:cubicBezTo>
                      <a:pt x="51" y="12"/>
                      <a:pt x="49" y="7"/>
                      <a:pt x="54" y="4"/>
                    </a:cubicBezTo>
                    <a:cubicBezTo>
                      <a:pt x="57" y="2"/>
                      <a:pt x="62" y="2"/>
                      <a:pt x="66" y="1"/>
                    </a:cubicBezTo>
                    <a:cubicBezTo>
                      <a:pt x="72" y="1"/>
                      <a:pt x="78" y="0"/>
                      <a:pt x="83" y="2"/>
                    </a:cubicBezTo>
                    <a:cubicBezTo>
                      <a:pt x="86" y="3"/>
                      <a:pt x="88" y="22"/>
                      <a:pt x="95" y="26"/>
                    </a:cubicBezTo>
                    <a:cubicBezTo>
                      <a:pt x="96" y="31"/>
                      <a:pt x="98" y="30"/>
                      <a:pt x="102" y="33"/>
                    </a:cubicBezTo>
                    <a:cubicBezTo>
                      <a:pt x="113" y="32"/>
                      <a:pt x="120" y="31"/>
                      <a:pt x="131" y="32"/>
                    </a:cubicBezTo>
                    <a:cubicBezTo>
                      <a:pt x="136" y="34"/>
                      <a:pt x="142" y="45"/>
                      <a:pt x="142" y="45"/>
                    </a:cubicBezTo>
                    <a:cubicBezTo>
                      <a:pt x="144" y="55"/>
                      <a:pt x="141" y="65"/>
                      <a:pt x="152" y="69"/>
                    </a:cubicBezTo>
                    <a:cubicBezTo>
                      <a:pt x="156" y="73"/>
                      <a:pt x="162" y="75"/>
                      <a:pt x="168" y="76"/>
                    </a:cubicBezTo>
                    <a:cubicBezTo>
                      <a:pt x="177" y="82"/>
                      <a:pt x="167" y="99"/>
                      <a:pt x="162" y="106"/>
                    </a:cubicBezTo>
                    <a:cubicBezTo>
                      <a:pt x="158" y="124"/>
                      <a:pt x="151" y="139"/>
                      <a:pt x="144" y="156"/>
                    </a:cubicBezTo>
                    <a:cubicBezTo>
                      <a:pt x="141" y="162"/>
                      <a:pt x="142" y="166"/>
                      <a:pt x="137" y="171"/>
                    </a:cubicBezTo>
                    <a:cubicBezTo>
                      <a:pt x="135" y="177"/>
                      <a:pt x="131" y="182"/>
                      <a:pt x="126" y="186"/>
                    </a:cubicBezTo>
                    <a:cubicBezTo>
                      <a:pt x="124" y="187"/>
                      <a:pt x="120" y="190"/>
                      <a:pt x="120" y="190"/>
                    </a:cubicBezTo>
                    <a:cubicBezTo>
                      <a:pt x="118" y="192"/>
                      <a:pt x="114" y="197"/>
                      <a:pt x="112" y="198"/>
                    </a:cubicBezTo>
                    <a:cubicBezTo>
                      <a:pt x="110" y="199"/>
                      <a:pt x="104" y="200"/>
                      <a:pt x="104" y="200"/>
                    </a:cubicBezTo>
                    <a:cubicBezTo>
                      <a:pt x="78" y="199"/>
                      <a:pt x="54" y="196"/>
                      <a:pt x="28" y="195"/>
                    </a:cubicBezTo>
                    <a:cubicBezTo>
                      <a:pt x="26" y="189"/>
                      <a:pt x="20" y="183"/>
                      <a:pt x="18" y="177"/>
                    </a:cubicBezTo>
                    <a:cubicBezTo>
                      <a:pt x="17" y="175"/>
                      <a:pt x="16" y="171"/>
                      <a:pt x="16" y="171"/>
                    </a:cubicBezTo>
                    <a:cubicBezTo>
                      <a:pt x="15" y="155"/>
                      <a:pt x="13" y="146"/>
                      <a:pt x="10" y="132"/>
                    </a:cubicBezTo>
                    <a:cubicBezTo>
                      <a:pt x="9" y="126"/>
                      <a:pt x="6" y="121"/>
                      <a:pt x="4" y="115"/>
                    </a:cubicBezTo>
                    <a:cubicBezTo>
                      <a:pt x="4" y="114"/>
                      <a:pt x="3" y="112"/>
                      <a:pt x="3" y="112"/>
                    </a:cubicBezTo>
                    <a:cubicBezTo>
                      <a:pt x="4" y="103"/>
                      <a:pt x="0" y="95"/>
                      <a:pt x="9" y="92"/>
                    </a:cubicBezTo>
                    <a:cubicBezTo>
                      <a:pt x="11" y="89"/>
                      <a:pt x="18" y="84"/>
                      <a:pt x="18" y="84"/>
                    </a:cubicBezTo>
                    <a:cubicBezTo>
                      <a:pt x="23" y="76"/>
                      <a:pt x="22" y="74"/>
                      <a:pt x="20" y="64"/>
                    </a:cubicBezTo>
                    <a:cubicBezTo>
                      <a:pt x="21" y="49"/>
                      <a:pt x="21" y="51"/>
                      <a:pt x="34" y="49"/>
                    </a:cubicBezTo>
                    <a:cubicBezTo>
                      <a:pt x="38" y="43"/>
                      <a:pt x="38" y="34"/>
                      <a:pt x="40" y="27"/>
                    </a:cubicBezTo>
                    <a:cubicBezTo>
                      <a:pt x="40" y="26"/>
                      <a:pt x="48" y="7"/>
                      <a:pt x="45" y="14"/>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37" name="Freeform 161"/>
              <p:cNvSpPr>
                <a:spLocks/>
              </p:cNvSpPr>
              <p:nvPr/>
            </p:nvSpPr>
            <p:spPr bwMode="auto">
              <a:xfrm>
                <a:off x="841" y="4457"/>
                <a:ext cx="26" cy="35"/>
              </a:xfrm>
              <a:custGeom>
                <a:avLst/>
                <a:gdLst>
                  <a:gd name="T0" fmla="*/ 0 w 57"/>
                  <a:gd name="T1" fmla="*/ 0 h 74"/>
                  <a:gd name="T2" fmla="*/ 0 w 57"/>
                  <a:gd name="T3" fmla="*/ 0 h 74"/>
                  <a:gd name="T4" fmla="*/ 0 w 57"/>
                  <a:gd name="T5" fmla="*/ 0 h 74"/>
                  <a:gd name="T6" fmla="*/ 0 w 57"/>
                  <a:gd name="T7" fmla="*/ 0 h 74"/>
                  <a:gd name="T8" fmla="*/ 0 w 57"/>
                  <a:gd name="T9" fmla="*/ 0 h 74"/>
                  <a:gd name="T10" fmla="*/ 0 w 57"/>
                  <a:gd name="T11" fmla="*/ 0 h 74"/>
                  <a:gd name="T12" fmla="*/ 0 w 57"/>
                  <a:gd name="T13" fmla="*/ 0 h 74"/>
                  <a:gd name="T14" fmla="*/ 0 w 57"/>
                  <a:gd name="T15" fmla="*/ 0 h 74"/>
                  <a:gd name="T16" fmla="*/ 0 w 57"/>
                  <a:gd name="T17" fmla="*/ 0 h 74"/>
                  <a:gd name="T18" fmla="*/ 0 w 57"/>
                  <a:gd name="T19" fmla="*/ 0 h 74"/>
                  <a:gd name="T20" fmla="*/ 0 w 57"/>
                  <a:gd name="T21" fmla="*/ 0 h 74"/>
                  <a:gd name="T22" fmla="*/ 0 w 57"/>
                  <a:gd name="T23" fmla="*/ 0 h 74"/>
                  <a:gd name="T24" fmla="*/ 0 w 57"/>
                  <a:gd name="T25" fmla="*/ 0 h 74"/>
                  <a:gd name="T26" fmla="*/ 0 w 57"/>
                  <a:gd name="T27" fmla="*/ 0 h 7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7"/>
                  <a:gd name="T43" fmla="*/ 0 h 74"/>
                  <a:gd name="T44" fmla="*/ 57 w 57"/>
                  <a:gd name="T45" fmla="*/ 74 h 7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7" h="74">
                    <a:moveTo>
                      <a:pt x="13" y="3"/>
                    </a:moveTo>
                    <a:cubicBezTo>
                      <a:pt x="22" y="0"/>
                      <a:pt x="18" y="1"/>
                      <a:pt x="36" y="3"/>
                    </a:cubicBezTo>
                    <a:cubicBezTo>
                      <a:pt x="39" y="3"/>
                      <a:pt x="45" y="6"/>
                      <a:pt x="45" y="6"/>
                    </a:cubicBezTo>
                    <a:cubicBezTo>
                      <a:pt x="46" y="7"/>
                      <a:pt x="46" y="8"/>
                      <a:pt x="47" y="9"/>
                    </a:cubicBezTo>
                    <a:cubicBezTo>
                      <a:pt x="48" y="10"/>
                      <a:pt x="50" y="10"/>
                      <a:pt x="51" y="11"/>
                    </a:cubicBezTo>
                    <a:cubicBezTo>
                      <a:pt x="52" y="13"/>
                      <a:pt x="53" y="17"/>
                      <a:pt x="53" y="17"/>
                    </a:cubicBezTo>
                    <a:cubicBezTo>
                      <a:pt x="53" y="27"/>
                      <a:pt x="57" y="40"/>
                      <a:pt x="48" y="46"/>
                    </a:cubicBezTo>
                    <a:cubicBezTo>
                      <a:pt x="46" y="50"/>
                      <a:pt x="42" y="54"/>
                      <a:pt x="37" y="56"/>
                    </a:cubicBezTo>
                    <a:cubicBezTo>
                      <a:pt x="32" y="63"/>
                      <a:pt x="35" y="61"/>
                      <a:pt x="30" y="63"/>
                    </a:cubicBezTo>
                    <a:cubicBezTo>
                      <a:pt x="26" y="69"/>
                      <a:pt x="22" y="70"/>
                      <a:pt x="16" y="74"/>
                    </a:cubicBezTo>
                    <a:cubicBezTo>
                      <a:pt x="6" y="68"/>
                      <a:pt x="16" y="53"/>
                      <a:pt x="6" y="46"/>
                    </a:cubicBezTo>
                    <a:cubicBezTo>
                      <a:pt x="5" y="41"/>
                      <a:pt x="2" y="38"/>
                      <a:pt x="0" y="33"/>
                    </a:cubicBezTo>
                    <a:cubicBezTo>
                      <a:pt x="1" y="27"/>
                      <a:pt x="3" y="10"/>
                      <a:pt x="10" y="8"/>
                    </a:cubicBezTo>
                    <a:cubicBezTo>
                      <a:pt x="11" y="4"/>
                      <a:pt x="10" y="6"/>
                      <a:pt x="13" y="3"/>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38" name="Freeform 162"/>
              <p:cNvSpPr>
                <a:spLocks/>
              </p:cNvSpPr>
              <p:nvPr/>
            </p:nvSpPr>
            <p:spPr bwMode="auto">
              <a:xfrm>
                <a:off x="1012" y="4446"/>
                <a:ext cx="396" cy="107"/>
              </a:xfrm>
              <a:custGeom>
                <a:avLst/>
                <a:gdLst>
                  <a:gd name="T0" fmla="*/ 0 w 847"/>
                  <a:gd name="T1" fmla="*/ 0 h 229"/>
                  <a:gd name="T2" fmla="*/ 0 w 847"/>
                  <a:gd name="T3" fmla="*/ 0 h 229"/>
                  <a:gd name="T4" fmla="*/ 0 w 847"/>
                  <a:gd name="T5" fmla="*/ 0 h 229"/>
                  <a:gd name="T6" fmla="*/ 0 w 847"/>
                  <a:gd name="T7" fmla="*/ 0 h 229"/>
                  <a:gd name="T8" fmla="*/ 0 w 847"/>
                  <a:gd name="T9" fmla="*/ 0 h 229"/>
                  <a:gd name="T10" fmla="*/ 0 w 847"/>
                  <a:gd name="T11" fmla="*/ 0 h 229"/>
                  <a:gd name="T12" fmla="*/ 0 w 847"/>
                  <a:gd name="T13" fmla="*/ 0 h 229"/>
                  <a:gd name="T14" fmla="*/ 0 w 847"/>
                  <a:gd name="T15" fmla="*/ 0 h 229"/>
                  <a:gd name="T16" fmla="*/ 0 w 847"/>
                  <a:gd name="T17" fmla="*/ 0 h 229"/>
                  <a:gd name="T18" fmla="*/ 0 w 847"/>
                  <a:gd name="T19" fmla="*/ 0 h 229"/>
                  <a:gd name="T20" fmla="*/ 0 w 847"/>
                  <a:gd name="T21" fmla="*/ 0 h 229"/>
                  <a:gd name="T22" fmla="*/ 0 w 847"/>
                  <a:gd name="T23" fmla="*/ 0 h 229"/>
                  <a:gd name="T24" fmla="*/ 0 w 847"/>
                  <a:gd name="T25" fmla="*/ 0 h 229"/>
                  <a:gd name="T26" fmla="*/ 0 w 847"/>
                  <a:gd name="T27" fmla="*/ 0 h 229"/>
                  <a:gd name="T28" fmla="*/ 0 w 847"/>
                  <a:gd name="T29" fmla="*/ 0 h 229"/>
                  <a:gd name="T30" fmla="*/ 0 w 847"/>
                  <a:gd name="T31" fmla="*/ 0 h 229"/>
                  <a:gd name="T32" fmla="*/ 0 w 847"/>
                  <a:gd name="T33" fmla="*/ 0 h 229"/>
                  <a:gd name="T34" fmla="*/ 0 w 847"/>
                  <a:gd name="T35" fmla="*/ 0 h 229"/>
                  <a:gd name="T36" fmla="*/ 0 w 847"/>
                  <a:gd name="T37" fmla="*/ 0 h 229"/>
                  <a:gd name="T38" fmla="*/ 0 w 847"/>
                  <a:gd name="T39" fmla="*/ 0 h 229"/>
                  <a:gd name="T40" fmla="*/ 0 w 847"/>
                  <a:gd name="T41" fmla="*/ 0 h 229"/>
                  <a:gd name="T42" fmla="*/ 0 w 847"/>
                  <a:gd name="T43" fmla="*/ 0 h 229"/>
                  <a:gd name="T44" fmla="*/ 0 w 847"/>
                  <a:gd name="T45" fmla="*/ 0 h 229"/>
                  <a:gd name="T46" fmla="*/ 0 w 847"/>
                  <a:gd name="T47" fmla="*/ 0 h 229"/>
                  <a:gd name="T48" fmla="*/ 0 w 847"/>
                  <a:gd name="T49" fmla="*/ 0 h 229"/>
                  <a:gd name="T50" fmla="*/ 0 w 847"/>
                  <a:gd name="T51" fmla="*/ 0 h 229"/>
                  <a:gd name="T52" fmla="*/ 0 w 847"/>
                  <a:gd name="T53" fmla="*/ 0 h 229"/>
                  <a:gd name="T54" fmla="*/ 0 w 847"/>
                  <a:gd name="T55" fmla="*/ 0 h 229"/>
                  <a:gd name="T56" fmla="*/ 0 w 847"/>
                  <a:gd name="T57" fmla="*/ 0 h 229"/>
                  <a:gd name="T58" fmla="*/ 0 w 847"/>
                  <a:gd name="T59" fmla="*/ 0 h 229"/>
                  <a:gd name="T60" fmla="*/ 0 w 847"/>
                  <a:gd name="T61" fmla="*/ 0 h 229"/>
                  <a:gd name="T62" fmla="*/ 0 w 847"/>
                  <a:gd name="T63" fmla="*/ 0 h 229"/>
                  <a:gd name="T64" fmla="*/ 0 w 847"/>
                  <a:gd name="T65" fmla="*/ 0 h 229"/>
                  <a:gd name="T66" fmla="*/ 0 w 847"/>
                  <a:gd name="T67" fmla="*/ 0 h 229"/>
                  <a:gd name="T68" fmla="*/ 0 w 847"/>
                  <a:gd name="T69" fmla="*/ 0 h 229"/>
                  <a:gd name="T70" fmla="*/ 0 w 847"/>
                  <a:gd name="T71" fmla="*/ 0 h 229"/>
                  <a:gd name="T72" fmla="*/ 0 w 847"/>
                  <a:gd name="T73" fmla="*/ 0 h 22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47"/>
                  <a:gd name="T112" fmla="*/ 0 h 229"/>
                  <a:gd name="T113" fmla="*/ 847 w 847"/>
                  <a:gd name="T114" fmla="*/ 229 h 22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47" h="229">
                    <a:moveTo>
                      <a:pt x="77" y="0"/>
                    </a:moveTo>
                    <a:cubicBezTo>
                      <a:pt x="86" y="3"/>
                      <a:pt x="82" y="1"/>
                      <a:pt x="90" y="4"/>
                    </a:cubicBezTo>
                    <a:cubicBezTo>
                      <a:pt x="91" y="4"/>
                      <a:pt x="93" y="5"/>
                      <a:pt x="93" y="5"/>
                    </a:cubicBezTo>
                    <a:cubicBezTo>
                      <a:pt x="96" y="8"/>
                      <a:pt x="105" y="11"/>
                      <a:pt x="105" y="11"/>
                    </a:cubicBezTo>
                    <a:cubicBezTo>
                      <a:pt x="109" y="18"/>
                      <a:pt x="130" y="22"/>
                      <a:pt x="138" y="24"/>
                    </a:cubicBezTo>
                    <a:cubicBezTo>
                      <a:pt x="144" y="28"/>
                      <a:pt x="156" y="33"/>
                      <a:pt x="163" y="35"/>
                    </a:cubicBezTo>
                    <a:cubicBezTo>
                      <a:pt x="165" y="38"/>
                      <a:pt x="168" y="42"/>
                      <a:pt x="171" y="44"/>
                    </a:cubicBezTo>
                    <a:cubicBezTo>
                      <a:pt x="173" y="46"/>
                      <a:pt x="177" y="48"/>
                      <a:pt x="177" y="48"/>
                    </a:cubicBezTo>
                    <a:cubicBezTo>
                      <a:pt x="182" y="55"/>
                      <a:pt x="179" y="53"/>
                      <a:pt x="184" y="56"/>
                    </a:cubicBezTo>
                    <a:cubicBezTo>
                      <a:pt x="185" y="60"/>
                      <a:pt x="187" y="62"/>
                      <a:pt x="190" y="65"/>
                    </a:cubicBezTo>
                    <a:cubicBezTo>
                      <a:pt x="191" y="69"/>
                      <a:pt x="198" y="77"/>
                      <a:pt x="202" y="78"/>
                    </a:cubicBezTo>
                    <a:cubicBezTo>
                      <a:pt x="214" y="96"/>
                      <a:pt x="247" y="92"/>
                      <a:pt x="265" y="94"/>
                    </a:cubicBezTo>
                    <a:cubicBezTo>
                      <a:pt x="270" y="95"/>
                      <a:pt x="281" y="96"/>
                      <a:pt x="281" y="96"/>
                    </a:cubicBezTo>
                    <a:cubicBezTo>
                      <a:pt x="293" y="101"/>
                      <a:pt x="308" y="103"/>
                      <a:pt x="321" y="105"/>
                    </a:cubicBezTo>
                    <a:cubicBezTo>
                      <a:pt x="326" y="106"/>
                      <a:pt x="337" y="107"/>
                      <a:pt x="337" y="107"/>
                    </a:cubicBezTo>
                    <a:cubicBezTo>
                      <a:pt x="354" y="103"/>
                      <a:pt x="371" y="100"/>
                      <a:pt x="388" y="95"/>
                    </a:cubicBezTo>
                    <a:cubicBezTo>
                      <a:pt x="389" y="95"/>
                      <a:pt x="389" y="93"/>
                      <a:pt x="389" y="92"/>
                    </a:cubicBezTo>
                    <a:cubicBezTo>
                      <a:pt x="390" y="91"/>
                      <a:pt x="390" y="90"/>
                      <a:pt x="391" y="89"/>
                    </a:cubicBezTo>
                    <a:cubicBezTo>
                      <a:pt x="392" y="88"/>
                      <a:pt x="393" y="87"/>
                      <a:pt x="394" y="86"/>
                    </a:cubicBezTo>
                    <a:cubicBezTo>
                      <a:pt x="396" y="80"/>
                      <a:pt x="395" y="78"/>
                      <a:pt x="402" y="76"/>
                    </a:cubicBezTo>
                    <a:cubicBezTo>
                      <a:pt x="404" y="75"/>
                      <a:pt x="408" y="74"/>
                      <a:pt x="408" y="74"/>
                    </a:cubicBezTo>
                    <a:cubicBezTo>
                      <a:pt x="416" y="75"/>
                      <a:pt x="418" y="74"/>
                      <a:pt x="424" y="76"/>
                    </a:cubicBezTo>
                    <a:cubicBezTo>
                      <a:pt x="426" y="77"/>
                      <a:pt x="430" y="78"/>
                      <a:pt x="430" y="78"/>
                    </a:cubicBezTo>
                    <a:cubicBezTo>
                      <a:pt x="431" y="82"/>
                      <a:pt x="437" y="86"/>
                      <a:pt x="441" y="88"/>
                    </a:cubicBezTo>
                    <a:cubicBezTo>
                      <a:pt x="444" y="92"/>
                      <a:pt x="453" y="96"/>
                      <a:pt x="453" y="96"/>
                    </a:cubicBezTo>
                    <a:cubicBezTo>
                      <a:pt x="467" y="96"/>
                      <a:pt x="483" y="97"/>
                      <a:pt x="497" y="94"/>
                    </a:cubicBezTo>
                    <a:cubicBezTo>
                      <a:pt x="506" y="92"/>
                      <a:pt x="514" y="87"/>
                      <a:pt x="522" y="84"/>
                    </a:cubicBezTo>
                    <a:cubicBezTo>
                      <a:pt x="532" y="80"/>
                      <a:pt x="545" y="78"/>
                      <a:pt x="555" y="75"/>
                    </a:cubicBezTo>
                    <a:cubicBezTo>
                      <a:pt x="576" y="70"/>
                      <a:pt x="600" y="58"/>
                      <a:pt x="618" y="46"/>
                    </a:cubicBezTo>
                    <a:cubicBezTo>
                      <a:pt x="631" y="37"/>
                      <a:pt x="649" y="44"/>
                      <a:pt x="665" y="44"/>
                    </a:cubicBezTo>
                    <a:cubicBezTo>
                      <a:pt x="693" y="39"/>
                      <a:pt x="722" y="42"/>
                      <a:pt x="751" y="40"/>
                    </a:cubicBezTo>
                    <a:cubicBezTo>
                      <a:pt x="768" y="42"/>
                      <a:pt x="777" y="47"/>
                      <a:pt x="796" y="48"/>
                    </a:cubicBezTo>
                    <a:cubicBezTo>
                      <a:pt x="802" y="49"/>
                      <a:pt x="808" y="49"/>
                      <a:pt x="814" y="51"/>
                    </a:cubicBezTo>
                    <a:cubicBezTo>
                      <a:pt x="821" y="53"/>
                      <a:pt x="820" y="65"/>
                      <a:pt x="823" y="71"/>
                    </a:cubicBezTo>
                    <a:cubicBezTo>
                      <a:pt x="827" y="79"/>
                      <a:pt x="833" y="81"/>
                      <a:pt x="841" y="84"/>
                    </a:cubicBezTo>
                    <a:cubicBezTo>
                      <a:pt x="847" y="93"/>
                      <a:pt x="844" y="103"/>
                      <a:pt x="841" y="112"/>
                    </a:cubicBezTo>
                    <a:cubicBezTo>
                      <a:pt x="840" y="122"/>
                      <a:pt x="834" y="167"/>
                      <a:pt x="823" y="171"/>
                    </a:cubicBezTo>
                    <a:cubicBezTo>
                      <a:pt x="818" y="178"/>
                      <a:pt x="821" y="176"/>
                      <a:pt x="815" y="178"/>
                    </a:cubicBezTo>
                    <a:cubicBezTo>
                      <a:pt x="801" y="177"/>
                      <a:pt x="796" y="176"/>
                      <a:pt x="781" y="177"/>
                    </a:cubicBezTo>
                    <a:cubicBezTo>
                      <a:pt x="777" y="179"/>
                      <a:pt x="773" y="183"/>
                      <a:pt x="769" y="184"/>
                    </a:cubicBezTo>
                    <a:cubicBezTo>
                      <a:pt x="757" y="183"/>
                      <a:pt x="747" y="176"/>
                      <a:pt x="735" y="174"/>
                    </a:cubicBezTo>
                    <a:cubicBezTo>
                      <a:pt x="730" y="173"/>
                      <a:pt x="719" y="172"/>
                      <a:pt x="719" y="172"/>
                    </a:cubicBezTo>
                    <a:cubicBezTo>
                      <a:pt x="700" y="174"/>
                      <a:pt x="684" y="180"/>
                      <a:pt x="667" y="188"/>
                    </a:cubicBezTo>
                    <a:cubicBezTo>
                      <a:pt x="648" y="196"/>
                      <a:pt x="626" y="199"/>
                      <a:pt x="606" y="202"/>
                    </a:cubicBezTo>
                    <a:cubicBezTo>
                      <a:pt x="595" y="206"/>
                      <a:pt x="586" y="212"/>
                      <a:pt x="576" y="218"/>
                    </a:cubicBezTo>
                    <a:cubicBezTo>
                      <a:pt x="572" y="220"/>
                      <a:pt x="568" y="222"/>
                      <a:pt x="564" y="224"/>
                    </a:cubicBezTo>
                    <a:cubicBezTo>
                      <a:pt x="562" y="225"/>
                      <a:pt x="558" y="226"/>
                      <a:pt x="558" y="226"/>
                    </a:cubicBezTo>
                    <a:cubicBezTo>
                      <a:pt x="549" y="225"/>
                      <a:pt x="540" y="217"/>
                      <a:pt x="532" y="216"/>
                    </a:cubicBezTo>
                    <a:cubicBezTo>
                      <a:pt x="520" y="215"/>
                      <a:pt x="508" y="215"/>
                      <a:pt x="496" y="215"/>
                    </a:cubicBezTo>
                    <a:cubicBezTo>
                      <a:pt x="475" y="216"/>
                      <a:pt x="464" y="219"/>
                      <a:pt x="445" y="221"/>
                    </a:cubicBezTo>
                    <a:cubicBezTo>
                      <a:pt x="424" y="228"/>
                      <a:pt x="399" y="229"/>
                      <a:pt x="379" y="219"/>
                    </a:cubicBezTo>
                    <a:cubicBezTo>
                      <a:pt x="378" y="215"/>
                      <a:pt x="376" y="214"/>
                      <a:pt x="372" y="213"/>
                    </a:cubicBezTo>
                    <a:cubicBezTo>
                      <a:pt x="362" y="199"/>
                      <a:pt x="342" y="199"/>
                      <a:pt x="327" y="195"/>
                    </a:cubicBezTo>
                    <a:cubicBezTo>
                      <a:pt x="315" y="192"/>
                      <a:pt x="306" y="184"/>
                      <a:pt x="294" y="182"/>
                    </a:cubicBezTo>
                    <a:cubicBezTo>
                      <a:pt x="268" y="183"/>
                      <a:pt x="243" y="188"/>
                      <a:pt x="217" y="189"/>
                    </a:cubicBezTo>
                    <a:cubicBezTo>
                      <a:pt x="189" y="193"/>
                      <a:pt x="156" y="177"/>
                      <a:pt x="133" y="162"/>
                    </a:cubicBezTo>
                    <a:cubicBezTo>
                      <a:pt x="127" y="158"/>
                      <a:pt x="113" y="155"/>
                      <a:pt x="107" y="154"/>
                    </a:cubicBezTo>
                    <a:cubicBezTo>
                      <a:pt x="104" y="153"/>
                      <a:pt x="97" y="152"/>
                      <a:pt x="97" y="152"/>
                    </a:cubicBezTo>
                    <a:cubicBezTo>
                      <a:pt x="93" y="149"/>
                      <a:pt x="84" y="147"/>
                      <a:pt x="84" y="147"/>
                    </a:cubicBezTo>
                    <a:cubicBezTo>
                      <a:pt x="82" y="143"/>
                      <a:pt x="80" y="143"/>
                      <a:pt x="76" y="141"/>
                    </a:cubicBezTo>
                    <a:cubicBezTo>
                      <a:pt x="75" y="137"/>
                      <a:pt x="71" y="132"/>
                      <a:pt x="67" y="131"/>
                    </a:cubicBezTo>
                    <a:cubicBezTo>
                      <a:pt x="62" y="124"/>
                      <a:pt x="63" y="126"/>
                      <a:pt x="57" y="122"/>
                    </a:cubicBezTo>
                    <a:cubicBezTo>
                      <a:pt x="54" y="118"/>
                      <a:pt x="52" y="113"/>
                      <a:pt x="48" y="111"/>
                    </a:cubicBezTo>
                    <a:cubicBezTo>
                      <a:pt x="47" y="107"/>
                      <a:pt x="46" y="105"/>
                      <a:pt x="42" y="104"/>
                    </a:cubicBezTo>
                    <a:cubicBezTo>
                      <a:pt x="40" y="100"/>
                      <a:pt x="38" y="100"/>
                      <a:pt x="34" y="98"/>
                    </a:cubicBezTo>
                    <a:cubicBezTo>
                      <a:pt x="33" y="94"/>
                      <a:pt x="31" y="94"/>
                      <a:pt x="27" y="92"/>
                    </a:cubicBezTo>
                    <a:cubicBezTo>
                      <a:pt x="23" y="86"/>
                      <a:pt x="20" y="85"/>
                      <a:pt x="15" y="81"/>
                    </a:cubicBezTo>
                    <a:cubicBezTo>
                      <a:pt x="12" y="79"/>
                      <a:pt x="6" y="74"/>
                      <a:pt x="6" y="74"/>
                    </a:cubicBezTo>
                    <a:cubicBezTo>
                      <a:pt x="3" y="70"/>
                      <a:pt x="1" y="71"/>
                      <a:pt x="0" y="66"/>
                    </a:cubicBezTo>
                    <a:cubicBezTo>
                      <a:pt x="2" y="60"/>
                      <a:pt x="11" y="59"/>
                      <a:pt x="16" y="56"/>
                    </a:cubicBezTo>
                    <a:cubicBezTo>
                      <a:pt x="18" y="49"/>
                      <a:pt x="21" y="41"/>
                      <a:pt x="27" y="35"/>
                    </a:cubicBezTo>
                    <a:cubicBezTo>
                      <a:pt x="29" y="29"/>
                      <a:pt x="29" y="24"/>
                      <a:pt x="34" y="21"/>
                    </a:cubicBezTo>
                    <a:cubicBezTo>
                      <a:pt x="36" y="15"/>
                      <a:pt x="42" y="15"/>
                      <a:pt x="47" y="14"/>
                    </a:cubicBezTo>
                    <a:cubicBezTo>
                      <a:pt x="52" y="11"/>
                      <a:pt x="72" y="0"/>
                      <a:pt x="77" y="0"/>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39" name="Freeform 163"/>
              <p:cNvSpPr>
                <a:spLocks/>
              </p:cNvSpPr>
              <p:nvPr/>
            </p:nvSpPr>
            <p:spPr bwMode="auto">
              <a:xfrm>
                <a:off x="1323" y="4584"/>
                <a:ext cx="91" cy="48"/>
              </a:xfrm>
              <a:custGeom>
                <a:avLst/>
                <a:gdLst>
                  <a:gd name="T0" fmla="*/ 0 w 195"/>
                  <a:gd name="T1" fmla="*/ 0 h 103"/>
                  <a:gd name="T2" fmla="*/ 0 w 195"/>
                  <a:gd name="T3" fmla="*/ 0 h 103"/>
                  <a:gd name="T4" fmla="*/ 0 w 195"/>
                  <a:gd name="T5" fmla="*/ 0 h 103"/>
                  <a:gd name="T6" fmla="*/ 0 w 195"/>
                  <a:gd name="T7" fmla="*/ 0 h 103"/>
                  <a:gd name="T8" fmla="*/ 0 w 195"/>
                  <a:gd name="T9" fmla="*/ 0 h 103"/>
                  <a:gd name="T10" fmla="*/ 0 w 195"/>
                  <a:gd name="T11" fmla="*/ 0 h 103"/>
                  <a:gd name="T12" fmla="*/ 0 w 195"/>
                  <a:gd name="T13" fmla="*/ 0 h 103"/>
                  <a:gd name="T14" fmla="*/ 0 w 195"/>
                  <a:gd name="T15" fmla="*/ 0 h 103"/>
                  <a:gd name="T16" fmla="*/ 0 w 195"/>
                  <a:gd name="T17" fmla="*/ 0 h 103"/>
                  <a:gd name="T18" fmla="*/ 0 w 195"/>
                  <a:gd name="T19" fmla="*/ 0 h 103"/>
                  <a:gd name="T20" fmla="*/ 0 w 195"/>
                  <a:gd name="T21" fmla="*/ 0 h 103"/>
                  <a:gd name="T22" fmla="*/ 0 w 195"/>
                  <a:gd name="T23" fmla="*/ 0 h 103"/>
                  <a:gd name="T24" fmla="*/ 0 w 195"/>
                  <a:gd name="T25" fmla="*/ 0 h 103"/>
                  <a:gd name="T26" fmla="*/ 0 w 195"/>
                  <a:gd name="T27" fmla="*/ 0 h 103"/>
                  <a:gd name="T28" fmla="*/ 0 w 195"/>
                  <a:gd name="T29" fmla="*/ 0 h 103"/>
                  <a:gd name="T30" fmla="*/ 0 w 195"/>
                  <a:gd name="T31" fmla="*/ 0 h 103"/>
                  <a:gd name="T32" fmla="*/ 0 w 195"/>
                  <a:gd name="T33" fmla="*/ 0 h 103"/>
                  <a:gd name="T34" fmla="*/ 0 w 195"/>
                  <a:gd name="T35" fmla="*/ 0 h 103"/>
                  <a:gd name="T36" fmla="*/ 0 w 195"/>
                  <a:gd name="T37" fmla="*/ 0 h 103"/>
                  <a:gd name="T38" fmla="*/ 0 w 195"/>
                  <a:gd name="T39" fmla="*/ 0 h 103"/>
                  <a:gd name="T40" fmla="*/ 0 w 195"/>
                  <a:gd name="T41" fmla="*/ 0 h 103"/>
                  <a:gd name="T42" fmla="*/ 0 w 195"/>
                  <a:gd name="T43" fmla="*/ 0 h 103"/>
                  <a:gd name="T44" fmla="*/ 0 w 195"/>
                  <a:gd name="T45" fmla="*/ 0 h 103"/>
                  <a:gd name="T46" fmla="*/ 0 w 195"/>
                  <a:gd name="T47" fmla="*/ 0 h 103"/>
                  <a:gd name="T48" fmla="*/ 0 w 195"/>
                  <a:gd name="T49" fmla="*/ 0 h 10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95"/>
                  <a:gd name="T76" fmla="*/ 0 h 103"/>
                  <a:gd name="T77" fmla="*/ 195 w 195"/>
                  <a:gd name="T78" fmla="*/ 103 h 10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95" h="103">
                    <a:moveTo>
                      <a:pt x="25" y="13"/>
                    </a:moveTo>
                    <a:cubicBezTo>
                      <a:pt x="29" y="10"/>
                      <a:pt x="32" y="9"/>
                      <a:pt x="33" y="5"/>
                    </a:cubicBezTo>
                    <a:cubicBezTo>
                      <a:pt x="38" y="6"/>
                      <a:pt x="50" y="15"/>
                      <a:pt x="56" y="19"/>
                    </a:cubicBezTo>
                    <a:cubicBezTo>
                      <a:pt x="65" y="18"/>
                      <a:pt x="75" y="21"/>
                      <a:pt x="83" y="16"/>
                    </a:cubicBezTo>
                    <a:cubicBezTo>
                      <a:pt x="92" y="10"/>
                      <a:pt x="99" y="5"/>
                      <a:pt x="110" y="3"/>
                    </a:cubicBezTo>
                    <a:cubicBezTo>
                      <a:pt x="150" y="4"/>
                      <a:pt x="129" y="0"/>
                      <a:pt x="144" y="10"/>
                    </a:cubicBezTo>
                    <a:cubicBezTo>
                      <a:pt x="146" y="17"/>
                      <a:pt x="149" y="29"/>
                      <a:pt x="155" y="33"/>
                    </a:cubicBezTo>
                    <a:cubicBezTo>
                      <a:pt x="158" y="38"/>
                      <a:pt x="168" y="45"/>
                      <a:pt x="174" y="47"/>
                    </a:cubicBezTo>
                    <a:cubicBezTo>
                      <a:pt x="183" y="53"/>
                      <a:pt x="185" y="57"/>
                      <a:pt x="192" y="64"/>
                    </a:cubicBezTo>
                    <a:cubicBezTo>
                      <a:pt x="193" y="69"/>
                      <a:pt x="194" y="73"/>
                      <a:pt x="195" y="79"/>
                    </a:cubicBezTo>
                    <a:cubicBezTo>
                      <a:pt x="193" y="102"/>
                      <a:pt x="195" y="93"/>
                      <a:pt x="180" y="103"/>
                    </a:cubicBezTo>
                    <a:cubicBezTo>
                      <a:pt x="160" y="102"/>
                      <a:pt x="144" y="102"/>
                      <a:pt x="125" y="99"/>
                    </a:cubicBezTo>
                    <a:cubicBezTo>
                      <a:pt x="121" y="98"/>
                      <a:pt x="120" y="95"/>
                      <a:pt x="116" y="94"/>
                    </a:cubicBezTo>
                    <a:cubicBezTo>
                      <a:pt x="113" y="90"/>
                      <a:pt x="109" y="86"/>
                      <a:pt x="105" y="85"/>
                    </a:cubicBezTo>
                    <a:cubicBezTo>
                      <a:pt x="103" y="80"/>
                      <a:pt x="99" y="80"/>
                      <a:pt x="95" y="77"/>
                    </a:cubicBezTo>
                    <a:cubicBezTo>
                      <a:pt x="79" y="79"/>
                      <a:pt x="66" y="84"/>
                      <a:pt x="51" y="87"/>
                    </a:cubicBezTo>
                    <a:cubicBezTo>
                      <a:pt x="44" y="87"/>
                      <a:pt x="38" y="87"/>
                      <a:pt x="31" y="86"/>
                    </a:cubicBezTo>
                    <a:cubicBezTo>
                      <a:pt x="27" y="85"/>
                      <a:pt x="21" y="79"/>
                      <a:pt x="21" y="79"/>
                    </a:cubicBezTo>
                    <a:cubicBezTo>
                      <a:pt x="19" y="75"/>
                      <a:pt x="13" y="68"/>
                      <a:pt x="9" y="67"/>
                    </a:cubicBezTo>
                    <a:cubicBezTo>
                      <a:pt x="7" y="61"/>
                      <a:pt x="5" y="55"/>
                      <a:pt x="3" y="49"/>
                    </a:cubicBezTo>
                    <a:cubicBezTo>
                      <a:pt x="2" y="46"/>
                      <a:pt x="0" y="40"/>
                      <a:pt x="0" y="40"/>
                    </a:cubicBezTo>
                    <a:cubicBezTo>
                      <a:pt x="2" y="28"/>
                      <a:pt x="1" y="33"/>
                      <a:pt x="9" y="25"/>
                    </a:cubicBezTo>
                    <a:cubicBezTo>
                      <a:pt x="11" y="23"/>
                      <a:pt x="18" y="20"/>
                      <a:pt x="18" y="20"/>
                    </a:cubicBezTo>
                    <a:cubicBezTo>
                      <a:pt x="21" y="17"/>
                      <a:pt x="24" y="16"/>
                      <a:pt x="27" y="14"/>
                    </a:cubicBezTo>
                    <a:cubicBezTo>
                      <a:pt x="30" y="10"/>
                      <a:pt x="38" y="5"/>
                      <a:pt x="25" y="13"/>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40" name="Freeform 164"/>
              <p:cNvSpPr>
                <a:spLocks/>
              </p:cNvSpPr>
              <p:nvPr/>
            </p:nvSpPr>
            <p:spPr bwMode="auto">
              <a:xfrm>
                <a:off x="746" y="4887"/>
                <a:ext cx="126" cy="81"/>
              </a:xfrm>
              <a:custGeom>
                <a:avLst/>
                <a:gdLst>
                  <a:gd name="T0" fmla="*/ 0 w 269"/>
                  <a:gd name="T1" fmla="*/ 0 h 175"/>
                  <a:gd name="T2" fmla="*/ 0 w 269"/>
                  <a:gd name="T3" fmla="*/ 0 h 175"/>
                  <a:gd name="T4" fmla="*/ 0 w 269"/>
                  <a:gd name="T5" fmla="*/ 0 h 175"/>
                  <a:gd name="T6" fmla="*/ 0 w 269"/>
                  <a:gd name="T7" fmla="*/ 0 h 175"/>
                  <a:gd name="T8" fmla="*/ 0 w 269"/>
                  <a:gd name="T9" fmla="*/ 0 h 175"/>
                  <a:gd name="T10" fmla="*/ 0 w 269"/>
                  <a:gd name="T11" fmla="*/ 0 h 175"/>
                  <a:gd name="T12" fmla="*/ 0 w 269"/>
                  <a:gd name="T13" fmla="*/ 0 h 175"/>
                  <a:gd name="T14" fmla="*/ 0 w 269"/>
                  <a:gd name="T15" fmla="*/ 0 h 175"/>
                  <a:gd name="T16" fmla="*/ 0 w 269"/>
                  <a:gd name="T17" fmla="*/ 0 h 175"/>
                  <a:gd name="T18" fmla="*/ 0 w 269"/>
                  <a:gd name="T19" fmla="*/ 0 h 175"/>
                  <a:gd name="T20" fmla="*/ 0 w 269"/>
                  <a:gd name="T21" fmla="*/ 0 h 175"/>
                  <a:gd name="T22" fmla="*/ 0 w 269"/>
                  <a:gd name="T23" fmla="*/ 0 h 175"/>
                  <a:gd name="T24" fmla="*/ 0 w 269"/>
                  <a:gd name="T25" fmla="*/ 0 h 175"/>
                  <a:gd name="T26" fmla="*/ 0 w 269"/>
                  <a:gd name="T27" fmla="*/ 0 h 175"/>
                  <a:gd name="T28" fmla="*/ 0 w 269"/>
                  <a:gd name="T29" fmla="*/ 0 h 175"/>
                  <a:gd name="T30" fmla="*/ 0 w 269"/>
                  <a:gd name="T31" fmla="*/ 0 h 175"/>
                  <a:gd name="T32" fmla="*/ 0 w 269"/>
                  <a:gd name="T33" fmla="*/ 0 h 175"/>
                  <a:gd name="T34" fmla="*/ 0 w 269"/>
                  <a:gd name="T35" fmla="*/ 0 h 175"/>
                  <a:gd name="T36" fmla="*/ 0 w 269"/>
                  <a:gd name="T37" fmla="*/ 0 h 175"/>
                  <a:gd name="T38" fmla="*/ 0 w 269"/>
                  <a:gd name="T39" fmla="*/ 0 h 175"/>
                  <a:gd name="T40" fmla="*/ 0 w 269"/>
                  <a:gd name="T41" fmla="*/ 0 h 175"/>
                  <a:gd name="T42" fmla="*/ 0 w 269"/>
                  <a:gd name="T43" fmla="*/ 0 h 175"/>
                  <a:gd name="T44" fmla="*/ 0 w 269"/>
                  <a:gd name="T45" fmla="*/ 0 h 175"/>
                  <a:gd name="T46" fmla="*/ 0 w 269"/>
                  <a:gd name="T47" fmla="*/ 0 h 175"/>
                  <a:gd name="T48" fmla="*/ 0 w 269"/>
                  <a:gd name="T49" fmla="*/ 0 h 175"/>
                  <a:gd name="T50" fmla="*/ 0 w 269"/>
                  <a:gd name="T51" fmla="*/ 0 h 175"/>
                  <a:gd name="T52" fmla="*/ 0 w 269"/>
                  <a:gd name="T53" fmla="*/ 0 h 175"/>
                  <a:gd name="T54" fmla="*/ 0 w 269"/>
                  <a:gd name="T55" fmla="*/ 0 h 175"/>
                  <a:gd name="T56" fmla="*/ 0 w 269"/>
                  <a:gd name="T57" fmla="*/ 0 h 175"/>
                  <a:gd name="T58" fmla="*/ 0 w 269"/>
                  <a:gd name="T59" fmla="*/ 0 h 175"/>
                  <a:gd name="T60" fmla="*/ 0 w 269"/>
                  <a:gd name="T61" fmla="*/ 0 h 175"/>
                  <a:gd name="T62" fmla="*/ 0 w 269"/>
                  <a:gd name="T63" fmla="*/ 0 h 175"/>
                  <a:gd name="T64" fmla="*/ 0 w 269"/>
                  <a:gd name="T65" fmla="*/ 0 h 175"/>
                  <a:gd name="T66" fmla="*/ 0 w 269"/>
                  <a:gd name="T67" fmla="*/ 0 h 17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69"/>
                  <a:gd name="T103" fmla="*/ 0 h 175"/>
                  <a:gd name="T104" fmla="*/ 269 w 269"/>
                  <a:gd name="T105" fmla="*/ 175 h 17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69" h="175">
                    <a:moveTo>
                      <a:pt x="20" y="52"/>
                    </a:moveTo>
                    <a:cubicBezTo>
                      <a:pt x="48" y="43"/>
                      <a:pt x="22" y="43"/>
                      <a:pt x="70" y="41"/>
                    </a:cubicBezTo>
                    <a:cubicBezTo>
                      <a:pt x="77" y="39"/>
                      <a:pt x="79" y="37"/>
                      <a:pt x="85" y="34"/>
                    </a:cubicBezTo>
                    <a:cubicBezTo>
                      <a:pt x="86" y="31"/>
                      <a:pt x="89" y="27"/>
                      <a:pt x="91" y="25"/>
                    </a:cubicBezTo>
                    <a:cubicBezTo>
                      <a:pt x="93" y="23"/>
                      <a:pt x="97" y="21"/>
                      <a:pt x="97" y="21"/>
                    </a:cubicBezTo>
                    <a:cubicBezTo>
                      <a:pt x="99" y="15"/>
                      <a:pt x="106" y="11"/>
                      <a:pt x="112" y="9"/>
                    </a:cubicBezTo>
                    <a:cubicBezTo>
                      <a:pt x="121" y="0"/>
                      <a:pt x="129" y="5"/>
                      <a:pt x="143" y="4"/>
                    </a:cubicBezTo>
                    <a:cubicBezTo>
                      <a:pt x="149" y="3"/>
                      <a:pt x="155" y="4"/>
                      <a:pt x="161" y="6"/>
                    </a:cubicBezTo>
                    <a:cubicBezTo>
                      <a:pt x="166" y="11"/>
                      <a:pt x="171" y="11"/>
                      <a:pt x="177" y="13"/>
                    </a:cubicBezTo>
                    <a:cubicBezTo>
                      <a:pt x="180" y="14"/>
                      <a:pt x="187" y="17"/>
                      <a:pt x="187" y="17"/>
                    </a:cubicBezTo>
                    <a:cubicBezTo>
                      <a:pt x="190" y="21"/>
                      <a:pt x="199" y="24"/>
                      <a:pt x="199" y="24"/>
                    </a:cubicBezTo>
                    <a:cubicBezTo>
                      <a:pt x="202" y="28"/>
                      <a:pt x="211" y="31"/>
                      <a:pt x="211" y="31"/>
                    </a:cubicBezTo>
                    <a:cubicBezTo>
                      <a:pt x="214" y="34"/>
                      <a:pt x="223" y="37"/>
                      <a:pt x="223" y="37"/>
                    </a:cubicBezTo>
                    <a:cubicBezTo>
                      <a:pt x="232" y="46"/>
                      <a:pt x="249" y="48"/>
                      <a:pt x="260" y="55"/>
                    </a:cubicBezTo>
                    <a:cubicBezTo>
                      <a:pt x="261" y="72"/>
                      <a:pt x="261" y="89"/>
                      <a:pt x="266" y="105"/>
                    </a:cubicBezTo>
                    <a:cubicBezTo>
                      <a:pt x="267" y="113"/>
                      <a:pt x="269" y="116"/>
                      <a:pt x="267" y="125"/>
                    </a:cubicBezTo>
                    <a:cubicBezTo>
                      <a:pt x="266" y="129"/>
                      <a:pt x="256" y="132"/>
                      <a:pt x="256" y="132"/>
                    </a:cubicBezTo>
                    <a:cubicBezTo>
                      <a:pt x="250" y="138"/>
                      <a:pt x="247" y="142"/>
                      <a:pt x="245" y="151"/>
                    </a:cubicBezTo>
                    <a:cubicBezTo>
                      <a:pt x="244" y="157"/>
                      <a:pt x="244" y="163"/>
                      <a:pt x="239" y="167"/>
                    </a:cubicBezTo>
                    <a:cubicBezTo>
                      <a:pt x="237" y="175"/>
                      <a:pt x="232" y="173"/>
                      <a:pt x="226" y="169"/>
                    </a:cubicBezTo>
                    <a:cubicBezTo>
                      <a:pt x="200" y="174"/>
                      <a:pt x="174" y="169"/>
                      <a:pt x="149" y="175"/>
                    </a:cubicBezTo>
                    <a:cubicBezTo>
                      <a:pt x="138" y="174"/>
                      <a:pt x="143" y="175"/>
                      <a:pt x="134" y="172"/>
                    </a:cubicBezTo>
                    <a:cubicBezTo>
                      <a:pt x="133" y="172"/>
                      <a:pt x="131" y="171"/>
                      <a:pt x="131" y="171"/>
                    </a:cubicBezTo>
                    <a:cubicBezTo>
                      <a:pt x="125" y="162"/>
                      <a:pt x="106" y="167"/>
                      <a:pt x="95" y="166"/>
                    </a:cubicBezTo>
                    <a:cubicBezTo>
                      <a:pt x="89" y="164"/>
                      <a:pt x="87" y="161"/>
                      <a:pt x="83" y="157"/>
                    </a:cubicBezTo>
                    <a:cubicBezTo>
                      <a:pt x="81" y="152"/>
                      <a:pt x="81" y="147"/>
                      <a:pt x="80" y="142"/>
                    </a:cubicBezTo>
                    <a:cubicBezTo>
                      <a:pt x="79" y="126"/>
                      <a:pt x="80" y="126"/>
                      <a:pt x="73" y="115"/>
                    </a:cubicBezTo>
                    <a:cubicBezTo>
                      <a:pt x="71" y="112"/>
                      <a:pt x="46" y="109"/>
                      <a:pt x="45" y="109"/>
                    </a:cubicBezTo>
                    <a:cubicBezTo>
                      <a:pt x="43" y="109"/>
                      <a:pt x="39" y="108"/>
                      <a:pt x="39" y="108"/>
                    </a:cubicBezTo>
                    <a:cubicBezTo>
                      <a:pt x="34" y="105"/>
                      <a:pt x="34" y="101"/>
                      <a:pt x="29" y="99"/>
                    </a:cubicBezTo>
                    <a:cubicBezTo>
                      <a:pt x="27" y="93"/>
                      <a:pt x="23" y="89"/>
                      <a:pt x="17" y="87"/>
                    </a:cubicBezTo>
                    <a:cubicBezTo>
                      <a:pt x="14" y="83"/>
                      <a:pt x="10" y="79"/>
                      <a:pt x="5" y="78"/>
                    </a:cubicBezTo>
                    <a:cubicBezTo>
                      <a:pt x="0" y="71"/>
                      <a:pt x="5" y="60"/>
                      <a:pt x="13" y="57"/>
                    </a:cubicBezTo>
                    <a:cubicBezTo>
                      <a:pt x="14" y="53"/>
                      <a:pt x="16" y="53"/>
                      <a:pt x="20" y="52"/>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41" name="Freeform 165"/>
              <p:cNvSpPr>
                <a:spLocks/>
              </p:cNvSpPr>
              <p:nvPr/>
            </p:nvSpPr>
            <p:spPr bwMode="auto">
              <a:xfrm>
                <a:off x="1080" y="4713"/>
                <a:ext cx="68" cy="58"/>
              </a:xfrm>
              <a:custGeom>
                <a:avLst/>
                <a:gdLst>
                  <a:gd name="T0" fmla="*/ 0 w 144"/>
                  <a:gd name="T1" fmla="*/ 0 h 124"/>
                  <a:gd name="T2" fmla="*/ 0 w 144"/>
                  <a:gd name="T3" fmla="*/ 0 h 124"/>
                  <a:gd name="T4" fmla="*/ 0 w 144"/>
                  <a:gd name="T5" fmla="*/ 0 h 124"/>
                  <a:gd name="T6" fmla="*/ 0 w 144"/>
                  <a:gd name="T7" fmla="*/ 0 h 124"/>
                  <a:gd name="T8" fmla="*/ 0 w 144"/>
                  <a:gd name="T9" fmla="*/ 0 h 124"/>
                  <a:gd name="T10" fmla="*/ 0 w 144"/>
                  <a:gd name="T11" fmla="*/ 0 h 124"/>
                  <a:gd name="T12" fmla="*/ 0 w 144"/>
                  <a:gd name="T13" fmla="*/ 0 h 124"/>
                  <a:gd name="T14" fmla="*/ 0 w 144"/>
                  <a:gd name="T15" fmla="*/ 0 h 124"/>
                  <a:gd name="T16" fmla="*/ 0 w 144"/>
                  <a:gd name="T17" fmla="*/ 0 h 124"/>
                  <a:gd name="T18" fmla="*/ 0 w 144"/>
                  <a:gd name="T19" fmla="*/ 0 h 124"/>
                  <a:gd name="T20" fmla="*/ 0 w 144"/>
                  <a:gd name="T21" fmla="*/ 0 h 124"/>
                  <a:gd name="T22" fmla="*/ 0 w 144"/>
                  <a:gd name="T23" fmla="*/ 0 h 124"/>
                  <a:gd name="T24" fmla="*/ 0 w 144"/>
                  <a:gd name="T25" fmla="*/ 0 h 124"/>
                  <a:gd name="T26" fmla="*/ 0 w 144"/>
                  <a:gd name="T27" fmla="*/ 0 h 124"/>
                  <a:gd name="T28" fmla="*/ 0 w 144"/>
                  <a:gd name="T29" fmla="*/ 0 h 124"/>
                  <a:gd name="T30" fmla="*/ 0 w 144"/>
                  <a:gd name="T31" fmla="*/ 0 h 124"/>
                  <a:gd name="T32" fmla="*/ 0 w 144"/>
                  <a:gd name="T33" fmla="*/ 0 h 124"/>
                  <a:gd name="T34" fmla="*/ 0 w 144"/>
                  <a:gd name="T35" fmla="*/ 0 h 124"/>
                  <a:gd name="T36" fmla="*/ 0 w 144"/>
                  <a:gd name="T37" fmla="*/ 0 h 124"/>
                  <a:gd name="T38" fmla="*/ 0 w 144"/>
                  <a:gd name="T39" fmla="*/ 0 h 124"/>
                  <a:gd name="T40" fmla="*/ 0 w 144"/>
                  <a:gd name="T41" fmla="*/ 0 h 1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44"/>
                  <a:gd name="T64" fmla="*/ 0 h 124"/>
                  <a:gd name="T65" fmla="*/ 144 w 144"/>
                  <a:gd name="T66" fmla="*/ 124 h 12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44" h="124">
                    <a:moveTo>
                      <a:pt x="2" y="48"/>
                    </a:moveTo>
                    <a:cubicBezTo>
                      <a:pt x="7" y="47"/>
                      <a:pt x="10" y="47"/>
                      <a:pt x="14" y="44"/>
                    </a:cubicBezTo>
                    <a:cubicBezTo>
                      <a:pt x="17" y="36"/>
                      <a:pt x="18" y="19"/>
                      <a:pt x="26" y="16"/>
                    </a:cubicBezTo>
                    <a:cubicBezTo>
                      <a:pt x="29" y="12"/>
                      <a:pt x="38" y="9"/>
                      <a:pt x="38" y="9"/>
                    </a:cubicBezTo>
                    <a:cubicBezTo>
                      <a:pt x="42" y="3"/>
                      <a:pt x="52" y="2"/>
                      <a:pt x="59" y="0"/>
                    </a:cubicBezTo>
                    <a:cubicBezTo>
                      <a:pt x="86" y="3"/>
                      <a:pt x="76" y="1"/>
                      <a:pt x="91" y="11"/>
                    </a:cubicBezTo>
                    <a:cubicBezTo>
                      <a:pt x="92" y="15"/>
                      <a:pt x="97" y="20"/>
                      <a:pt x="100" y="23"/>
                    </a:cubicBezTo>
                    <a:cubicBezTo>
                      <a:pt x="102" y="25"/>
                      <a:pt x="106" y="29"/>
                      <a:pt x="106" y="29"/>
                    </a:cubicBezTo>
                    <a:cubicBezTo>
                      <a:pt x="107" y="33"/>
                      <a:pt x="112" y="38"/>
                      <a:pt x="115" y="41"/>
                    </a:cubicBezTo>
                    <a:cubicBezTo>
                      <a:pt x="116" y="45"/>
                      <a:pt x="123" y="55"/>
                      <a:pt x="127" y="58"/>
                    </a:cubicBezTo>
                    <a:cubicBezTo>
                      <a:pt x="130" y="63"/>
                      <a:pt x="134" y="73"/>
                      <a:pt x="139" y="76"/>
                    </a:cubicBezTo>
                    <a:cubicBezTo>
                      <a:pt x="140" y="79"/>
                      <a:pt x="142" y="86"/>
                      <a:pt x="142" y="86"/>
                    </a:cubicBezTo>
                    <a:cubicBezTo>
                      <a:pt x="141" y="121"/>
                      <a:pt x="144" y="121"/>
                      <a:pt x="111" y="123"/>
                    </a:cubicBezTo>
                    <a:cubicBezTo>
                      <a:pt x="105" y="124"/>
                      <a:pt x="100" y="124"/>
                      <a:pt x="94" y="122"/>
                    </a:cubicBezTo>
                    <a:cubicBezTo>
                      <a:pt x="91" y="118"/>
                      <a:pt x="87" y="114"/>
                      <a:pt x="83" y="111"/>
                    </a:cubicBezTo>
                    <a:cubicBezTo>
                      <a:pt x="80" y="101"/>
                      <a:pt x="74" y="96"/>
                      <a:pt x="64" y="94"/>
                    </a:cubicBezTo>
                    <a:cubicBezTo>
                      <a:pt x="54" y="95"/>
                      <a:pt x="46" y="96"/>
                      <a:pt x="35" y="94"/>
                    </a:cubicBezTo>
                    <a:cubicBezTo>
                      <a:pt x="29" y="93"/>
                      <a:pt x="29" y="74"/>
                      <a:pt x="26" y="72"/>
                    </a:cubicBezTo>
                    <a:cubicBezTo>
                      <a:pt x="21" y="69"/>
                      <a:pt x="17" y="64"/>
                      <a:pt x="11" y="62"/>
                    </a:cubicBezTo>
                    <a:cubicBezTo>
                      <a:pt x="10" y="58"/>
                      <a:pt x="8" y="58"/>
                      <a:pt x="4" y="56"/>
                    </a:cubicBezTo>
                    <a:cubicBezTo>
                      <a:pt x="2" y="53"/>
                      <a:pt x="0" y="51"/>
                      <a:pt x="2" y="48"/>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42" name="Freeform 166"/>
              <p:cNvSpPr>
                <a:spLocks/>
              </p:cNvSpPr>
              <p:nvPr/>
            </p:nvSpPr>
            <p:spPr bwMode="auto">
              <a:xfrm>
                <a:off x="1228" y="4777"/>
                <a:ext cx="190" cy="117"/>
              </a:xfrm>
              <a:custGeom>
                <a:avLst/>
                <a:gdLst>
                  <a:gd name="T0" fmla="*/ 0 w 406"/>
                  <a:gd name="T1" fmla="*/ 0 h 251"/>
                  <a:gd name="T2" fmla="*/ 0 w 406"/>
                  <a:gd name="T3" fmla="*/ 0 h 251"/>
                  <a:gd name="T4" fmla="*/ 0 w 406"/>
                  <a:gd name="T5" fmla="*/ 0 h 251"/>
                  <a:gd name="T6" fmla="*/ 0 w 406"/>
                  <a:gd name="T7" fmla="*/ 0 h 251"/>
                  <a:gd name="T8" fmla="*/ 0 w 406"/>
                  <a:gd name="T9" fmla="*/ 0 h 251"/>
                  <a:gd name="T10" fmla="*/ 0 w 406"/>
                  <a:gd name="T11" fmla="*/ 0 h 251"/>
                  <a:gd name="T12" fmla="*/ 0 w 406"/>
                  <a:gd name="T13" fmla="*/ 0 h 251"/>
                  <a:gd name="T14" fmla="*/ 0 w 406"/>
                  <a:gd name="T15" fmla="*/ 0 h 251"/>
                  <a:gd name="T16" fmla="*/ 0 w 406"/>
                  <a:gd name="T17" fmla="*/ 0 h 251"/>
                  <a:gd name="T18" fmla="*/ 0 w 406"/>
                  <a:gd name="T19" fmla="*/ 0 h 251"/>
                  <a:gd name="T20" fmla="*/ 0 w 406"/>
                  <a:gd name="T21" fmla="*/ 0 h 251"/>
                  <a:gd name="T22" fmla="*/ 0 w 406"/>
                  <a:gd name="T23" fmla="*/ 0 h 251"/>
                  <a:gd name="T24" fmla="*/ 0 w 406"/>
                  <a:gd name="T25" fmla="*/ 0 h 251"/>
                  <a:gd name="T26" fmla="*/ 0 w 406"/>
                  <a:gd name="T27" fmla="*/ 0 h 251"/>
                  <a:gd name="T28" fmla="*/ 0 w 406"/>
                  <a:gd name="T29" fmla="*/ 0 h 251"/>
                  <a:gd name="T30" fmla="*/ 0 w 406"/>
                  <a:gd name="T31" fmla="*/ 0 h 251"/>
                  <a:gd name="T32" fmla="*/ 0 w 406"/>
                  <a:gd name="T33" fmla="*/ 0 h 251"/>
                  <a:gd name="T34" fmla="*/ 0 w 406"/>
                  <a:gd name="T35" fmla="*/ 0 h 251"/>
                  <a:gd name="T36" fmla="*/ 0 w 406"/>
                  <a:gd name="T37" fmla="*/ 0 h 251"/>
                  <a:gd name="T38" fmla="*/ 0 w 406"/>
                  <a:gd name="T39" fmla="*/ 0 h 251"/>
                  <a:gd name="T40" fmla="*/ 0 w 406"/>
                  <a:gd name="T41" fmla="*/ 0 h 251"/>
                  <a:gd name="T42" fmla="*/ 0 w 406"/>
                  <a:gd name="T43" fmla="*/ 0 h 251"/>
                  <a:gd name="T44" fmla="*/ 0 w 406"/>
                  <a:gd name="T45" fmla="*/ 0 h 251"/>
                  <a:gd name="T46" fmla="*/ 0 w 406"/>
                  <a:gd name="T47" fmla="*/ 0 h 251"/>
                  <a:gd name="T48" fmla="*/ 0 w 406"/>
                  <a:gd name="T49" fmla="*/ 0 h 251"/>
                  <a:gd name="T50" fmla="*/ 0 w 406"/>
                  <a:gd name="T51" fmla="*/ 0 h 251"/>
                  <a:gd name="T52" fmla="*/ 0 w 406"/>
                  <a:gd name="T53" fmla="*/ 0 h 251"/>
                  <a:gd name="T54" fmla="*/ 0 w 406"/>
                  <a:gd name="T55" fmla="*/ 0 h 251"/>
                  <a:gd name="T56" fmla="*/ 0 w 406"/>
                  <a:gd name="T57" fmla="*/ 0 h 251"/>
                  <a:gd name="T58" fmla="*/ 0 w 406"/>
                  <a:gd name="T59" fmla="*/ 0 h 251"/>
                  <a:gd name="T60" fmla="*/ 0 w 406"/>
                  <a:gd name="T61" fmla="*/ 0 h 251"/>
                  <a:gd name="T62" fmla="*/ 0 w 406"/>
                  <a:gd name="T63" fmla="*/ 0 h 251"/>
                  <a:gd name="T64" fmla="*/ 0 w 406"/>
                  <a:gd name="T65" fmla="*/ 0 h 251"/>
                  <a:gd name="T66" fmla="*/ 0 w 406"/>
                  <a:gd name="T67" fmla="*/ 0 h 251"/>
                  <a:gd name="T68" fmla="*/ 0 w 406"/>
                  <a:gd name="T69" fmla="*/ 0 h 251"/>
                  <a:gd name="T70" fmla="*/ 0 w 406"/>
                  <a:gd name="T71" fmla="*/ 0 h 251"/>
                  <a:gd name="T72" fmla="*/ 0 w 406"/>
                  <a:gd name="T73" fmla="*/ 0 h 251"/>
                  <a:gd name="T74" fmla="*/ 0 w 406"/>
                  <a:gd name="T75" fmla="*/ 0 h 251"/>
                  <a:gd name="T76" fmla="*/ 0 w 406"/>
                  <a:gd name="T77" fmla="*/ 0 h 251"/>
                  <a:gd name="T78" fmla="*/ 0 w 406"/>
                  <a:gd name="T79" fmla="*/ 0 h 251"/>
                  <a:gd name="T80" fmla="*/ 0 w 406"/>
                  <a:gd name="T81" fmla="*/ 0 h 251"/>
                  <a:gd name="T82" fmla="*/ 0 w 406"/>
                  <a:gd name="T83" fmla="*/ 0 h 251"/>
                  <a:gd name="T84" fmla="*/ 0 w 406"/>
                  <a:gd name="T85" fmla="*/ 0 h 251"/>
                  <a:gd name="T86" fmla="*/ 0 w 406"/>
                  <a:gd name="T87" fmla="*/ 0 h 251"/>
                  <a:gd name="T88" fmla="*/ 0 w 406"/>
                  <a:gd name="T89" fmla="*/ 0 h 251"/>
                  <a:gd name="T90" fmla="*/ 0 w 406"/>
                  <a:gd name="T91" fmla="*/ 0 h 25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06"/>
                  <a:gd name="T139" fmla="*/ 0 h 251"/>
                  <a:gd name="T140" fmla="*/ 406 w 406"/>
                  <a:gd name="T141" fmla="*/ 251 h 25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06" h="251">
                    <a:moveTo>
                      <a:pt x="38" y="48"/>
                    </a:moveTo>
                    <a:cubicBezTo>
                      <a:pt x="45" y="46"/>
                      <a:pt x="49" y="38"/>
                      <a:pt x="56" y="35"/>
                    </a:cubicBezTo>
                    <a:cubicBezTo>
                      <a:pt x="70" y="29"/>
                      <a:pt x="86" y="25"/>
                      <a:pt x="101" y="21"/>
                    </a:cubicBezTo>
                    <a:cubicBezTo>
                      <a:pt x="107" y="17"/>
                      <a:pt x="117" y="15"/>
                      <a:pt x="124" y="13"/>
                    </a:cubicBezTo>
                    <a:cubicBezTo>
                      <a:pt x="128" y="12"/>
                      <a:pt x="136" y="10"/>
                      <a:pt x="136" y="10"/>
                    </a:cubicBezTo>
                    <a:cubicBezTo>
                      <a:pt x="140" y="6"/>
                      <a:pt x="151" y="2"/>
                      <a:pt x="157" y="0"/>
                    </a:cubicBezTo>
                    <a:cubicBezTo>
                      <a:pt x="161" y="0"/>
                      <a:pt x="165" y="0"/>
                      <a:pt x="169" y="1"/>
                    </a:cubicBezTo>
                    <a:cubicBezTo>
                      <a:pt x="172" y="2"/>
                      <a:pt x="178" y="7"/>
                      <a:pt x="178" y="7"/>
                    </a:cubicBezTo>
                    <a:cubicBezTo>
                      <a:pt x="180" y="13"/>
                      <a:pt x="180" y="15"/>
                      <a:pt x="185" y="18"/>
                    </a:cubicBezTo>
                    <a:cubicBezTo>
                      <a:pt x="186" y="22"/>
                      <a:pt x="196" y="24"/>
                      <a:pt x="196" y="24"/>
                    </a:cubicBezTo>
                    <a:cubicBezTo>
                      <a:pt x="207" y="23"/>
                      <a:pt x="203" y="23"/>
                      <a:pt x="209" y="19"/>
                    </a:cubicBezTo>
                    <a:cubicBezTo>
                      <a:pt x="212" y="17"/>
                      <a:pt x="221" y="15"/>
                      <a:pt x="221" y="15"/>
                    </a:cubicBezTo>
                    <a:cubicBezTo>
                      <a:pt x="237" y="16"/>
                      <a:pt x="252" y="22"/>
                      <a:pt x="268" y="25"/>
                    </a:cubicBezTo>
                    <a:cubicBezTo>
                      <a:pt x="289" y="35"/>
                      <a:pt x="316" y="33"/>
                      <a:pt x="338" y="37"/>
                    </a:cubicBezTo>
                    <a:cubicBezTo>
                      <a:pt x="345" y="42"/>
                      <a:pt x="342" y="40"/>
                      <a:pt x="347" y="42"/>
                    </a:cubicBezTo>
                    <a:cubicBezTo>
                      <a:pt x="350" y="46"/>
                      <a:pt x="356" y="51"/>
                      <a:pt x="361" y="54"/>
                    </a:cubicBezTo>
                    <a:cubicBezTo>
                      <a:pt x="362" y="58"/>
                      <a:pt x="367" y="60"/>
                      <a:pt x="371" y="61"/>
                    </a:cubicBezTo>
                    <a:cubicBezTo>
                      <a:pt x="373" y="65"/>
                      <a:pt x="378" y="68"/>
                      <a:pt x="382" y="71"/>
                    </a:cubicBezTo>
                    <a:cubicBezTo>
                      <a:pt x="383" y="76"/>
                      <a:pt x="387" y="80"/>
                      <a:pt x="391" y="84"/>
                    </a:cubicBezTo>
                    <a:cubicBezTo>
                      <a:pt x="392" y="87"/>
                      <a:pt x="398" y="94"/>
                      <a:pt x="401" y="96"/>
                    </a:cubicBezTo>
                    <a:cubicBezTo>
                      <a:pt x="402" y="101"/>
                      <a:pt x="403" y="105"/>
                      <a:pt x="406" y="109"/>
                    </a:cubicBezTo>
                    <a:cubicBezTo>
                      <a:pt x="401" y="130"/>
                      <a:pt x="402" y="166"/>
                      <a:pt x="385" y="183"/>
                    </a:cubicBezTo>
                    <a:cubicBezTo>
                      <a:pt x="384" y="186"/>
                      <a:pt x="380" y="192"/>
                      <a:pt x="380" y="192"/>
                    </a:cubicBezTo>
                    <a:cubicBezTo>
                      <a:pt x="379" y="203"/>
                      <a:pt x="379" y="211"/>
                      <a:pt x="376" y="221"/>
                    </a:cubicBezTo>
                    <a:cubicBezTo>
                      <a:pt x="373" y="251"/>
                      <a:pt x="369" y="245"/>
                      <a:pt x="337" y="246"/>
                    </a:cubicBezTo>
                    <a:cubicBezTo>
                      <a:pt x="320" y="248"/>
                      <a:pt x="319" y="249"/>
                      <a:pt x="298" y="247"/>
                    </a:cubicBezTo>
                    <a:cubicBezTo>
                      <a:pt x="295" y="246"/>
                      <a:pt x="289" y="244"/>
                      <a:pt x="289" y="244"/>
                    </a:cubicBezTo>
                    <a:cubicBezTo>
                      <a:pt x="288" y="240"/>
                      <a:pt x="282" y="235"/>
                      <a:pt x="278" y="233"/>
                    </a:cubicBezTo>
                    <a:cubicBezTo>
                      <a:pt x="268" y="214"/>
                      <a:pt x="225" y="220"/>
                      <a:pt x="215" y="220"/>
                    </a:cubicBezTo>
                    <a:cubicBezTo>
                      <a:pt x="211" y="219"/>
                      <a:pt x="203" y="214"/>
                      <a:pt x="203" y="214"/>
                    </a:cubicBezTo>
                    <a:cubicBezTo>
                      <a:pt x="188" y="215"/>
                      <a:pt x="175" y="219"/>
                      <a:pt x="160" y="220"/>
                    </a:cubicBezTo>
                    <a:cubicBezTo>
                      <a:pt x="148" y="223"/>
                      <a:pt x="135" y="230"/>
                      <a:pt x="125" y="237"/>
                    </a:cubicBezTo>
                    <a:cubicBezTo>
                      <a:pt x="117" y="236"/>
                      <a:pt x="111" y="233"/>
                      <a:pt x="103" y="231"/>
                    </a:cubicBezTo>
                    <a:cubicBezTo>
                      <a:pt x="99" y="228"/>
                      <a:pt x="79" y="221"/>
                      <a:pt x="73" y="219"/>
                    </a:cubicBezTo>
                    <a:cubicBezTo>
                      <a:pt x="71" y="215"/>
                      <a:pt x="69" y="215"/>
                      <a:pt x="65" y="213"/>
                    </a:cubicBezTo>
                    <a:cubicBezTo>
                      <a:pt x="65" y="212"/>
                      <a:pt x="65" y="211"/>
                      <a:pt x="64" y="210"/>
                    </a:cubicBezTo>
                    <a:cubicBezTo>
                      <a:pt x="61" y="208"/>
                      <a:pt x="56" y="209"/>
                      <a:pt x="53" y="207"/>
                    </a:cubicBezTo>
                    <a:cubicBezTo>
                      <a:pt x="49" y="205"/>
                      <a:pt x="48" y="202"/>
                      <a:pt x="44" y="201"/>
                    </a:cubicBezTo>
                    <a:cubicBezTo>
                      <a:pt x="38" y="195"/>
                      <a:pt x="28" y="186"/>
                      <a:pt x="20" y="183"/>
                    </a:cubicBezTo>
                    <a:cubicBezTo>
                      <a:pt x="19" y="179"/>
                      <a:pt x="16" y="175"/>
                      <a:pt x="14" y="171"/>
                    </a:cubicBezTo>
                    <a:cubicBezTo>
                      <a:pt x="13" y="161"/>
                      <a:pt x="12" y="154"/>
                      <a:pt x="8" y="145"/>
                    </a:cubicBezTo>
                    <a:cubicBezTo>
                      <a:pt x="6" y="128"/>
                      <a:pt x="0" y="107"/>
                      <a:pt x="13" y="94"/>
                    </a:cubicBezTo>
                    <a:cubicBezTo>
                      <a:pt x="15" y="89"/>
                      <a:pt x="18" y="85"/>
                      <a:pt x="22" y="82"/>
                    </a:cubicBezTo>
                    <a:cubicBezTo>
                      <a:pt x="23" y="78"/>
                      <a:pt x="35" y="50"/>
                      <a:pt x="38" y="49"/>
                    </a:cubicBezTo>
                    <a:cubicBezTo>
                      <a:pt x="45" y="47"/>
                      <a:pt x="42" y="48"/>
                      <a:pt x="47" y="45"/>
                    </a:cubicBezTo>
                    <a:cubicBezTo>
                      <a:pt x="48" y="42"/>
                      <a:pt x="47" y="42"/>
                      <a:pt x="49" y="42"/>
                    </a:cubicBezTo>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43" name="Freeform 167"/>
              <p:cNvSpPr>
                <a:spLocks/>
              </p:cNvSpPr>
              <p:nvPr/>
            </p:nvSpPr>
            <p:spPr bwMode="auto">
              <a:xfrm>
                <a:off x="920" y="4829"/>
                <a:ext cx="317" cy="142"/>
              </a:xfrm>
              <a:custGeom>
                <a:avLst/>
                <a:gdLst>
                  <a:gd name="T0" fmla="*/ 0 w 678"/>
                  <a:gd name="T1" fmla="*/ 0 h 303"/>
                  <a:gd name="T2" fmla="*/ 0 w 678"/>
                  <a:gd name="T3" fmla="*/ 0 h 303"/>
                  <a:gd name="T4" fmla="*/ 0 w 678"/>
                  <a:gd name="T5" fmla="*/ 0 h 303"/>
                  <a:gd name="T6" fmla="*/ 0 w 678"/>
                  <a:gd name="T7" fmla="*/ 0 h 303"/>
                  <a:gd name="T8" fmla="*/ 0 w 678"/>
                  <a:gd name="T9" fmla="*/ 0 h 303"/>
                  <a:gd name="T10" fmla="*/ 0 w 678"/>
                  <a:gd name="T11" fmla="*/ 0 h 303"/>
                  <a:gd name="T12" fmla="*/ 0 w 678"/>
                  <a:gd name="T13" fmla="*/ 0 h 303"/>
                  <a:gd name="T14" fmla="*/ 0 w 678"/>
                  <a:gd name="T15" fmla="*/ 0 h 303"/>
                  <a:gd name="T16" fmla="*/ 0 w 678"/>
                  <a:gd name="T17" fmla="*/ 0 h 303"/>
                  <a:gd name="T18" fmla="*/ 0 w 678"/>
                  <a:gd name="T19" fmla="*/ 0 h 303"/>
                  <a:gd name="T20" fmla="*/ 0 w 678"/>
                  <a:gd name="T21" fmla="*/ 0 h 303"/>
                  <a:gd name="T22" fmla="*/ 0 w 678"/>
                  <a:gd name="T23" fmla="*/ 0 h 303"/>
                  <a:gd name="T24" fmla="*/ 0 w 678"/>
                  <a:gd name="T25" fmla="*/ 0 h 303"/>
                  <a:gd name="T26" fmla="*/ 0 w 678"/>
                  <a:gd name="T27" fmla="*/ 0 h 303"/>
                  <a:gd name="T28" fmla="*/ 0 w 678"/>
                  <a:gd name="T29" fmla="*/ 0 h 303"/>
                  <a:gd name="T30" fmla="*/ 0 w 678"/>
                  <a:gd name="T31" fmla="*/ 0 h 303"/>
                  <a:gd name="T32" fmla="*/ 0 w 678"/>
                  <a:gd name="T33" fmla="*/ 0 h 303"/>
                  <a:gd name="T34" fmla="*/ 0 w 678"/>
                  <a:gd name="T35" fmla="*/ 0 h 303"/>
                  <a:gd name="T36" fmla="*/ 0 w 678"/>
                  <a:gd name="T37" fmla="*/ 0 h 303"/>
                  <a:gd name="T38" fmla="*/ 0 w 678"/>
                  <a:gd name="T39" fmla="*/ 0 h 303"/>
                  <a:gd name="T40" fmla="*/ 0 w 678"/>
                  <a:gd name="T41" fmla="*/ 0 h 303"/>
                  <a:gd name="T42" fmla="*/ 0 w 678"/>
                  <a:gd name="T43" fmla="*/ 0 h 303"/>
                  <a:gd name="T44" fmla="*/ 0 w 678"/>
                  <a:gd name="T45" fmla="*/ 0 h 303"/>
                  <a:gd name="T46" fmla="*/ 0 w 678"/>
                  <a:gd name="T47" fmla="*/ 0 h 303"/>
                  <a:gd name="T48" fmla="*/ 0 w 678"/>
                  <a:gd name="T49" fmla="*/ 0 h 303"/>
                  <a:gd name="T50" fmla="*/ 0 w 678"/>
                  <a:gd name="T51" fmla="*/ 0 h 303"/>
                  <a:gd name="T52" fmla="*/ 0 w 678"/>
                  <a:gd name="T53" fmla="*/ 0 h 303"/>
                  <a:gd name="T54" fmla="*/ 0 w 678"/>
                  <a:gd name="T55" fmla="*/ 0 h 303"/>
                  <a:gd name="T56" fmla="*/ 0 w 678"/>
                  <a:gd name="T57" fmla="*/ 0 h 303"/>
                  <a:gd name="T58" fmla="*/ 0 w 678"/>
                  <a:gd name="T59" fmla="*/ 0 h 303"/>
                  <a:gd name="T60" fmla="*/ 0 w 678"/>
                  <a:gd name="T61" fmla="*/ 0 h 303"/>
                  <a:gd name="T62" fmla="*/ 0 w 678"/>
                  <a:gd name="T63" fmla="*/ 0 h 303"/>
                  <a:gd name="T64" fmla="*/ 0 w 678"/>
                  <a:gd name="T65" fmla="*/ 0 h 303"/>
                  <a:gd name="T66" fmla="*/ 0 w 678"/>
                  <a:gd name="T67" fmla="*/ 0 h 303"/>
                  <a:gd name="T68" fmla="*/ 0 w 678"/>
                  <a:gd name="T69" fmla="*/ 0 h 30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78"/>
                  <a:gd name="T106" fmla="*/ 0 h 303"/>
                  <a:gd name="T107" fmla="*/ 678 w 678"/>
                  <a:gd name="T108" fmla="*/ 303 h 30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78" h="303">
                    <a:moveTo>
                      <a:pt x="4" y="0"/>
                    </a:moveTo>
                    <a:cubicBezTo>
                      <a:pt x="18" y="1"/>
                      <a:pt x="12" y="2"/>
                      <a:pt x="21" y="8"/>
                    </a:cubicBezTo>
                    <a:cubicBezTo>
                      <a:pt x="25" y="20"/>
                      <a:pt x="33" y="27"/>
                      <a:pt x="45" y="30"/>
                    </a:cubicBezTo>
                    <a:cubicBezTo>
                      <a:pt x="72" y="29"/>
                      <a:pt x="92" y="39"/>
                      <a:pt x="117" y="45"/>
                    </a:cubicBezTo>
                    <a:cubicBezTo>
                      <a:pt x="136" y="58"/>
                      <a:pt x="163" y="60"/>
                      <a:pt x="185" y="66"/>
                    </a:cubicBezTo>
                    <a:cubicBezTo>
                      <a:pt x="196" y="69"/>
                      <a:pt x="207" y="73"/>
                      <a:pt x="218" y="75"/>
                    </a:cubicBezTo>
                    <a:cubicBezTo>
                      <a:pt x="230" y="81"/>
                      <a:pt x="248" y="83"/>
                      <a:pt x="261" y="84"/>
                    </a:cubicBezTo>
                    <a:cubicBezTo>
                      <a:pt x="269" y="87"/>
                      <a:pt x="265" y="88"/>
                      <a:pt x="272" y="91"/>
                    </a:cubicBezTo>
                    <a:cubicBezTo>
                      <a:pt x="274" y="94"/>
                      <a:pt x="281" y="99"/>
                      <a:pt x="281" y="99"/>
                    </a:cubicBezTo>
                    <a:cubicBezTo>
                      <a:pt x="282" y="103"/>
                      <a:pt x="284" y="103"/>
                      <a:pt x="288" y="105"/>
                    </a:cubicBezTo>
                    <a:cubicBezTo>
                      <a:pt x="291" y="109"/>
                      <a:pt x="299" y="113"/>
                      <a:pt x="299" y="113"/>
                    </a:cubicBezTo>
                    <a:cubicBezTo>
                      <a:pt x="313" y="111"/>
                      <a:pt x="328" y="112"/>
                      <a:pt x="342" y="109"/>
                    </a:cubicBezTo>
                    <a:cubicBezTo>
                      <a:pt x="352" y="110"/>
                      <a:pt x="355" y="111"/>
                      <a:pt x="363" y="116"/>
                    </a:cubicBezTo>
                    <a:cubicBezTo>
                      <a:pt x="366" y="120"/>
                      <a:pt x="376" y="126"/>
                      <a:pt x="380" y="127"/>
                    </a:cubicBezTo>
                    <a:cubicBezTo>
                      <a:pt x="382" y="128"/>
                      <a:pt x="386" y="129"/>
                      <a:pt x="386" y="129"/>
                    </a:cubicBezTo>
                    <a:cubicBezTo>
                      <a:pt x="388" y="133"/>
                      <a:pt x="398" y="135"/>
                      <a:pt x="398" y="135"/>
                    </a:cubicBezTo>
                    <a:cubicBezTo>
                      <a:pt x="402" y="139"/>
                      <a:pt x="408" y="141"/>
                      <a:pt x="413" y="143"/>
                    </a:cubicBezTo>
                    <a:cubicBezTo>
                      <a:pt x="416" y="144"/>
                      <a:pt x="422" y="146"/>
                      <a:pt x="422" y="146"/>
                    </a:cubicBezTo>
                    <a:cubicBezTo>
                      <a:pt x="425" y="151"/>
                      <a:pt x="439" y="154"/>
                      <a:pt x="444" y="157"/>
                    </a:cubicBezTo>
                    <a:cubicBezTo>
                      <a:pt x="446" y="158"/>
                      <a:pt x="450" y="159"/>
                      <a:pt x="450" y="159"/>
                    </a:cubicBezTo>
                    <a:cubicBezTo>
                      <a:pt x="452" y="162"/>
                      <a:pt x="455" y="167"/>
                      <a:pt x="459" y="168"/>
                    </a:cubicBezTo>
                    <a:cubicBezTo>
                      <a:pt x="460" y="172"/>
                      <a:pt x="462" y="174"/>
                      <a:pt x="465" y="176"/>
                    </a:cubicBezTo>
                    <a:cubicBezTo>
                      <a:pt x="467" y="183"/>
                      <a:pt x="465" y="181"/>
                      <a:pt x="470" y="183"/>
                    </a:cubicBezTo>
                    <a:cubicBezTo>
                      <a:pt x="476" y="202"/>
                      <a:pt x="508" y="204"/>
                      <a:pt x="524" y="207"/>
                    </a:cubicBezTo>
                    <a:cubicBezTo>
                      <a:pt x="531" y="211"/>
                      <a:pt x="540" y="211"/>
                      <a:pt x="548" y="213"/>
                    </a:cubicBezTo>
                    <a:cubicBezTo>
                      <a:pt x="553" y="217"/>
                      <a:pt x="555" y="217"/>
                      <a:pt x="561" y="219"/>
                    </a:cubicBezTo>
                    <a:cubicBezTo>
                      <a:pt x="570" y="225"/>
                      <a:pt x="583" y="227"/>
                      <a:pt x="594" y="231"/>
                    </a:cubicBezTo>
                    <a:cubicBezTo>
                      <a:pt x="603" y="234"/>
                      <a:pt x="611" y="239"/>
                      <a:pt x="620" y="242"/>
                    </a:cubicBezTo>
                    <a:cubicBezTo>
                      <a:pt x="625" y="247"/>
                      <a:pt x="632" y="248"/>
                      <a:pt x="638" y="249"/>
                    </a:cubicBezTo>
                    <a:cubicBezTo>
                      <a:pt x="643" y="252"/>
                      <a:pt x="650" y="254"/>
                      <a:pt x="656" y="257"/>
                    </a:cubicBezTo>
                    <a:cubicBezTo>
                      <a:pt x="659" y="258"/>
                      <a:pt x="665" y="260"/>
                      <a:pt x="665" y="260"/>
                    </a:cubicBezTo>
                    <a:cubicBezTo>
                      <a:pt x="669" y="264"/>
                      <a:pt x="670" y="268"/>
                      <a:pt x="674" y="271"/>
                    </a:cubicBezTo>
                    <a:cubicBezTo>
                      <a:pt x="678" y="286"/>
                      <a:pt x="677" y="287"/>
                      <a:pt x="659" y="288"/>
                    </a:cubicBezTo>
                    <a:cubicBezTo>
                      <a:pt x="654" y="290"/>
                      <a:pt x="649" y="290"/>
                      <a:pt x="644" y="291"/>
                    </a:cubicBezTo>
                    <a:cubicBezTo>
                      <a:pt x="632" y="297"/>
                      <a:pt x="604" y="297"/>
                      <a:pt x="604" y="297"/>
                    </a:cubicBezTo>
                    <a:cubicBezTo>
                      <a:pt x="598" y="300"/>
                      <a:pt x="591" y="301"/>
                      <a:pt x="584" y="303"/>
                    </a:cubicBezTo>
                    <a:cubicBezTo>
                      <a:pt x="578" y="302"/>
                      <a:pt x="566" y="300"/>
                      <a:pt x="566" y="300"/>
                    </a:cubicBezTo>
                    <a:cubicBezTo>
                      <a:pt x="564" y="297"/>
                      <a:pt x="562" y="295"/>
                      <a:pt x="558" y="294"/>
                    </a:cubicBezTo>
                    <a:cubicBezTo>
                      <a:pt x="556" y="290"/>
                      <a:pt x="553" y="289"/>
                      <a:pt x="549" y="287"/>
                    </a:cubicBezTo>
                    <a:cubicBezTo>
                      <a:pt x="547" y="282"/>
                      <a:pt x="539" y="278"/>
                      <a:pt x="533" y="276"/>
                    </a:cubicBezTo>
                    <a:cubicBezTo>
                      <a:pt x="530" y="273"/>
                      <a:pt x="521" y="270"/>
                      <a:pt x="521" y="270"/>
                    </a:cubicBezTo>
                    <a:cubicBezTo>
                      <a:pt x="518" y="265"/>
                      <a:pt x="504" y="261"/>
                      <a:pt x="498" y="259"/>
                    </a:cubicBezTo>
                    <a:cubicBezTo>
                      <a:pt x="498" y="259"/>
                      <a:pt x="491" y="254"/>
                      <a:pt x="489" y="253"/>
                    </a:cubicBezTo>
                    <a:cubicBezTo>
                      <a:pt x="487" y="252"/>
                      <a:pt x="483" y="251"/>
                      <a:pt x="483" y="251"/>
                    </a:cubicBezTo>
                    <a:cubicBezTo>
                      <a:pt x="480" y="248"/>
                      <a:pt x="471" y="245"/>
                      <a:pt x="471" y="245"/>
                    </a:cubicBezTo>
                    <a:cubicBezTo>
                      <a:pt x="466" y="240"/>
                      <a:pt x="459" y="237"/>
                      <a:pt x="453" y="233"/>
                    </a:cubicBezTo>
                    <a:cubicBezTo>
                      <a:pt x="451" y="228"/>
                      <a:pt x="447" y="229"/>
                      <a:pt x="442" y="227"/>
                    </a:cubicBezTo>
                    <a:cubicBezTo>
                      <a:pt x="425" y="221"/>
                      <a:pt x="412" y="217"/>
                      <a:pt x="393" y="215"/>
                    </a:cubicBezTo>
                    <a:cubicBezTo>
                      <a:pt x="384" y="212"/>
                      <a:pt x="374" y="210"/>
                      <a:pt x="365" y="209"/>
                    </a:cubicBezTo>
                    <a:cubicBezTo>
                      <a:pt x="349" y="203"/>
                      <a:pt x="331" y="202"/>
                      <a:pt x="315" y="198"/>
                    </a:cubicBezTo>
                    <a:cubicBezTo>
                      <a:pt x="308" y="196"/>
                      <a:pt x="303" y="191"/>
                      <a:pt x="297" y="189"/>
                    </a:cubicBezTo>
                    <a:cubicBezTo>
                      <a:pt x="294" y="188"/>
                      <a:pt x="288" y="186"/>
                      <a:pt x="288" y="186"/>
                    </a:cubicBezTo>
                    <a:cubicBezTo>
                      <a:pt x="283" y="181"/>
                      <a:pt x="276" y="180"/>
                      <a:pt x="269" y="179"/>
                    </a:cubicBezTo>
                    <a:cubicBezTo>
                      <a:pt x="264" y="176"/>
                      <a:pt x="257" y="175"/>
                      <a:pt x="251" y="173"/>
                    </a:cubicBezTo>
                    <a:cubicBezTo>
                      <a:pt x="240" y="169"/>
                      <a:pt x="232" y="164"/>
                      <a:pt x="221" y="161"/>
                    </a:cubicBezTo>
                    <a:cubicBezTo>
                      <a:pt x="207" y="152"/>
                      <a:pt x="187" y="148"/>
                      <a:pt x="171" y="143"/>
                    </a:cubicBezTo>
                    <a:cubicBezTo>
                      <a:pt x="166" y="141"/>
                      <a:pt x="161" y="138"/>
                      <a:pt x="156" y="135"/>
                    </a:cubicBezTo>
                    <a:cubicBezTo>
                      <a:pt x="153" y="133"/>
                      <a:pt x="147" y="131"/>
                      <a:pt x="147" y="131"/>
                    </a:cubicBezTo>
                    <a:cubicBezTo>
                      <a:pt x="143" y="127"/>
                      <a:pt x="120" y="115"/>
                      <a:pt x="114" y="113"/>
                    </a:cubicBezTo>
                    <a:cubicBezTo>
                      <a:pt x="111" y="109"/>
                      <a:pt x="106" y="104"/>
                      <a:pt x="101" y="102"/>
                    </a:cubicBezTo>
                    <a:cubicBezTo>
                      <a:pt x="98" y="98"/>
                      <a:pt x="89" y="91"/>
                      <a:pt x="84" y="89"/>
                    </a:cubicBezTo>
                    <a:cubicBezTo>
                      <a:pt x="81" y="85"/>
                      <a:pt x="76" y="81"/>
                      <a:pt x="72" y="80"/>
                    </a:cubicBezTo>
                    <a:cubicBezTo>
                      <a:pt x="68" y="76"/>
                      <a:pt x="60" y="71"/>
                      <a:pt x="60" y="71"/>
                    </a:cubicBezTo>
                    <a:cubicBezTo>
                      <a:pt x="57" y="67"/>
                      <a:pt x="52" y="63"/>
                      <a:pt x="48" y="61"/>
                    </a:cubicBezTo>
                    <a:cubicBezTo>
                      <a:pt x="45" y="57"/>
                      <a:pt x="41" y="51"/>
                      <a:pt x="36" y="49"/>
                    </a:cubicBezTo>
                    <a:cubicBezTo>
                      <a:pt x="34" y="44"/>
                      <a:pt x="29" y="39"/>
                      <a:pt x="24" y="37"/>
                    </a:cubicBezTo>
                    <a:cubicBezTo>
                      <a:pt x="21" y="33"/>
                      <a:pt x="16" y="27"/>
                      <a:pt x="12" y="24"/>
                    </a:cubicBezTo>
                    <a:cubicBezTo>
                      <a:pt x="11" y="20"/>
                      <a:pt x="9" y="15"/>
                      <a:pt x="5" y="14"/>
                    </a:cubicBezTo>
                    <a:cubicBezTo>
                      <a:pt x="3" y="7"/>
                      <a:pt x="5" y="9"/>
                      <a:pt x="0" y="6"/>
                    </a:cubicBezTo>
                    <a:cubicBezTo>
                      <a:pt x="1" y="5"/>
                      <a:pt x="3" y="0"/>
                      <a:pt x="4" y="0"/>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sp>
            <p:nvSpPr>
              <p:cNvPr id="44" name="Freeform 168"/>
              <p:cNvSpPr>
                <a:spLocks/>
              </p:cNvSpPr>
              <p:nvPr/>
            </p:nvSpPr>
            <p:spPr bwMode="auto">
              <a:xfrm>
                <a:off x="908" y="4936"/>
                <a:ext cx="286" cy="121"/>
              </a:xfrm>
              <a:custGeom>
                <a:avLst/>
                <a:gdLst>
                  <a:gd name="T0" fmla="*/ 0 w 611"/>
                  <a:gd name="T1" fmla="*/ 0 h 259"/>
                  <a:gd name="T2" fmla="*/ 0 w 611"/>
                  <a:gd name="T3" fmla="*/ 0 h 259"/>
                  <a:gd name="T4" fmla="*/ 0 w 611"/>
                  <a:gd name="T5" fmla="*/ 0 h 259"/>
                  <a:gd name="T6" fmla="*/ 0 w 611"/>
                  <a:gd name="T7" fmla="*/ 0 h 259"/>
                  <a:gd name="T8" fmla="*/ 0 w 611"/>
                  <a:gd name="T9" fmla="*/ 0 h 259"/>
                  <a:gd name="T10" fmla="*/ 0 w 611"/>
                  <a:gd name="T11" fmla="*/ 0 h 259"/>
                  <a:gd name="T12" fmla="*/ 0 w 611"/>
                  <a:gd name="T13" fmla="*/ 0 h 259"/>
                  <a:gd name="T14" fmla="*/ 0 w 611"/>
                  <a:gd name="T15" fmla="*/ 0 h 259"/>
                  <a:gd name="T16" fmla="*/ 0 w 611"/>
                  <a:gd name="T17" fmla="*/ 0 h 259"/>
                  <a:gd name="T18" fmla="*/ 0 w 611"/>
                  <a:gd name="T19" fmla="*/ 0 h 259"/>
                  <a:gd name="T20" fmla="*/ 0 w 611"/>
                  <a:gd name="T21" fmla="*/ 0 h 259"/>
                  <a:gd name="T22" fmla="*/ 0 w 611"/>
                  <a:gd name="T23" fmla="*/ 0 h 259"/>
                  <a:gd name="T24" fmla="*/ 0 w 611"/>
                  <a:gd name="T25" fmla="*/ 0 h 259"/>
                  <a:gd name="T26" fmla="*/ 0 w 611"/>
                  <a:gd name="T27" fmla="*/ 0 h 259"/>
                  <a:gd name="T28" fmla="*/ 0 w 611"/>
                  <a:gd name="T29" fmla="*/ 0 h 259"/>
                  <a:gd name="T30" fmla="*/ 0 w 611"/>
                  <a:gd name="T31" fmla="*/ 0 h 259"/>
                  <a:gd name="T32" fmla="*/ 0 w 611"/>
                  <a:gd name="T33" fmla="*/ 0 h 259"/>
                  <a:gd name="T34" fmla="*/ 0 w 611"/>
                  <a:gd name="T35" fmla="*/ 0 h 259"/>
                  <a:gd name="T36" fmla="*/ 0 w 611"/>
                  <a:gd name="T37" fmla="*/ 0 h 259"/>
                  <a:gd name="T38" fmla="*/ 0 w 611"/>
                  <a:gd name="T39" fmla="*/ 0 h 259"/>
                  <a:gd name="T40" fmla="*/ 0 w 611"/>
                  <a:gd name="T41" fmla="*/ 0 h 259"/>
                  <a:gd name="T42" fmla="*/ 0 w 611"/>
                  <a:gd name="T43" fmla="*/ 0 h 259"/>
                  <a:gd name="T44" fmla="*/ 0 w 611"/>
                  <a:gd name="T45" fmla="*/ 0 h 259"/>
                  <a:gd name="T46" fmla="*/ 0 w 611"/>
                  <a:gd name="T47" fmla="*/ 0 h 259"/>
                  <a:gd name="T48" fmla="*/ 0 w 611"/>
                  <a:gd name="T49" fmla="*/ 0 h 259"/>
                  <a:gd name="T50" fmla="*/ 0 w 611"/>
                  <a:gd name="T51" fmla="*/ 0 h 259"/>
                  <a:gd name="T52" fmla="*/ 0 w 611"/>
                  <a:gd name="T53" fmla="*/ 0 h 259"/>
                  <a:gd name="T54" fmla="*/ 0 w 611"/>
                  <a:gd name="T55" fmla="*/ 0 h 259"/>
                  <a:gd name="T56" fmla="*/ 0 w 611"/>
                  <a:gd name="T57" fmla="*/ 0 h 259"/>
                  <a:gd name="T58" fmla="*/ 0 w 611"/>
                  <a:gd name="T59" fmla="*/ 0 h 259"/>
                  <a:gd name="T60" fmla="*/ 0 w 611"/>
                  <a:gd name="T61" fmla="*/ 0 h 259"/>
                  <a:gd name="T62" fmla="*/ 0 w 611"/>
                  <a:gd name="T63" fmla="*/ 0 h 259"/>
                  <a:gd name="T64" fmla="*/ 0 w 611"/>
                  <a:gd name="T65" fmla="*/ 0 h 259"/>
                  <a:gd name="T66" fmla="*/ 0 w 611"/>
                  <a:gd name="T67" fmla="*/ 0 h 259"/>
                  <a:gd name="T68" fmla="*/ 0 w 611"/>
                  <a:gd name="T69" fmla="*/ 0 h 259"/>
                  <a:gd name="T70" fmla="*/ 0 w 611"/>
                  <a:gd name="T71" fmla="*/ 0 h 259"/>
                  <a:gd name="T72" fmla="*/ 0 w 611"/>
                  <a:gd name="T73" fmla="*/ 0 h 259"/>
                  <a:gd name="T74" fmla="*/ 0 w 611"/>
                  <a:gd name="T75" fmla="*/ 0 h 259"/>
                  <a:gd name="T76" fmla="*/ 0 w 611"/>
                  <a:gd name="T77" fmla="*/ 0 h 259"/>
                  <a:gd name="T78" fmla="*/ 0 w 611"/>
                  <a:gd name="T79" fmla="*/ 0 h 259"/>
                  <a:gd name="T80" fmla="*/ 0 w 611"/>
                  <a:gd name="T81" fmla="*/ 0 h 259"/>
                  <a:gd name="T82" fmla="*/ 0 w 611"/>
                  <a:gd name="T83" fmla="*/ 0 h 259"/>
                  <a:gd name="T84" fmla="*/ 0 w 611"/>
                  <a:gd name="T85" fmla="*/ 0 h 259"/>
                  <a:gd name="T86" fmla="*/ 0 w 611"/>
                  <a:gd name="T87" fmla="*/ 0 h 259"/>
                  <a:gd name="T88" fmla="*/ 0 w 611"/>
                  <a:gd name="T89" fmla="*/ 0 h 259"/>
                  <a:gd name="T90" fmla="*/ 0 w 611"/>
                  <a:gd name="T91" fmla="*/ 0 h 259"/>
                  <a:gd name="T92" fmla="*/ 0 w 611"/>
                  <a:gd name="T93" fmla="*/ 0 h 259"/>
                  <a:gd name="T94" fmla="*/ 0 w 611"/>
                  <a:gd name="T95" fmla="*/ 0 h 259"/>
                  <a:gd name="T96" fmla="*/ 0 w 611"/>
                  <a:gd name="T97" fmla="*/ 0 h 259"/>
                  <a:gd name="T98" fmla="*/ 0 w 611"/>
                  <a:gd name="T99" fmla="*/ 0 h 259"/>
                  <a:gd name="T100" fmla="*/ 0 w 611"/>
                  <a:gd name="T101" fmla="*/ 0 h 259"/>
                  <a:gd name="T102" fmla="*/ 0 w 611"/>
                  <a:gd name="T103" fmla="*/ 0 h 259"/>
                  <a:gd name="T104" fmla="*/ 0 w 611"/>
                  <a:gd name="T105" fmla="*/ 0 h 259"/>
                  <a:gd name="T106" fmla="*/ 0 w 611"/>
                  <a:gd name="T107" fmla="*/ 0 h 259"/>
                  <a:gd name="T108" fmla="*/ 0 w 611"/>
                  <a:gd name="T109" fmla="*/ 0 h 259"/>
                  <a:gd name="T110" fmla="*/ 0 w 611"/>
                  <a:gd name="T111" fmla="*/ 0 h 259"/>
                  <a:gd name="T112" fmla="*/ 0 w 611"/>
                  <a:gd name="T113" fmla="*/ 0 h 259"/>
                  <a:gd name="T114" fmla="*/ 0 w 611"/>
                  <a:gd name="T115" fmla="*/ 0 h 259"/>
                  <a:gd name="T116" fmla="*/ 0 w 611"/>
                  <a:gd name="T117" fmla="*/ 0 h 259"/>
                  <a:gd name="T118" fmla="*/ 0 w 611"/>
                  <a:gd name="T119" fmla="*/ 0 h 259"/>
                  <a:gd name="T120" fmla="*/ 0 w 611"/>
                  <a:gd name="T121" fmla="*/ 0 h 259"/>
                  <a:gd name="T122" fmla="*/ 0 w 611"/>
                  <a:gd name="T123" fmla="*/ 0 h 25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611"/>
                  <a:gd name="T187" fmla="*/ 0 h 259"/>
                  <a:gd name="T188" fmla="*/ 611 w 611"/>
                  <a:gd name="T189" fmla="*/ 259 h 259"/>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611" h="259">
                    <a:moveTo>
                      <a:pt x="13" y="62"/>
                    </a:moveTo>
                    <a:cubicBezTo>
                      <a:pt x="18" y="60"/>
                      <a:pt x="19" y="53"/>
                      <a:pt x="23" y="49"/>
                    </a:cubicBezTo>
                    <a:cubicBezTo>
                      <a:pt x="25" y="43"/>
                      <a:pt x="30" y="36"/>
                      <a:pt x="35" y="32"/>
                    </a:cubicBezTo>
                    <a:cubicBezTo>
                      <a:pt x="38" y="26"/>
                      <a:pt x="45" y="21"/>
                      <a:pt x="52" y="19"/>
                    </a:cubicBezTo>
                    <a:cubicBezTo>
                      <a:pt x="56" y="15"/>
                      <a:pt x="64" y="13"/>
                      <a:pt x="70" y="10"/>
                    </a:cubicBezTo>
                    <a:cubicBezTo>
                      <a:pt x="73" y="9"/>
                      <a:pt x="79" y="7"/>
                      <a:pt x="79" y="7"/>
                    </a:cubicBezTo>
                    <a:cubicBezTo>
                      <a:pt x="97" y="8"/>
                      <a:pt x="114" y="9"/>
                      <a:pt x="132" y="6"/>
                    </a:cubicBezTo>
                    <a:cubicBezTo>
                      <a:pt x="138" y="3"/>
                      <a:pt x="144" y="2"/>
                      <a:pt x="150" y="0"/>
                    </a:cubicBezTo>
                    <a:cubicBezTo>
                      <a:pt x="156" y="1"/>
                      <a:pt x="162" y="0"/>
                      <a:pt x="167" y="4"/>
                    </a:cubicBezTo>
                    <a:cubicBezTo>
                      <a:pt x="170" y="6"/>
                      <a:pt x="176" y="9"/>
                      <a:pt x="176" y="9"/>
                    </a:cubicBezTo>
                    <a:cubicBezTo>
                      <a:pt x="184" y="17"/>
                      <a:pt x="209" y="16"/>
                      <a:pt x="209" y="16"/>
                    </a:cubicBezTo>
                    <a:cubicBezTo>
                      <a:pt x="217" y="19"/>
                      <a:pt x="225" y="22"/>
                      <a:pt x="233" y="24"/>
                    </a:cubicBezTo>
                    <a:cubicBezTo>
                      <a:pt x="235" y="25"/>
                      <a:pt x="237" y="25"/>
                      <a:pt x="239" y="25"/>
                    </a:cubicBezTo>
                    <a:cubicBezTo>
                      <a:pt x="241" y="26"/>
                      <a:pt x="243" y="26"/>
                      <a:pt x="245" y="27"/>
                    </a:cubicBezTo>
                    <a:cubicBezTo>
                      <a:pt x="246" y="27"/>
                      <a:pt x="248" y="28"/>
                      <a:pt x="248" y="28"/>
                    </a:cubicBezTo>
                    <a:cubicBezTo>
                      <a:pt x="252" y="32"/>
                      <a:pt x="259" y="40"/>
                      <a:pt x="259" y="40"/>
                    </a:cubicBezTo>
                    <a:cubicBezTo>
                      <a:pt x="261" y="47"/>
                      <a:pt x="269" y="58"/>
                      <a:pt x="274" y="63"/>
                    </a:cubicBezTo>
                    <a:cubicBezTo>
                      <a:pt x="275" y="67"/>
                      <a:pt x="276" y="69"/>
                      <a:pt x="280" y="70"/>
                    </a:cubicBezTo>
                    <a:cubicBezTo>
                      <a:pt x="283" y="80"/>
                      <a:pt x="315" y="80"/>
                      <a:pt x="320" y="80"/>
                    </a:cubicBezTo>
                    <a:cubicBezTo>
                      <a:pt x="329" y="81"/>
                      <a:pt x="345" y="83"/>
                      <a:pt x="352" y="88"/>
                    </a:cubicBezTo>
                    <a:cubicBezTo>
                      <a:pt x="356" y="90"/>
                      <a:pt x="364" y="94"/>
                      <a:pt x="364" y="94"/>
                    </a:cubicBezTo>
                    <a:cubicBezTo>
                      <a:pt x="366" y="96"/>
                      <a:pt x="373" y="99"/>
                      <a:pt x="373" y="99"/>
                    </a:cubicBezTo>
                    <a:cubicBezTo>
                      <a:pt x="378" y="104"/>
                      <a:pt x="394" y="110"/>
                      <a:pt x="401" y="112"/>
                    </a:cubicBezTo>
                    <a:cubicBezTo>
                      <a:pt x="405" y="114"/>
                      <a:pt x="413" y="117"/>
                      <a:pt x="413" y="117"/>
                    </a:cubicBezTo>
                    <a:cubicBezTo>
                      <a:pt x="418" y="122"/>
                      <a:pt x="430" y="128"/>
                      <a:pt x="438" y="130"/>
                    </a:cubicBezTo>
                    <a:cubicBezTo>
                      <a:pt x="444" y="135"/>
                      <a:pt x="453" y="138"/>
                      <a:pt x="461" y="140"/>
                    </a:cubicBezTo>
                    <a:cubicBezTo>
                      <a:pt x="465" y="143"/>
                      <a:pt x="469" y="144"/>
                      <a:pt x="473" y="145"/>
                    </a:cubicBezTo>
                    <a:cubicBezTo>
                      <a:pt x="475" y="146"/>
                      <a:pt x="479" y="147"/>
                      <a:pt x="479" y="147"/>
                    </a:cubicBezTo>
                    <a:cubicBezTo>
                      <a:pt x="494" y="162"/>
                      <a:pt x="525" y="170"/>
                      <a:pt x="545" y="172"/>
                    </a:cubicBezTo>
                    <a:cubicBezTo>
                      <a:pt x="554" y="176"/>
                      <a:pt x="564" y="176"/>
                      <a:pt x="574" y="178"/>
                    </a:cubicBezTo>
                    <a:cubicBezTo>
                      <a:pt x="583" y="184"/>
                      <a:pt x="595" y="186"/>
                      <a:pt x="605" y="192"/>
                    </a:cubicBezTo>
                    <a:cubicBezTo>
                      <a:pt x="607" y="195"/>
                      <a:pt x="608" y="198"/>
                      <a:pt x="610" y="201"/>
                    </a:cubicBezTo>
                    <a:cubicBezTo>
                      <a:pt x="609" y="205"/>
                      <a:pt x="611" y="209"/>
                      <a:pt x="608" y="212"/>
                    </a:cubicBezTo>
                    <a:cubicBezTo>
                      <a:pt x="605" y="215"/>
                      <a:pt x="596" y="214"/>
                      <a:pt x="596" y="214"/>
                    </a:cubicBezTo>
                    <a:cubicBezTo>
                      <a:pt x="590" y="217"/>
                      <a:pt x="593" y="216"/>
                      <a:pt x="586" y="218"/>
                    </a:cubicBezTo>
                    <a:cubicBezTo>
                      <a:pt x="583" y="219"/>
                      <a:pt x="578" y="220"/>
                      <a:pt x="578" y="220"/>
                    </a:cubicBezTo>
                    <a:cubicBezTo>
                      <a:pt x="568" y="226"/>
                      <a:pt x="548" y="231"/>
                      <a:pt x="536" y="232"/>
                    </a:cubicBezTo>
                    <a:cubicBezTo>
                      <a:pt x="511" y="231"/>
                      <a:pt x="488" y="224"/>
                      <a:pt x="463" y="218"/>
                    </a:cubicBezTo>
                    <a:cubicBezTo>
                      <a:pt x="450" y="219"/>
                      <a:pt x="437" y="222"/>
                      <a:pt x="424" y="226"/>
                    </a:cubicBezTo>
                    <a:cubicBezTo>
                      <a:pt x="409" y="241"/>
                      <a:pt x="409" y="242"/>
                      <a:pt x="385" y="243"/>
                    </a:cubicBezTo>
                    <a:cubicBezTo>
                      <a:pt x="373" y="247"/>
                      <a:pt x="361" y="255"/>
                      <a:pt x="349" y="259"/>
                    </a:cubicBezTo>
                    <a:cubicBezTo>
                      <a:pt x="333" y="256"/>
                      <a:pt x="344" y="235"/>
                      <a:pt x="332" y="231"/>
                    </a:cubicBezTo>
                    <a:cubicBezTo>
                      <a:pt x="325" y="220"/>
                      <a:pt x="332" y="228"/>
                      <a:pt x="325" y="224"/>
                    </a:cubicBezTo>
                    <a:cubicBezTo>
                      <a:pt x="323" y="223"/>
                      <a:pt x="319" y="220"/>
                      <a:pt x="319" y="220"/>
                    </a:cubicBezTo>
                    <a:cubicBezTo>
                      <a:pt x="317" y="216"/>
                      <a:pt x="313" y="213"/>
                      <a:pt x="310" y="210"/>
                    </a:cubicBezTo>
                    <a:cubicBezTo>
                      <a:pt x="279" y="210"/>
                      <a:pt x="246" y="213"/>
                      <a:pt x="215" y="211"/>
                    </a:cubicBezTo>
                    <a:cubicBezTo>
                      <a:pt x="212" y="210"/>
                      <a:pt x="209" y="208"/>
                      <a:pt x="206" y="207"/>
                    </a:cubicBezTo>
                    <a:cubicBezTo>
                      <a:pt x="199" y="197"/>
                      <a:pt x="188" y="194"/>
                      <a:pt x="176" y="192"/>
                    </a:cubicBezTo>
                    <a:cubicBezTo>
                      <a:pt x="172" y="190"/>
                      <a:pt x="164" y="187"/>
                      <a:pt x="164" y="187"/>
                    </a:cubicBezTo>
                    <a:cubicBezTo>
                      <a:pt x="160" y="183"/>
                      <a:pt x="162" y="184"/>
                      <a:pt x="155" y="182"/>
                    </a:cubicBezTo>
                    <a:cubicBezTo>
                      <a:pt x="153" y="181"/>
                      <a:pt x="149" y="180"/>
                      <a:pt x="149" y="180"/>
                    </a:cubicBezTo>
                    <a:cubicBezTo>
                      <a:pt x="137" y="181"/>
                      <a:pt x="132" y="184"/>
                      <a:pt x="122" y="190"/>
                    </a:cubicBezTo>
                    <a:cubicBezTo>
                      <a:pt x="120" y="194"/>
                      <a:pt x="117" y="195"/>
                      <a:pt x="113" y="196"/>
                    </a:cubicBezTo>
                    <a:cubicBezTo>
                      <a:pt x="102" y="185"/>
                      <a:pt x="113" y="183"/>
                      <a:pt x="91" y="181"/>
                    </a:cubicBezTo>
                    <a:cubicBezTo>
                      <a:pt x="87" y="180"/>
                      <a:pt x="84" y="178"/>
                      <a:pt x="80" y="177"/>
                    </a:cubicBezTo>
                    <a:cubicBezTo>
                      <a:pt x="71" y="171"/>
                      <a:pt x="60" y="165"/>
                      <a:pt x="50" y="162"/>
                    </a:cubicBezTo>
                    <a:cubicBezTo>
                      <a:pt x="48" y="159"/>
                      <a:pt x="44" y="157"/>
                      <a:pt x="41" y="154"/>
                    </a:cubicBezTo>
                    <a:cubicBezTo>
                      <a:pt x="38" y="152"/>
                      <a:pt x="32" y="148"/>
                      <a:pt x="32" y="148"/>
                    </a:cubicBezTo>
                    <a:cubicBezTo>
                      <a:pt x="29" y="144"/>
                      <a:pt x="20" y="138"/>
                      <a:pt x="20" y="138"/>
                    </a:cubicBezTo>
                    <a:cubicBezTo>
                      <a:pt x="18" y="134"/>
                      <a:pt x="12" y="130"/>
                      <a:pt x="8" y="129"/>
                    </a:cubicBezTo>
                    <a:cubicBezTo>
                      <a:pt x="0" y="117"/>
                      <a:pt x="6" y="100"/>
                      <a:pt x="10" y="87"/>
                    </a:cubicBezTo>
                    <a:cubicBezTo>
                      <a:pt x="10" y="81"/>
                      <a:pt x="10" y="69"/>
                      <a:pt x="13" y="62"/>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0" cap="none" spc="0" normalizeH="0" baseline="0" noProof="0" dirty="0">
                  <a:ln>
                    <a:noFill/>
                  </a:ln>
                  <a:solidFill>
                    <a:srgbClr val="000000"/>
                  </a:solidFill>
                  <a:effectLst/>
                  <a:uLnTx/>
                  <a:uFillTx/>
                  <a:latin typeface="Calibri"/>
                  <a:ea typeface="+mn-ea"/>
                  <a:cs typeface="Arial Unicode MS"/>
                </a:endParaRPr>
              </a:p>
            </p:txBody>
          </p:sp>
        </p:grpSp>
      </p:grpSp>
      <p:grpSp>
        <p:nvGrpSpPr>
          <p:cNvPr id="48" name="Group 174"/>
          <p:cNvGrpSpPr>
            <a:grpSpLocks/>
          </p:cNvGrpSpPr>
          <p:nvPr/>
        </p:nvGrpSpPr>
        <p:grpSpPr bwMode="auto">
          <a:xfrm>
            <a:off x="6613082" y="4446857"/>
            <a:ext cx="947685" cy="576000"/>
            <a:chOff x="3113" y="2411"/>
            <a:chExt cx="727" cy="415"/>
          </a:xfrm>
          <a:solidFill>
            <a:srgbClr val="0033CC"/>
          </a:solidFill>
        </p:grpSpPr>
        <p:sp>
          <p:nvSpPr>
            <p:cNvPr id="49" name="Freeform 134"/>
            <p:cNvSpPr>
              <a:spLocks/>
            </p:cNvSpPr>
            <p:nvPr/>
          </p:nvSpPr>
          <p:spPr bwMode="auto">
            <a:xfrm>
              <a:off x="3113" y="2411"/>
              <a:ext cx="623" cy="415"/>
            </a:xfrm>
            <a:custGeom>
              <a:avLst/>
              <a:gdLst>
                <a:gd name="T0" fmla="*/ 2 w 789"/>
                <a:gd name="T1" fmla="*/ 1 h 615"/>
                <a:gd name="T2" fmla="*/ 2 w 789"/>
                <a:gd name="T3" fmla="*/ 1 h 615"/>
                <a:gd name="T4" fmla="*/ 3 w 789"/>
                <a:gd name="T5" fmla="*/ 1 h 615"/>
                <a:gd name="T6" fmla="*/ 4 w 789"/>
                <a:gd name="T7" fmla="*/ 1 h 615"/>
                <a:gd name="T8" fmla="*/ 5 w 789"/>
                <a:gd name="T9" fmla="*/ 1 h 615"/>
                <a:gd name="T10" fmla="*/ 5 w 789"/>
                <a:gd name="T11" fmla="*/ 1 h 615"/>
                <a:gd name="T12" fmla="*/ 6 w 789"/>
                <a:gd name="T13" fmla="*/ 1 h 615"/>
                <a:gd name="T14" fmla="*/ 7 w 789"/>
                <a:gd name="T15" fmla="*/ 0 h 615"/>
                <a:gd name="T16" fmla="*/ 6 w 789"/>
                <a:gd name="T17" fmla="*/ 1 h 615"/>
                <a:gd name="T18" fmla="*/ 6 w 789"/>
                <a:gd name="T19" fmla="*/ 1 h 615"/>
                <a:gd name="T20" fmla="*/ 6 w 789"/>
                <a:gd name="T21" fmla="*/ 1 h 615"/>
                <a:gd name="T22" fmla="*/ 6 w 789"/>
                <a:gd name="T23" fmla="*/ 1 h 615"/>
                <a:gd name="T24" fmla="*/ 7 w 789"/>
                <a:gd name="T25" fmla="*/ 1 h 615"/>
                <a:gd name="T26" fmla="*/ 8 w 789"/>
                <a:gd name="T27" fmla="*/ 1 h 615"/>
                <a:gd name="T28" fmla="*/ 8 w 789"/>
                <a:gd name="T29" fmla="*/ 1 h 615"/>
                <a:gd name="T30" fmla="*/ 8 w 789"/>
                <a:gd name="T31" fmla="*/ 1 h 615"/>
                <a:gd name="T32" fmla="*/ 9 w 789"/>
                <a:gd name="T33" fmla="*/ 1 h 615"/>
                <a:gd name="T34" fmla="*/ 9 w 789"/>
                <a:gd name="T35" fmla="*/ 1 h 615"/>
                <a:gd name="T36" fmla="*/ 10 w 789"/>
                <a:gd name="T37" fmla="*/ 1 h 615"/>
                <a:gd name="T38" fmla="*/ 10 w 789"/>
                <a:gd name="T39" fmla="*/ 1 h 615"/>
                <a:gd name="T40" fmla="*/ 10 w 789"/>
                <a:gd name="T41" fmla="*/ 1 h 615"/>
                <a:gd name="T42" fmla="*/ 10 w 789"/>
                <a:gd name="T43" fmla="*/ 1 h 615"/>
                <a:gd name="T44" fmla="*/ 10 w 789"/>
                <a:gd name="T45" fmla="*/ 1 h 615"/>
                <a:gd name="T46" fmla="*/ 10 w 789"/>
                <a:gd name="T47" fmla="*/ 1 h 615"/>
                <a:gd name="T48" fmla="*/ 10 w 789"/>
                <a:gd name="T49" fmla="*/ 1 h 615"/>
                <a:gd name="T50" fmla="*/ 9 w 789"/>
                <a:gd name="T51" fmla="*/ 1 h 615"/>
                <a:gd name="T52" fmla="*/ 9 w 789"/>
                <a:gd name="T53" fmla="*/ 1 h 615"/>
                <a:gd name="T54" fmla="*/ 8 w 789"/>
                <a:gd name="T55" fmla="*/ 1 h 615"/>
                <a:gd name="T56" fmla="*/ 7 w 789"/>
                <a:gd name="T57" fmla="*/ 1 h 615"/>
                <a:gd name="T58" fmla="*/ 6 w 789"/>
                <a:gd name="T59" fmla="*/ 1 h 615"/>
                <a:gd name="T60" fmla="*/ 6 w 789"/>
                <a:gd name="T61" fmla="*/ 1 h 615"/>
                <a:gd name="T62" fmla="*/ 5 w 789"/>
                <a:gd name="T63" fmla="*/ 1 h 615"/>
                <a:gd name="T64" fmla="*/ 4 w 789"/>
                <a:gd name="T65" fmla="*/ 1 h 615"/>
                <a:gd name="T66" fmla="*/ 3 w 789"/>
                <a:gd name="T67" fmla="*/ 1 h 615"/>
                <a:gd name="T68" fmla="*/ 3 w 789"/>
                <a:gd name="T69" fmla="*/ 1 h 615"/>
                <a:gd name="T70" fmla="*/ 4 w 789"/>
                <a:gd name="T71" fmla="*/ 1 h 615"/>
                <a:gd name="T72" fmla="*/ 3 w 789"/>
                <a:gd name="T73" fmla="*/ 1 h 615"/>
                <a:gd name="T74" fmla="*/ 2 w 789"/>
                <a:gd name="T75" fmla="*/ 1 h 615"/>
                <a:gd name="T76" fmla="*/ 3 w 789"/>
                <a:gd name="T77" fmla="*/ 1 h 615"/>
                <a:gd name="T78" fmla="*/ 4 w 789"/>
                <a:gd name="T79" fmla="*/ 1 h 615"/>
                <a:gd name="T80" fmla="*/ 5 w 789"/>
                <a:gd name="T81" fmla="*/ 1 h 615"/>
                <a:gd name="T82" fmla="*/ 5 w 789"/>
                <a:gd name="T83" fmla="*/ 1 h 615"/>
                <a:gd name="T84" fmla="*/ 6 w 789"/>
                <a:gd name="T85" fmla="*/ 1 h 615"/>
                <a:gd name="T86" fmla="*/ 6 w 789"/>
                <a:gd name="T87" fmla="*/ 1 h 615"/>
                <a:gd name="T88" fmla="*/ 6 w 789"/>
                <a:gd name="T89" fmla="*/ 1 h 615"/>
                <a:gd name="T90" fmla="*/ 5 w 789"/>
                <a:gd name="T91" fmla="*/ 1 h 615"/>
                <a:gd name="T92" fmla="*/ 5 w 789"/>
                <a:gd name="T93" fmla="*/ 1 h 615"/>
                <a:gd name="T94" fmla="*/ 5 w 789"/>
                <a:gd name="T95" fmla="*/ 1 h 615"/>
                <a:gd name="T96" fmla="*/ 3 w 789"/>
                <a:gd name="T97" fmla="*/ 1 h 615"/>
                <a:gd name="T98" fmla="*/ 2 w 789"/>
                <a:gd name="T99" fmla="*/ 1 h 615"/>
                <a:gd name="T100" fmla="*/ 2 w 789"/>
                <a:gd name="T101" fmla="*/ 1 h 615"/>
                <a:gd name="T102" fmla="*/ 2 w 789"/>
                <a:gd name="T103" fmla="*/ 1 h 615"/>
                <a:gd name="T104" fmla="*/ 2 w 789"/>
                <a:gd name="T105" fmla="*/ 1 h 615"/>
                <a:gd name="T106" fmla="*/ 0 w 789"/>
                <a:gd name="T107" fmla="*/ 1 h 615"/>
                <a:gd name="T108" fmla="*/ 2 w 789"/>
                <a:gd name="T109" fmla="*/ 1 h 61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89"/>
                <a:gd name="T166" fmla="*/ 0 h 615"/>
                <a:gd name="T167" fmla="*/ 789 w 789"/>
                <a:gd name="T168" fmla="*/ 615 h 61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89" h="615">
                  <a:moveTo>
                    <a:pt x="60" y="97"/>
                  </a:moveTo>
                  <a:lnTo>
                    <a:pt x="78" y="107"/>
                  </a:lnTo>
                  <a:cubicBezTo>
                    <a:pt x="78" y="107"/>
                    <a:pt x="87" y="110"/>
                    <a:pt x="87" y="110"/>
                  </a:cubicBezTo>
                  <a:cubicBezTo>
                    <a:pt x="88" y="110"/>
                    <a:pt x="90" y="111"/>
                    <a:pt x="90" y="111"/>
                  </a:cubicBezTo>
                  <a:cubicBezTo>
                    <a:pt x="92" y="116"/>
                    <a:pt x="97" y="118"/>
                    <a:pt x="101" y="122"/>
                  </a:cubicBezTo>
                  <a:cubicBezTo>
                    <a:pt x="125" y="149"/>
                    <a:pt x="121" y="144"/>
                    <a:pt x="159" y="152"/>
                  </a:cubicBezTo>
                  <a:cubicBezTo>
                    <a:pt x="168" y="153"/>
                    <a:pt x="186" y="161"/>
                    <a:pt x="195" y="164"/>
                  </a:cubicBezTo>
                  <a:cubicBezTo>
                    <a:pt x="199" y="165"/>
                    <a:pt x="207" y="169"/>
                    <a:pt x="207" y="169"/>
                  </a:cubicBezTo>
                  <a:cubicBezTo>
                    <a:pt x="209" y="166"/>
                    <a:pt x="211" y="159"/>
                    <a:pt x="211" y="159"/>
                  </a:cubicBezTo>
                  <a:cubicBezTo>
                    <a:pt x="212" y="155"/>
                    <a:pt x="217" y="126"/>
                    <a:pt x="221" y="123"/>
                  </a:cubicBezTo>
                  <a:cubicBezTo>
                    <a:pt x="226" y="120"/>
                    <a:pt x="256" y="110"/>
                    <a:pt x="264" y="107"/>
                  </a:cubicBezTo>
                  <a:cubicBezTo>
                    <a:pt x="265" y="104"/>
                    <a:pt x="270" y="99"/>
                    <a:pt x="273" y="98"/>
                  </a:cubicBezTo>
                  <a:cubicBezTo>
                    <a:pt x="283" y="98"/>
                    <a:pt x="311" y="100"/>
                    <a:pt x="323" y="98"/>
                  </a:cubicBezTo>
                  <a:cubicBezTo>
                    <a:pt x="326" y="97"/>
                    <a:pt x="329" y="82"/>
                    <a:pt x="332" y="80"/>
                  </a:cubicBezTo>
                  <a:cubicBezTo>
                    <a:pt x="340" y="75"/>
                    <a:pt x="354" y="77"/>
                    <a:pt x="363" y="71"/>
                  </a:cubicBezTo>
                  <a:cubicBezTo>
                    <a:pt x="366" y="67"/>
                    <a:pt x="368" y="62"/>
                    <a:pt x="372" y="60"/>
                  </a:cubicBezTo>
                  <a:cubicBezTo>
                    <a:pt x="375" y="51"/>
                    <a:pt x="380" y="42"/>
                    <a:pt x="383" y="33"/>
                  </a:cubicBezTo>
                  <a:cubicBezTo>
                    <a:pt x="384" y="30"/>
                    <a:pt x="382" y="25"/>
                    <a:pt x="385" y="24"/>
                  </a:cubicBezTo>
                  <a:cubicBezTo>
                    <a:pt x="390" y="22"/>
                    <a:pt x="396" y="23"/>
                    <a:pt x="402" y="23"/>
                  </a:cubicBezTo>
                  <a:cubicBezTo>
                    <a:pt x="410" y="21"/>
                    <a:pt x="417" y="19"/>
                    <a:pt x="425" y="17"/>
                  </a:cubicBezTo>
                  <a:cubicBezTo>
                    <a:pt x="429" y="14"/>
                    <a:pt x="433" y="14"/>
                    <a:pt x="437" y="13"/>
                  </a:cubicBezTo>
                  <a:cubicBezTo>
                    <a:pt x="439" y="12"/>
                    <a:pt x="443" y="11"/>
                    <a:pt x="443" y="11"/>
                  </a:cubicBezTo>
                  <a:cubicBezTo>
                    <a:pt x="446" y="1"/>
                    <a:pt x="454" y="1"/>
                    <a:pt x="465" y="1"/>
                  </a:cubicBezTo>
                  <a:cubicBezTo>
                    <a:pt x="485" y="0"/>
                    <a:pt x="504" y="0"/>
                    <a:pt x="524" y="0"/>
                  </a:cubicBezTo>
                  <a:cubicBezTo>
                    <a:pt x="519" y="14"/>
                    <a:pt x="515" y="29"/>
                    <a:pt x="507" y="42"/>
                  </a:cubicBezTo>
                  <a:cubicBezTo>
                    <a:pt x="499" y="54"/>
                    <a:pt x="500" y="69"/>
                    <a:pt x="489" y="80"/>
                  </a:cubicBezTo>
                  <a:cubicBezTo>
                    <a:pt x="483" y="97"/>
                    <a:pt x="475" y="116"/>
                    <a:pt x="465" y="131"/>
                  </a:cubicBezTo>
                  <a:cubicBezTo>
                    <a:pt x="460" y="139"/>
                    <a:pt x="461" y="151"/>
                    <a:pt x="453" y="157"/>
                  </a:cubicBezTo>
                  <a:cubicBezTo>
                    <a:pt x="451" y="161"/>
                    <a:pt x="450" y="164"/>
                    <a:pt x="446" y="165"/>
                  </a:cubicBezTo>
                  <a:cubicBezTo>
                    <a:pt x="444" y="170"/>
                    <a:pt x="442" y="173"/>
                    <a:pt x="438" y="176"/>
                  </a:cubicBezTo>
                  <a:cubicBezTo>
                    <a:pt x="437" y="180"/>
                    <a:pt x="427" y="191"/>
                    <a:pt x="423" y="194"/>
                  </a:cubicBezTo>
                  <a:cubicBezTo>
                    <a:pt x="426" y="198"/>
                    <a:pt x="426" y="202"/>
                    <a:pt x="431" y="205"/>
                  </a:cubicBezTo>
                  <a:cubicBezTo>
                    <a:pt x="433" y="214"/>
                    <a:pt x="438" y="226"/>
                    <a:pt x="441" y="235"/>
                  </a:cubicBezTo>
                  <a:cubicBezTo>
                    <a:pt x="442" y="239"/>
                    <a:pt x="446" y="248"/>
                    <a:pt x="446" y="248"/>
                  </a:cubicBezTo>
                  <a:cubicBezTo>
                    <a:pt x="447" y="253"/>
                    <a:pt x="445" y="266"/>
                    <a:pt x="449" y="269"/>
                  </a:cubicBezTo>
                  <a:cubicBezTo>
                    <a:pt x="453" y="271"/>
                    <a:pt x="461" y="273"/>
                    <a:pt x="461" y="273"/>
                  </a:cubicBezTo>
                  <a:cubicBezTo>
                    <a:pt x="462" y="277"/>
                    <a:pt x="464" y="279"/>
                    <a:pt x="467" y="281"/>
                  </a:cubicBezTo>
                  <a:cubicBezTo>
                    <a:pt x="469" y="285"/>
                    <a:pt x="469" y="287"/>
                    <a:pt x="473" y="288"/>
                  </a:cubicBezTo>
                  <a:cubicBezTo>
                    <a:pt x="477" y="294"/>
                    <a:pt x="497" y="280"/>
                    <a:pt x="504" y="279"/>
                  </a:cubicBezTo>
                  <a:cubicBezTo>
                    <a:pt x="511" y="279"/>
                    <a:pt x="526" y="274"/>
                    <a:pt x="533" y="281"/>
                  </a:cubicBezTo>
                  <a:cubicBezTo>
                    <a:pt x="536" y="289"/>
                    <a:pt x="540" y="292"/>
                    <a:pt x="548" y="297"/>
                  </a:cubicBezTo>
                  <a:cubicBezTo>
                    <a:pt x="549" y="298"/>
                    <a:pt x="551" y="299"/>
                    <a:pt x="551" y="299"/>
                  </a:cubicBezTo>
                  <a:cubicBezTo>
                    <a:pt x="560" y="298"/>
                    <a:pt x="570" y="298"/>
                    <a:pt x="579" y="297"/>
                  </a:cubicBezTo>
                  <a:cubicBezTo>
                    <a:pt x="582" y="297"/>
                    <a:pt x="587" y="295"/>
                    <a:pt x="587" y="295"/>
                  </a:cubicBezTo>
                  <a:cubicBezTo>
                    <a:pt x="590" y="293"/>
                    <a:pt x="593" y="291"/>
                    <a:pt x="597" y="290"/>
                  </a:cubicBezTo>
                  <a:cubicBezTo>
                    <a:pt x="601" y="285"/>
                    <a:pt x="604" y="278"/>
                    <a:pt x="606" y="272"/>
                  </a:cubicBezTo>
                  <a:cubicBezTo>
                    <a:pt x="605" y="261"/>
                    <a:pt x="603" y="258"/>
                    <a:pt x="597" y="249"/>
                  </a:cubicBezTo>
                  <a:cubicBezTo>
                    <a:pt x="595" y="246"/>
                    <a:pt x="594" y="240"/>
                    <a:pt x="594" y="240"/>
                  </a:cubicBezTo>
                  <a:cubicBezTo>
                    <a:pt x="595" y="234"/>
                    <a:pt x="593" y="229"/>
                    <a:pt x="599" y="227"/>
                  </a:cubicBezTo>
                  <a:cubicBezTo>
                    <a:pt x="600" y="223"/>
                    <a:pt x="609" y="213"/>
                    <a:pt x="614" y="211"/>
                  </a:cubicBezTo>
                  <a:cubicBezTo>
                    <a:pt x="616" y="208"/>
                    <a:pt x="626" y="195"/>
                    <a:pt x="627" y="195"/>
                  </a:cubicBezTo>
                  <a:cubicBezTo>
                    <a:pt x="629" y="194"/>
                    <a:pt x="633" y="193"/>
                    <a:pt x="633" y="193"/>
                  </a:cubicBezTo>
                  <a:cubicBezTo>
                    <a:pt x="634" y="193"/>
                    <a:pt x="635" y="193"/>
                    <a:pt x="636" y="194"/>
                  </a:cubicBezTo>
                  <a:cubicBezTo>
                    <a:pt x="637" y="195"/>
                    <a:pt x="637" y="196"/>
                    <a:pt x="638" y="197"/>
                  </a:cubicBezTo>
                  <a:cubicBezTo>
                    <a:pt x="641" y="199"/>
                    <a:pt x="663" y="204"/>
                    <a:pt x="668" y="210"/>
                  </a:cubicBezTo>
                  <a:cubicBezTo>
                    <a:pt x="678" y="209"/>
                    <a:pt x="687" y="211"/>
                    <a:pt x="702" y="213"/>
                  </a:cubicBezTo>
                  <a:cubicBezTo>
                    <a:pt x="719" y="220"/>
                    <a:pt x="736" y="216"/>
                    <a:pt x="753" y="216"/>
                  </a:cubicBezTo>
                  <a:cubicBezTo>
                    <a:pt x="757" y="221"/>
                    <a:pt x="764" y="231"/>
                    <a:pt x="758" y="235"/>
                  </a:cubicBezTo>
                  <a:cubicBezTo>
                    <a:pt x="752" y="247"/>
                    <a:pt x="752" y="254"/>
                    <a:pt x="756" y="271"/>
                  </a:cubicBezTo>
                  <a:cubicBezTo>
                    <a:pt x="756" y="273"/>
                    <a:pt x="762" y="273"/>
                    <a:pt x="762" y="273"/>
                  </a:cubicBezTo>
                  <a:cubicBezTo>
                    <a:pt x="763" y="274"/>
                    <a:pt x="763" y="275"/>
                    <a:pt x="764" y="276"/>
                  </a:cubicBezTo>
                  <a:cubicBezTo>
                    <a:pt x="765" y="277"/>
                    <a:pt x="766" y="276"/>
                    <a:pt x="767" y="277"/>
                  </a:cubicBezTo>
                  <a:cubicBezTo>
                    <a:pt x="770" y="281"/>
                    <a:pt x="769" y="286"/>
                    <a:pt x="774" y="289"/>
                  </a:cubicBezTo>
                  <a:cubicBezTo>
                    <a:pt x="775" y="294"/>
                    <a:pt x="780" y="304"/>
                    <a:pt x="785" y="306"/>
                  </a:cubicBezTo>
                  <a:cubicBezTo>
                    <a:pt x="787" y="309"/>
                    <a:pt x="789" y="315"/>
                    <a:pt x="789" y="315"/>
                  </a:cubicBezTo>
                  <a:cubicBezTo>
                    <a:pt x="788" y="328"/>
                    <a:pt x="789" y="327"/>
                    <a:pt x="780" y="333"/>
                  </a:cubicBezTo>
                  <a:cubicBezTo>
                    <a:pt x="778" y="339"/>
                    <a:pt x="771" y="338"/>
                    <a:pt x="765" y="339"/>
                  </a:cubicBezTo>
                  <a:cubicBezTo>
                    <a:pt x="761" y="341"/>
                    <a:pt x="757" y="344"/>
                    <a:pt x="753" y="345"/>
                  </a:cubicBezTo>
                  <a:cubicBezTo>
                    <a:pt x="748" y="350"/>
                    <a:pt x="742" y="349"/>
                    <a:pt x="735" y="351"/>
                  </a:cubicBezTo>
                  <a:cubicBezTo>
                    <a:pt x="732" y="355"/>
                    <a:pt x="724" y="359"/>
                    <a:pt x="720" y="362"/>
                  </a:cubicBezTo>
                  <a:cubicBezTo>
                    <a:pt x="719" y="366"/>
                    <a:pt x="715" y="371"/>
                    <a:pt x="711" y="373"/>
                  </a:cubicBezTo>
                  <a:cubicBezTo>
                    <a:pt x="708" y="378"/>
                    <a:pt x="704" y="380"/>
                    <a:pt x="699" y="383"/>
                  </a:cubicBezTo>
                  <a:cubicBezTo>
                    <a:pt x="697" y="384"/>
                    <a:pt x="693" y="387"/>
                    <a:pt x="693" y="387"/>
                  </a:cubicBezTo>
                  <a:cubicBezTo>
                    <a:pt x="690" y="391"/>
                    <a:pt x="685" y="395"/>
                    <a:pt x="681" y="398"/>
                  </a:cubicBezTo>
                  <a:cubicBezTo>
                    <a:pt x="679" y="403"/>
                    <a:pt x="681" y="432"/>
                    <a:pt x="679" y="438"/>
                  </a:cubicBezTo>
                  <a:cubicBezTo>
                    <a:pt x="681" y="454"/>
                    <a:pt x="679" y="448"/>
                    <a:pt x="683" y="464"/>
                  </a:cubicBezTo>
                  <a:cubicBezTo>
                    <a:pt x="677" y="466"/>
                    <a:pt x="669" y="465"/>
                    <a:pt x="663" y="469"/>
                  </a:cubicBezTo>
                  <a:cubicBezTo>
                    <a:pt x="660" y="471"/>
                    <a:pt x="657" y="473"/>
                    <a:pt x="654" y="475"/>
                  </a:cubicBezTo>
                  <a:cubicBezTo>
                    <a:pt x="653" y="476"/>
                    <a:pt x="651" y="477"/>
                    <a:pt x="651" y="477"/>
                  </a:cubicBezTo>
                  <a:cubicBezTo>
                    <a:pt x="647" y="483"/>
                    <a:pt x="639" y="487"/>
                    <a:pt x="633" y="491"/>
                  </a:cubicBezTo>
                  <a:cubicBezTo>
                    <a:pt x="631" y="492"/>
                    <a:pt x="627" y="495"/>
                    <a:pt x="627" y="495"/>
                  </a:cubicBezTo>
                  <a:cubicBezTo>
                    <a:pt x="619" y="507"/>
                    <a:pt x="605" y="507"/>
                    <a:pt x="591" y="509"/>
                  </a:cubicBezTo>
                  <a:cubicBezTo>
                    <a:pt x="584" y="511"/>
                    <a:pt x="586" y="509"/>
                    <a:pt x="583" y="515"/>
                  </a:cubicBezTo>
                  <a:cubicBezTo>
                    <a:pt x="582" y="528"/>
                    <a:pt x="582" y="532"/>
                    <a:pt x="569" y="536"/>
                  </a:cubicBezTo>
                  <a:cubicBezTo>
                    <a:pt x="566" y="539"/>
                    <a:pt x="557" y="542"/>
                    <a:pt x="557" y="542"/>
                  </a:cubicBezTo>
                  <a:cubicBezTo>
                    <a:pt x="549" y="540"/>
                    <a:pt x="544" y="536"/>
                    <a:pt x="537" y="534"/>
                  </a:cubicBezTo>
                  <a:cubicBezTo>
                    <a:pt x="535" y="530"/>
                    <a:pt x="525" y="528"/>
                    <a:pt x="525" y="528"/>
                  </a:cubicBezTo>
                  <a:cubicBezTo>
                    <a:pt x="517" y="520"/>
                    <a:pt x="504" y="521"/>
                    <a:pt x="495" y="515"/>
                  </a:cubicBezTo>
                  <a:cubicBezTo>
                    <a:pt x="490" y="512"/>
                    <a:pt x="493" y="513"/>
                    <a:pt x="486" y="511"/>
                  </a:cubicBezTo>
                  <a:cubicBezTo>
                    <a:pt x="484" y="510"/>
                    <a:pt x="480" y="507"/>
                    <a:pt x="480" y="507"/>
                  </a:cubicBezTo>
                  <a:cubicBezTo>
                    <a:pt x="462" y="509"/>
                    <a:pt x="461" y="511"/>
                    <a:pt x="449" y="519"/>
                  </a:cubicBezTo>
                  <a:cubicBezTo>
                    <a:pt x="447" y="522"/>
                    <a:pt x="441" y="524"/>
                    <a:pt x="441" y="524"/>
                  </a:cubicBezTo>
                  <a:cubicBezTo>
                    <a:pt x="439" y="528"/>
                    <a:pt x="429" y="530"/>
                    <a:pt x="429" y="530"/>
                  </a:cubicBezTo>
                  <a:cubicBezTo>
                    <a:pt x="426" y="534"/>
                    <a:pt x="421" y="535"/>
                    <a:pt x="417" y="537"/>
                  </a:cubicBezTo>
                  <a:cubicBezTo>
                    <a:pt x="409" y="542"/>
                    <a:pt x="402" y="551"/>
                    <a:pt x="393" y="554"/>
                  </a:cubicBezTo>
                  <a:cubicBezTo>
                    <a:pt x="391" y="559"/>
                    <a:pt x="385" y="565"/>
                    <a:pt x="381" y="569"/>
                  </a:cubicBezTo>
                  <a:cubicBezTo>
                    <a:pt x="380" y="573"/>
                    <a:pt x="378" y="575"/>
                    <a:pt x="375" y="577"/>
                  </a:cubicBezTo>
                  <a:cubicBezTo>
                    <a:pt x="370" y="587"/>
                    <a:pt x="355" y="583"/>
                    <a:pt x="345" y="583"/>
                  </a:cubicBezTo>
                  <a:cubicBezTo>
                    <a:pt x="331" y="587"/>
                    <a:pt x="317" y="592"/>
                    <a:pt x="303" y="594"/>
                  </a:cubicBezTo>
                  <a:cubicBezTo>
                    <a:pt x="299" y="595"/>
                    <a:pt x="290" y="597"/>
                    <a:pt x="290" y="597"/>
                  </a:cubicBezTo>
                  <a:cubicBezTo>
                    <a:pt x="285" y="601"/>
                    <a:pt x="277" y="599"/>
                    <a:pt x="272" y="603"/>
                  </a:cubicBezTo>
                  <a:cubicBezTo>
                    <a:pt x="264" y="608"/>
                    <a:pt x="251" y="613"/>
                    <a:pt x="241" y="615"/>
                  </a:cubicBezTo>
                  <a:cubicBezTo>
                    <a:pt x="232" y="614"/>
                    <a:pt x="233" y="611"/>
                    <a:pt x="227" y="607"/>
                  </a:cubicBezTo>
                  <a:cubicBezTo>
                    <a:pt x="224" y="601"/>
                    <a:pt x="227" y="600"/>
                    <a:pt x="229" y="594"/>
                  </a:cubicBezTo>
                  <a:cubicBezTo>
                    <a:pt x="230" y="592"/>
                    <a:pt x="233" y="588"/>
                    <a:pt x="233" y="588"/>
                  </a:cubicBezTo>
                  <a:cubicBezTo>
                    <a:pt x="235" y="580"/>
                    <a:pt x="237" y="571"/>
                    <a:pt x="239" y="563"/>
                  </a:cubicBezTo>
                  <a:cubicBezTo>
                    <a:pt x="240" y="550"/>
                    <a:pt x="244" y="538"/>
                    <a:pt x="246" y="525"/>
                  </a:cubicBezTo>
                  <a:cubicBezTo>
                    <a:pt x="247" y="509"/>
                    <a:pt x="249" y="492"/>
                    <a:pt x="243" y="476"/>
                  </a:cubicBezTo>
                  <a:cubicBezTo>
                    <a:pt x="241" y="464"/>
                    <a:pt x="241" y="440"/>
                    <a:pt x="230" y="433"/>
                  </a:cubicBezTo>
                  <a:cubicBezTo>
                    <a:pt x="228" y="428"/>
                    <a:pt x="223" y="418"/>
                    <a:pt x="218" y="416"/>
                  </a:cubicBezTo>
                  <a:cubicBezTo>
                    <a:pt x="216" y="412"/>
                    <a:pt x="216" y="410"/>
                    <a:pt x="212" y="409"/>
                  </a:cubicBezTo>
                  <a:cubicBezTo>
                    <a:pt x="210" y="404"/>
                    <a:pt x="208" y="405"/>
                    <a:pt x="204" y="401"/>
                  </a:cubicBezTo>
                  <a:cubicBezTo>
                    <a:pt x="202" y="396"/>
                    <a:pt x="194" y="388"/>
                    <a:pt x="189" y="385"/>
                  </a:cubicBezTo>
                  <a:cubicBezTo>
                    <a:pt x="187" y="380"/>
                    <a:pt x="182" y="375"/>
                    <a:pt x="177" y="373"/>
                  </a:cubicBezTo>
                  <a:cubicBezTo>
                    <a:pt x="175" y="366"/>
                    <a:pt x="178" y="362"/>
                    <a:pt x="185" y="360"/>
                  </a:cubicBezTo>
                  <a:cubicBezTo>
                    <a:pt x="190" y="355"/>
                    <a:pt x="187" y="357"/>
                    <a:pt x="198" y="355"/>
                  </a:cubicBezTo>
                  <a:cubicBezTo>
                    <a:pt x="202" y="354"/>
                    <a:pt x="210" y="353"/>
                    <a:pt x="210" y="353"/>
                  </a:cubicBezTo>
                  <a:cubicBezTo>
                    <a:pt x="223" y="348"/>
                    <a:pt x="237" y="346"/>
                    <a:pt x="251" y="344"/>
                  </a:cubicBezTo>
                  <a:cubicBezTo>
                    <a:pt x="264" y="345"/>
                    <a:pt x="272" y="343"/>
                    <a:pt x="282" y="350"/>
                  </a:cubicBezTo>
                  <a:cubicBezTo>
                    <a:pt x="283" y="379"/>
                    <a:pt x="282" y="369"/>
                    <a:pt x="299" y="380"/>
                  </a:cubicBezTo>
                  <a:cubicBezTo>
                    <a:pt x="302" y="388"/>
                    <a:pt x="311" y="383"/>
                    <a:pt x="318" y="383"/>
                  </a:cubicBezTo>
                  <a:cubicBezTo>
                    <a:pt x="335" y="372"/>
                    <a:pt x="325" y="359"/>
                    <a:pt x="350" y="356"/>
                  </a:cubicBezTo>
                  <a:cubicBezTo>
                    <a:pt x="358" y="353"/>
                    <a:pt x="355" y="354"/>
                    <a:pt x="359" y="348"/>
                  </a:cubicBezTo>
                  <a:cubicBezTo>
                    <a:pt x="360" y="343"/>
                    <a:pt x="361" y="339"/>
                    <a:pt x="365" y="335"/>
                  </a:cubicBezTo>
                  <a:cubicBezTo>
                    <a:pt x="366" y="331"/>
                    <a:pt x="368" y="326"/>
                    <a:pt x="372" y="324"/>
                  </a:cubicBezTo>
                  <a:cubicBezTo>
                    <a:pt x="373" y="320"/>
                    <a:pt x="383" y="318"/>
                    <a:pt x="383" y="318"/>
                  </a:cubicBezTo>
                  <a:cubicBezTo>
                    <a:pt x="385" y="311"/>
                    <a:pt x="388" y="296"/>
                    <a:pt x="396" y="293"/>
                  </a:cubicBezTo>
                  <a:cubicBezTo>
                    <a:pt x="403" y="286"/>
                    <a:pt x="419" y="278"/>
                    <a:pt x="429" y="275"/>
                  </a:cubicBezTo>
                  <a:cubicBezTo>
                    <a:pt x="431" y="273"/>
                    <a:pt x="438" y="270"/>
                    <a:pt x="438" y="270"/>
                  </a:cubicBezTo>
                  <a:cubicBezTo>
                    <a:pt x="440" y="266"/>
                    <a:pt x="443" y="267"/>
                    <a:pt x="444" y="263"/>
                  </a:cubicBezTo>
                  <a:cubicBezTo>
                    <a:pt x="442" y="246"/>
                    <a:pt x="441" y="232"/>
                    <a:pt x="434" y="217"/>
                  </a:cubicBezTo>
                  <a:cubicBezTo>
                    <a:pt x="431" y="209"/>
                    <a:pt x="424" y="198"/>
                    <a:pt x="417" y="193"/>
                  </a:cubicBezTo>
                  <a:cubicBezTo>
                    <a:pt x="416" y="192"/>
                    <a:pt x="416" y="190"/>
                    <a:pt x="415" y="189"/>
                  </a:cubicBezTo>
                  <a:cubicBezTo>
                    <a:pt x="414" y="188"/>
                    <a:pt x="412" y="188"/>
                    <a:pt x="411" y="187"/>
                  </a:cubicBezTo>
                  <a:cubicBezTo>
                    <a:pt x="407" y="182"/>
                    <a:pt x="403" y="165"/>
                    <a:pt x="402" y="159"/>
                  </a:cubicBezTo>
                  <a:cubicBezTo>
                    <a:pt x="401" y="146"/>
                    <a:pt x="401" y="134"/>
                    <a:pt x="397" y="122"/>
                  </a:cubicBezTo>
                  <a:cubicBezTo>
                    <a:pt x="385" y="124"/>
                    <a:pt x="384" y="133"/>
                    <a:pt x="375" y="139"/>
                  </a:cubicBezTo>
                  <a:cubicBezTo>
                    <a:pt x="373" y="142"/>
                    <a:pt x="360" y="161"/>
                    <a:pt x="357" y="163"/>
                  </a:cubicBezTo>
                  <a:cubicBezTo>
                    <a:pt x="355" y="168"/>
                    <a:pt x="350" y="178"/>
                    <a:pt x="345" y="180"/>
                  </a:cubicBezTo>
                  <a:cubicBezTo>
                    <a:pt x="343" y="186"/>
                    <a:pt x="342" y="188"/>
                    <a:pt x="338" y="192"/>
                  </a:cubicBezTo>
                  <a:cubicBezTo>
                    <a:pt x="336" y="199"/>
                    <a:pt x="338" y="197"/>
                    <a:pt x="333" y="200"/>
                  </a:cubicBezTo>
                  <a:cubicBezTo>
                    <a:pt x="331" y="207"/>
                    <a:pt x="328" y="213"/>
                    <a:pt x="326" y="219"/>
                  </a:cubicBezTo>
                  <a:cubicBezTo>
                    <a:pt x="326" y="224"/>
                    <a:pt x="325" y="228"/>
                    <a:pt x="325" y="233"/>
                  </a:cubicBezTo>
                  <a:cubicBezTo>
                    <a:pt x="324" y="249"/>
                    <a:pt x="327" y="296"/>
                    <a:pt x="308" y="308"/>
                  </a:cubicBezTo>
                  <a:cubicBezTo>
                    <a:pt x="306" y="314"/>
                    <a:pt x="297" y="316"/>
                    <a:pt x="291" y="318"/>
                  </a:cubicBezTo>
                  <a:cubicBezTo>
                    <a:pt x="277" y="322"/>
                    <a:pt x="265" y="329"/>
                    <a:pt x="249" y="330"/>
                  </a:cubicBezTo>
                  <a:cubicBezTo>
                    <a:pt x="241" y="330"/>
                    <a:pt x="233" y="331"/>
                    <a:pt x="225" y="331"/>
                  </a:cubicBezTo>
                  <a:cubicBezTo>
                    <a:pt x="214" y="332"/>
                    <a:pt x="205" y="334"/>
                    <a:pt x="195" y="337"/>
                  </a:cubicBezTo>
                  <a:cubicBezTo>
                    <a:pt x="189" y="339"/>
                    <a:pt x="184" y="341"/>
                    <a:pt x="179" y="343"/>
                  </a:cubicBezTo>
                  <a:cubicBezTo>
                    <a:pt x="178" y="343"/>
                    <a:pt x="176" y="344"/>
                    <a:pt x="176" y="344"/>
                  </a:cubicBezTo>
                  <a:cubicBezTo>
                    <a:pt x="173" y="349"/>
                    <a:pt x="169" y="348"/>
                    <a:pt x="164" y="350"/>
                  </a:cubicBezTo>
                  <a:cubicBezTo>
                    <a:pt x="161" y="353"/>
                    <a:pt x="156" y="356"/>
                    <a:pt x="152" y="357"/>
                  </a:cubicBezTo>
                  <a:cubicBezTo>
                    <a:pt x="149" y="360"/>
                    <a:pt x="140" y="363"/>
                    <a:pt x="140" y="363"/>
                  </a:cubicBezTo>
                  <a:cubicBezTo>
                    <a:pt x="128" y="362"/>
                    <a:pt x="120" y="359"/>
                    <a:pt x="110" y="354"/>
                  </a:cubicBezTo>
                  <a:cubicBezTo>
                    <a:pt x="106" y="352"/>
                    <a:pt x="102" y="350"/>
                    <a:pt x="98" y="349"/>
                  </a:cubicBezTo>
                  <a:cubicBezTo>
                    <a:pt x="97" y="349"/>
                    <a:pt x="95" y="348"/>
                    <a:pt x="95" y="348"/>
                  </a:cubicBezTo>
                  <a:cubicBezTo>
                    <a:pt x="78" y="349"/>
                    <a:pt x="60" y="350"/>
                    <a:pt x="43" y="347"/>
                  </a:cubicBezTo>
                  <a:cubicBezTo>
                    <a:pt x="37" y="344"/>
                    <a:pt x="40" y="345"/>
                    <a:pt x="33" y="343"/>
                  </a:cubicBezTo>
                  <a:cubicBezTo>
                    <a:pt x="31" y="342"/>
                    <a:pt x="27" y="341"/>
                    <a:pt x="27" y="341"/>
                  </a:cubicBezTo>
                  <a:cubicBezTo>
                    <a:pt x="24" y="338"/>
                    <a:pt x="21" y="337"/>
                    <a:pt x="18" y="335"/>
                  </a:cubicBezTo>
                  <a:cubicBezTo>
                    <a:pt x="17" y="332"/>
                    <a:pt x="12" y="327"/>
                    <a:pt x="9" y="326"/>
                  </a:cubicBezTo>
                  <a:cubicBezTo>
                    <a:pt x="6" y="303"/>
                    <a:pt x="7" y="280"/>
                    <a:pt x="0" y="258"/>
                  </a:cubicBezTo>
                  <a:cubicBezTo>
                    <a:pt x="1" y="243"/>
                    <a:pt x="8" y="212"/>
                    <a:pt x="17" y="198"/>
                  </a:cubicBezTo>
                  <a:cubicBezTo>
                    <a:pt x="21" y="173"/>
                    <a:pt x="33" y="144"/>
                    <a:pt x="47" y="123"/>
                  </a:cubicBezTo>
                  <a:cubicBezTo>
                    <a:pt x="51" y="117"/>
                    <a:pt x="53" y="107"/>
                    <a:pt x="59" y="103"/>
                  </a:cubicBezTo>
                  <a:cubicBezTo>
                    <a:pt x="60" y="98"/>
                    <a:pt x="60" y="100"/>
                    <a:pt x="60" y="97"/>
                  </a:cubicBezTo>
                  <a:close/>
                </a:path>
              </a:pathLst>
            </a:custGeom>
            <a:grpFill/>
            <a:ln w="9525">
              <a:noFill/>
              <a:round/>
              <a:headEnd type="none" w="sm" len="sm"/>
              <a:tailEnd type="none" w="sm" len="sm"/>
            </a:ln>
            <a:effectLst>
              <a:prstShdw prst="shdw17" dist="17961" dir="2700000">
                <a:srgbClr val="4B6F00"/>
              </a:prst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800" b="1" i="0" u="none" strike="noStrike" kern="1200" cap="none" spc="0" normalizeH="0" baseline="0" noProof="0" dirty="0">
                <a:ln>
                  <a:noFill/>
                </a:ln>
                <a:solidFill>
                  <a:srgbClr val="000000"/>
                </a:solidFill>
                <a:effectLst/>
                <a:uLnTx/>
                <a:uFillTx/>
                <a:latin typeface="Calibri"/>
                <a:ea typeface="+mn-ea"/>
                <a:cs typeface="Arial Unicode MS"/>
              </a:endParaRPr>
            </a:p>
          </p:txBody>
        </p:sp>
        <p:sp>
          <p:nvSpPr>
            <p:cNvPr id="50" name="Rectangle 140"/>
            <p:cNvSpPr>
              <a:spLocks noChangeArrowheads="1"/>
            </p:cNvSpPr>
            <p:nvPr/>
          </p:nvSpPr>
          <p:spPr bwMode="auto">
            <a:xfrm>
              <a:off x="3296" y="2586"/>
              <a:ext cx="544" cy="233"/>
            </a:xfrm>
            <a:prstGeom prst="rect">
              <a:avLst/>
            </a:prstGeom>
            <a:noFill/>
            <a:ln w="7938" algn="ctr">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PT" sz="1800" b="1" i="0" u="none" strike="noStrike" kern="1200" cap="none" spc="0" normalizeH="0" baseline="0" noProof="0" dirty="0">
                  <a:ln>
                    <a:noFill/>
                  </a:ln>
                  <a:solidFill>
                    <a:srgbClr val="F8F8F8"/>
                  </a:solidFill>
                  <a:effectLst/>
                  <a:uLnTx/>
                  <a:uFillTx/>
                  <a:latin typeface="Calibri"/>
                  <a:ea typeface="+mn-ea"/>
                  <a:cs typeface="Arial Unicode MS"/>
                </a:rPr>
                <a:t>Lisboa</a:t>
              </a:r>
              <a:endParaRPr kumimoji="0" lang="en-GB" sz="1800" b="1" i="0" u="none" strike="noStrike" kern="1200" cap="none" spc="0" normalizeH="0" baseline="0" noProof="0" dirty="0">
                <a:ln>
                  <a:noFill/>
                </a:ln>
                <a:solidFill>
                  <a:srgbClr val="F8F8F8"/>
                </a:solidFill>
                <a:effectLst/>
                <a:uLnTx/>
                <a:uFillTx/>
                <a:latin typeface="Calibri"/>
                <a:ea typeface="+mn-ea"/>
                <a:cs typeface="Arial Unicode MS"/>
              </a:endParaRPr>
            </a:p>
          </p:txBody>
        </p:sp>
      </p:grpSp>
      <p:sp>
        <p:nvSpPr>
          <p:cNvPr id="58" name="Oval 57"/>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5" name="Image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pic>
        <p:nvPicPr>
          <p:cNvPr id="5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 name="Rectangle 3"/>
          <p:cNvSpPr txBox="1">
            <a:spLocks noChangeArrowheads="1"/>
          </p:cNvSpPr>
          <p:nvPr/>
        </p:nvSpPr>
        <p:spPr bwMode="auto">
          <a:xfrm>
            <a:off x="-81022" y="1556792"/>
            <a:ext cx="6130926"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588" indent="7938" eaLnBrk="0" hangingPunct="0">
              <a:lnSpc>
                <a:spcPct val="93000"/>
              </a:lnSpc>
              <a:spcAft>
                <a:spcPts val="1238"/>
              </a:spcAft>
              <a:buClr>
                <a:srgbClr val="000000"/>
              </a:buClr>
              <a:buSzPct val="100000"/>
              <a:buFont typeface="Times New Roman" pitchFamily="18" charset="0"/>
              <a:defRPr sz="2800">
                <a:solidFill>
                  <a:srgbClr val="000000"/>
                </a:solidFill>
                <a:latin typeface="Arial" pitchFamily="34" charset="0"/>
                <a:ea typeface="Arial Unicode MS" pitchFamily="34" charset="-128"/>
                <a:cs typeface="Arial Unicode MS" pitchFamily="34" charset="-128"/>
              </a:defRPr>
            </a:lvl1pPr>
            <a:lvl2pPr marL="628650" indent="-266700" eaLnBrk="0" hangingPunct="0">
              <a:lnSpc>
                <a:spcPct val="93000"/>
              </a:lnSpc>
              <a:spcAft>
                <a:spcPts val="1000"/>
              </a:spcAft>
              <a:buClr>
                <a:srgbClr val="000000"/>
              </a:buClr>
              <a:buSzPct val="100000"/>
              <a:buFont typeface="Times New Roman" pitchFamily="18" charset="0"/>
              <a:defRPr sz="2500">
                <a:solidFill>
                  <a:srgbClr val="000000"/>
                </a:solidFill>
                <a:latin typeface="Arial" pitchFamily="34" charset="0"/>
                <a:ea typeface="Arial Unicode MS" pitchFamily="34" charset="-128"/>
                <a:cs typeface="Arial Unicode MS" pitchFamily="34" charset="-128"/>
              </a:defRPr>
            </a:lvl2pPr>
            <a:lvl3pPr marL="1143000" indent="-228600" eaLnBrk="0" hangingPunct="0">
              <a:lnSpc>
                <a:spcPct val="93000"/>
              </a:lnSpc>
              <a:spcAft>
                <a:spcPts val="750"/>
              </a:spcAft>
              <a:buClr>
                <a:srgbClr val="000000"/>
              </a:buClr>
              <a:buSzPct val="100000"/>
              <a:buFont typeface="Times New Roman" pitchFamily="18" charset="0"/>
              <a:defRPr sz="2100">
                <a:solidFill>
                  <a:srgbClr val="000000"/>
                </a:solidFill>
                <a:latin typeface="Arial" pitchFamily="34" charset="0"/>
                <a:ea typeface="Arial Unicode MS" pitchFamily="34" charset="-128"/>
                <a:cs typeface="Arial Unicode MS" pitchFamily="34" charset="-128"/>
              </a:defRPr>
            </a:lvl3pPr>
            <a:lvl4pPr marL="1600200" indent="-228600" eaLnBrk="0" hangingPunct="0">
              <a:lnSpc>
                <a:spcPct val="93000"/>
              </a:lnSpc>
              <a:spcAft>
                <a:spcPts val="50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4pPr>
            <a:lvl5pPr marL="2057400" indent="-228600" eaLnBrk="0" hangingPunct="0">
              <a:lnSpc>
                <a:spcPct val="93000"/>
              </a:lnSpc>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5pPr>
            <a:lvl6pPr marL="25146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6pPr>
            <a:lvl7pPr marL="29718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7pPr>
            <a:lvl8pPr marL="34290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8pPr>
            <a:lvl9pPr marL="38862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9pPr>
          </a:lstStyle>
          <a:p>
            <a:pPr marL="628650" marR="0" lvl="1" indent="-266700" algn="l" defTabSz="914400" rtl="0" eaLnBrk="0" fontAlgn="base" latinLnBrk="0" hangingPunct="0">
              <a:lnSpc>
                <a:spcPts val="2600"/>
              </a:lnSpc>
              <a:spcBef>
                <a:spcPct val="0"/>
              </a:spcBef>
              <a:spcAft>
                <a:spcPct val="0"/>
              </a:spcAft>
              <a:buClrTx/>
              <a:buSzTx/>
              <a:buFontTx/>
              <a:buNone/>
              <a:tabLst/>
              <a:defRPr/>
            </a:pPr>
            <a:r>
              <a:rPr kumimoji="0" lang="pt-PT" altLang="pt-PT" sz="2000" b="1"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Única Região em transição </a:t>
            </a:r>
          </a:p>
          <a:p>
            <a:pPr marL="628650" marR="0" lvl="1" indent="-266700" algn="l" defTabSz="914400" rtl="0" eaLnBrk="0" fontAlgn="base" latinLnBrk="0" hangingPunct="0">
              <a:lnSpc>
                <a:spcPts val="2600"/>
              </a:lnSpc>
              <a:spcBef>
                <a:spcPct val="0"/>
              </a:spcBef>
              <a:spcAft>
                <a:spcPct val="0"/>
              </a:spcAft>
              <a:buClrTx/>
              <a:buSzTx/>
              <a:buFontTx/>
              <a:buNone/>
              <a:tabLst/>
              <a:defRPr/>
            </a:pPr>
            <a:r>
              <a:rPr kumimoji="0" lang="pt-PT" altLang="pt-PT" sz="1800" b="0"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(PIB </a:t>
            </a:r>
            <a:r>
              <a:rPr kumimoji="0" lang="pt-PT" altLang="pt-PT" sz="1800" b="0" i="1"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per capita </a:t>
            </a:r>
            <a:r>
              <a:rPr kumimoji="0" lang="pt-PT" altLang="pt-PT" sz="1800" b="0"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entre 75 e 90 %)</a:t>
            </a:r>
            <a:endParaRPr kumimoji="0" lang="pt-PT" altLang="pt-PT" sz="1600" b="0"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Char char="-"/>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None/>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None/>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None/>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None/>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a:p>
            <a:pPr marL="628650" marR="0" lvl="1" indent="-266700" algn="l" defTabSz="914400" rtl="0" eaLnBrk="0" fontAlgn="base" latinLnBrk="0" hangingPunct="0">
              <a:lnSpc>
                <a:spcPts val="2600"/>
              </a:lnSpc>
              <a:spcBef>
                <a:spcPct val="0"/>
              </a:spcBef>
              <a:spcAft>
                <a:spcPct val="0"/>
              </a:spcAft>
              <a:buClrTx/>
              <a:buSzTx/>
              <a:buFontTx/>
              <a:buNone/>
              <a:tabLst/>
              <a:defRPr/>
            </a:pPr>
            <a:endParaRPr kumimoji="0" lang="pt-PT" altLang="pt-PT" sz="1700" b="1" i="0" u="none" strike="noStrike" kern="1200" cap="none" spc="0" normalizeH="0" baseline="0" noProof="0" dirty="0" smtClean="0">
              <a:ln>
                <a:noFill/>
              </a:ln>
              <a:solidFill>
                <a:srgbClr val="000000"/>
              </a:solidFill>
              <a:effectLst/>
              <a:uLnTx/>
              <a:uFillTx/>
              <a:latin typeface="Calibri" pitchFamily="34" charset="0"/>
              <a:ea typeface="Arial Unicode MS" pitchFamily="34" charset="-128"/>
              <a:cs typeface="Arial" pitchFamily="34" charset="0"/>
            </a:endParaRPr>
          </a:p>
        </p:txBody>
      </p:sp>
      <p:sp>
        <p:nvSpPr>
          <p:cNvPr id="61" name="Rectângulo 60"/>
          <p:cNvSpPr/>
          <p:nvPr/>
        </p:nvSpPr>
        <p:spPr>
          <a:xfrm>
            <a:off x="257116" y="2771276"/>
            <a:ext cx="4874418" cy="425758"/>
          </a:xfrm>
          <a:prstGeom prst="rect">
            <a:avLst/>
          </a:prstGeom>
        </p:spPr>
        <p:txBody>
          <a:bodyPr wrap="square">
            <a:spAutoFit/>
          </a:bodyPr>
          <a:lstStyle/>
          <a:p>
            <a:pPr marL="0" marR="0" lvl="0" indent="0" algn="just" defTabSz="914400" rtl="0" eaLnBrk="1" fontAlgn="auto" latinLnBrk="0" hangingPunct="1">
              <a:lnSpc>
                <a:spcPts val="2600"/>
              </a:lnSpc>
              <a:spcBef>
                <a:spcPts val="0"/>
              </a:spcBef>
              <a:spcAft>
                <a:spcPts val="0"/>
              </a:spcAft>
              <a:buClrTx/>
              <a:buSzTx/>
              <a:buFontTx/>
              <a:buNone/>
              <a:tabLst/>
              <a:defRPr/>
            </a:pPr>
            <a:r>
              <a:rPr kumimoji="0" lang="pt-PT" sz="2000" b="1" i="0" u="none" strike="noStrike" kern="1200" cap="none" spc="0" normalizeH="0" baseline="0" noProof="0" dirty="0" smtClean="0">
                <a:ln>
                  <a:noFill/>
                </a:ln>
                <a:solidFill>
                  <a:srgbClr val="1F497D"/>
                </a:solidFill>
                <a:effectLst/>
                <a:uLnTx/>
                <a:uFillTx/>
                <a:latin typeface="Calibri"/>
                <a:ea typeface="+mn-ea"/>
                <a:cs typeface="Arial" pitchFamily="34" charset="0"/>
              </a:rPr>
              <a:t>Envelope </a:t>
            </a:r>
            <a:r>
              <a:rPr kumimoji="0" lang="pt-PT" sz="2000" b="1" i="0" u="none" strike="noStrike" kern="1200" cap="none" spc="0" normalizeH="0" baseline="0" noProof="0" dirty="0">
                <a:ln>
                  <a:noFill/>
                </a:ln>
                <a:solidFill>
                  <a:srgbClr val="1F497D"/>
                </a:solidFill>
                <a:effectLst/>
                <a:uLnTx/>
                <a:uFillTx/>
                <a:latin typeface="Calibri"/>
                <a:ea typeface="+mn-ea"/>
                <a:cs typeface="Arial" pitchFamily="34" charset="0"/>
              </a:rPr>
              <a:t>financeiro </a:t>
            </a:r>
            <a:r>
              <a:rPr kumimoji="0" lang="pt-PT" sz="2000" b="1" i="0" u="none" strike="noStrike" kern="1200" cap="none" spc="0" normalizeH="0" baseline="0" noProof="0" dirty="0" err="1" smtClean="0">
                <a:ln>
                  <a:noFill/>
                </a:ln>
                <a:solidFill>
                  <a:srgbClr val="1F497D"/>
                </a:solidFill>
                <a:effectLst/>
                <a:uLnTx/>
                <a:uFillTx/>
                <a:latin typeface="Calibri"/>
                <a:ea typeface="+mn-ea"/>
                <a:cs typeface="Arial" pitchFamily="34" charset="0"/>
              </a:rPr>
              <a:t>multifundo</a:t>
            </a:r>
            <a:r>
              <a:rPr kumimoji="0" lang="pt-PT" sz="2000" b="1" i="0" u="none" strike="noStrike" kern="1200" cap="none" spc="0" normalizeH="0" baseline="0" noProof="0" dirty="0" smtClean="0">
                <a:ln>
                  <a:noFill/>
                </a:ln>
                <a:solidFill>
                  <a:srgbClr val="1F497D"/>
                </a:solidFill>
                <a:effectLst/>
                <a:uLnTx/>
                <a:uFillTx/>
                <a:latin typeface="Calibri"/>
                <a:ea typeface="+mn-ea"/>
                <a:cs typeface="Arial" pitchFamily="34" charset="0"/>
              </a:rPr>
              <a:t> |</a:t>
            </a:r>
            <a:r>
              <a:rPr kumimoji="0" lang="pt-PT" sz="2400" b="1" i="0" u="none" strike="noStrike" kern="1200" cap="none" spc="0" normalizeH="0" baseline="0" noProof="0" dirty="0" smtClean="0">
                <a:ln>
                  <a:noFill/>
                </a:ln>
                <a:solidFill>
                  <a:srgbClr val="1F497D"/>
                </a:solidFill>
                <a:effectLst/>
                <a:uLnTx/>
                <a:uFillTx/>
                <a:latin typeface="Calibri"/>
                <a:ea typeface="+mn-ea"/>
                <a:cs typeface="Arial" pitchFamily="34" charset="0"/>
              </a:rPr>
              <a:t>318,7 M€</a:t>
            </a:r>
            <a:r>
              <a:rPr kumimoji="0" lang="pt-PT" sz="2000" b="1" i="0" u="none" strike="noStrike" kern="1200" cap="none" spc="0" normalizeH="0" baseline="0" noProof="0" dirty="0" smtClean="0">
                <a:ln>
                  <a:noFill/>
                </a:ln>
                <a:solidFill>
                  <a:srgbClr val="1F497D"/>
                </a:solidFill>
                <a:effectLst/>
                <a:uLnTx/>
                <a:uFillTx/>
                <a:latin typeface="Calibri"/>
                <a:ea typeface="+mn-ea"/>
                <a:cs typeface="Arial" pitchFamily="34" charset="0"/>
              </a:rPr>
              <a:t>  </a:t>
            </a:r>
            <a:endParaRPr kumimoji="0" lang="pt-PT" sz="2000" b="1" i="0" u="none" strike="noStrike" kern="1200" cap="none" spc="0" normalizeH="0" baseline="0" noProof="0" dirty="0">
              <a:ln>
                <a:noFill/>
              </a:ln>
              <a:solidFill>
                <a:srgbClr val="1F497D"/>
              </a:solidFill>
              <a:effectLst/>
              <a:uLnTx/>
              <a:uFillTx/>
              <a:latin typeface="Calibri"/>
              <a:ea typeface="+mn-ea"/>
              <a:cs typeface="Arial" pitchFamily="34" charset="0"/>
            </a:endParaRPr>
          </a:p>
        </p:txBody>
      </p:sp>
      <p:sp>
        <p:nvSpPr>
          <p:cNvPr id="62" name="Rectângulo 47"/>
          <p:cNvSpPr>
            <a:spLocks noChangeArrowheads="1"/>
          </p:cNvSpPr>
          <p:nvPr/>
        </p:nvSpPr>
        <p:spPr bwMode="auto">
          <a:xfrm>
            <a:off x="257116" y="2348880"/>
            <a:ext cx="43830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lnSpc>
                <a:spcPct val="93000"/>
              </a:lnSpc>
              <a:spcAft>
                <a:spcPts val="1238"/>
              </a:spcAft>
              <a:buClr>
                <a:srgbClr val="000000"/>
              </a:buClr>
              <a:buSzPct val="100000"/>
              <a:buFont typeface="Times New Roman" pitchFamily="18" charset="0"/>
              <a:defRPr sz="2800">
                <a:solidFill>
                  <a:srgbClr val="000000"/>
                </a:solidFill>
                <a:latin typeface="Arial" pitchFamily="34" charset="0"/>
                <a:ea typeface="Arial Unicode MS" pitchFamily="34" charset="-128"/>
                <a:cs typeface="Arial Unicode MS" pitchFamily="34" charset="-128"/>
              </a:defRPr>
            </a:lvl1pPr>
            <a:lvl2pPr marL="742950" indent="-285750" eaLnBrk="0" hangingPunct="0">
              <a:lnSpc>
                <a:spcPct val="93000"/>
              </a:lnSpc>
              <a:spcAft>
                <a:spcPts val="1000"/>
              </a:spcAft>
              <a:buClr>
                <a:srgbClr val="000000"/>
              </a:buClr>
              <a:buSzPct val="100000"/>
              <a:buFont typeface="Times New Roman" pitchFamily="18" charset="0"/>
              <a:defRPr sz="2500">
                <a:solidFill>
                  <a:srgbClr val="000000"/>
                </a:solidFill>
                <a:latin typeface="Arial" pitchFamily="34" charset="0"/>
                <a:ea typeface="Arial Unicode MS" pitchFamily="34" charset="-128"/>
                <a:cs typeface="Arial Unicode MS" pitchFamily="34" charset="-128"/>
              </a:defRPr>
            </a:lvl2pPr>
            <a:lvl3pPr marL="1143000" indent="-228600" eaLnBrk="0" hangingPunct="0">
              <a:lnSpc>
                <a:spcPct val="93000"/>
              </a:lnSpc>
              <a:spcAft>
                <a:spcPts val="750"/>
              </a:spcAft>
              <a:buClr>
                <a:srgbClr val="000000"/>
              </a:buClr>
              <a:buSzPct val="100000"/>
              <a:buFont typeface="Times New Roman" pitchFamily="18" charset="0"/>
              <a:defRPr sz="2100">
                <a:solidFill>
                  <a:srgbClr val="000000"/>
                </a:solidFill>
                <a:latin typeface="Arial" pitchFamily="34" charset="0"/>
                <a:ea typeface="Arial Unicode MS" pitchFamily="34" charset="-128"/>
                <a:cs typeface="Arial Unicode MS" pitchFamily="34" charset="-128"/>
              </a:defRPr>
            </a:lvl3pPr>
            <a:lvl4pPr marL="1600200" indent="-228600" eaLnBrk="0" hangingPunct="0">
              <a:lnSpc>
                <a:spcPct val="93000"/>
              </a:lnSpc>
              <a:spcAft>
                <a:spcPts val="50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4pPr>
            <a:lvl5pPr marL="2057400" indent="-228600" eaLnBrk="0" hangingPunct="0">
              <a:lnSpc>
                <a:spcPct val="93000"/>
              </a:lnSpc>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5pPr>
            <a:lvl6pPr marL="25146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6pPr>
            <a:lvl7pPr marL="29718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7pPr>
            <a:lvl8pPr marL="34290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8pPr>
            <a:lvl9pPr marL="3886200" indent="-228600" eaLnBrk="0" fontAlgn="base" hangingPunct="0">
              <a:lnSpc>
                <a:spcPct val="93000"/>
              </a:lnSpc>
              <a:spcBef>
                <a:spcPct val="0"/>
              </a:spcBef>
              <a:spcAft>
                <a:spcPts val="250"/>
              </a:spcAft>
              <a:buClr>
                <a:srgbClr val="000000"/>
              </a:buClr>
              <a:buSzPct val="100000"/>
              <a:buFont typeface="Times New Roman" pitchFamily="18" charset="0"/>
              <a:defRPr>
                <a:solidFill>
                  <a:srgbClr val="000000"/>
                </a:solidFill>
                <a:latin typeface="Arial" pitchFamily="34" charset="0"/>
                <a:ea typeface="Arial Unicode MS" pitchFamily="34" charset="-128"/>
                <a:cs typeface="Arial Unicode MS" pitchFamily="34" charset="-128"/>
              </a:defRPr>
            </a:lvl9pPr>
          </a:lstStyle>
          <a:p>
            <a:pPr marL="0" marR="0" lvl="0" indent="0" algn="l" defTabSz="914400" rtl="0" eaLnBrk="1" fontAlgn="base" latinLnBrk="0" hangingPunct="1">
              <a:lnSpc>
                <a:spcPct val="100000"/>
              </a:lnSpc>
              <a:spcBef>
                <a:spcPct val="0"/>
              </a:spcBef>
              <a:spcAft>
                <a:spcPct val="0"/>
              </a:spcAft>
              <a:buClrTx/>
              <a:buSzTx/>
              <a:buFont typeface="Times New Roman" pitchFamily="18" charset="0"/>
              <a:buNone/>
              <a:tabLst/>
              <a:defRPr/>
            </a:pPr>
            <a:r>
              <a:rPr kumimoji="0" lang="pt-PT" altLang="pt-PT" sz="2000" b="1"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PIB </a:t>
            </a:r>
            <a:r>
              <a:rPr kumimoji="0" lang="pt-PT" altLang="pt-PT" sz="2000" b="1" i="0" u="none" strike="noStrike" kern="1200" cap="none" spc="0" normalizeH="0" baseline="0" noProof="0" dirty="0" err="1" smtClean="0">
                <a:ln>
                  <a:noFill/>
                </a:ln>
                <a:solidFill>
                  <a:srgbClr val="1F497D"/>
                </a:solidFill>
                <a:effectLst/>
                <a:uLnTx/>
                <a:uFillTx/>
                <a:latin typeface="Calibri" pitchFamily="34" charset="0"/>
                <a:ea typeface="Arial Unicode MS" pitchFamily="34" charset="-128"/>
                <a:cs typeface="Arial" pitchFamily="34" charset="0"/>
              </a:rPr>
              <a:t>pc</a:t>
            </a:r>
            <a:r>
              <a:rPr kumimoji="0" lang="pt-PT" altLang="pt-PT" sz="2000" b="1"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 86,1% EU 27 </a:t>
            </a:r>
            <a:r>
              <a:rPr kumimoji="0" lang="pt-PT" altLang="pt-PT" sz="2000" b="0" i="0" u="none" strike="noStrike" kern="1200" cap="none" spc="0" normalizeH="0" baseline="0" noProof="0" dirty="0" smtClean="0">
                <a:ln>
                  <a:noFill/>
                </a:ln>
                <a:solidFill>
                  <a:srgbClr val="1F497D"/>
                </a:solidFill>
                <a:effectLst/>
                <a:uLnTx/>
                <a:uFillTx/>
                <a:latin typeface="Calibri" pitchFamily="34" charset="0"/>
                <a:ea typeface="Arial Unicode MS" pitchFamily="34" charset="-128"/>
                <a:cs typeface="Arial" pitchFamily="34" charset="0"/>
              </a:rPr>
              <a:t>(média 2007-8-9)</a:t>
            </a:r>
          </a:p>
        </p:txBody>
      </p:sp>
      <p:graphicFrame>
        <p:nvGraphicFramePr>
          <p:cNvPr id="63" name="Gráfico 62"/>
          <p:cNvGraphicFramePr>
            <a:graphicFrameLocks/>
          </p:cNvGraphicFramePr>
          <p:nvPr>
            <p:extLst/>
          </p:nvPr>
        </p:nvGraphicFramePr>
        <p:xfrm>
          <a:off x="107504" y="3324906"/>
          <a:ext cx="5112568" cy="312143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7907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7" name="Título 1"/>
          <p:cNvSpPr txBox="1">
            <a:spLocks/>
          </p:cNvSpPr>
          <p:nvPr/>
        </p:nvSpPr>
        <p:spPr bwMode="auto">
          <a:xfrm>
            <a:off x="144463" y="36627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CRESC Algarve 2020</a:t>
            </a: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graphicFrame>
        <p:nvGraphicFramePr>
          <p:cNvPr id="8" name="Tabela 7"/>
          <p:cNvGraphicFramePr>
            <a:graphicFrameLocks noGrp="1"/>
          </p:cNvGraphicFramePr>
          <p:nvPr>
            <p:extLst>
              <p:ext uri="{D42A27DB-BD31-4B8C-83A1-F6EECF244321}">
                <p14:modId xmlns:p14="http://schemas.microsoft.com/office/powerpoint/2010/main" val="3051083147"/>
              </p:ext>
            </p:extLst>
          </p:nvPr>
        </p:nvGraphicFramePr>
        <p:xfrm>
          <a:off x="251521" y="1124744"/>
          <a:ext cx="8712966" cy="4909624"/>
        </p:xfrm>
        <a:graphic>
          <a:graphicData uri="http://schemas.openxmlformats.org/drawingml/2006/table">
            <a:tbl>
              <a:tblPr/>
              <a:tblGrid>
                <a:gridCol w="5344943">
                  <a:extLst>
                    <a:ext uri="{9D8B030D-6E8A-4147-A177-3AD203B41FA5}">
                      <a16:colId xmlns:a16="http://schemas.microsoft.com/office/drawing/2014/main" val="20000"/>
                    </a:ext>
                  </a:extLst>
                </a:gridCol>
                <a:gridCol w="1272605">
                  <a:extLst>
                    <a:ext uri="{9D8B030D-6E8A-4147-A177-3AD203B41FA5}">
                      <a16:colId xmlns:a16="http://schemas.microsoft.com/office/drawing/2014/main" val="20001"/>
                    </a:ext>
                  </a:extLst>
                </a:gridCol>
                <a:gridCol w="1024758">
                  <a:extLst>
                    <a:ext uri="{9D8B030D-6E8A-4147-A177-3AD203B41FA5}">
                      <a16:colId xmlns:a16="http://schemas.microsoft.com/office/drawing/2014/main" val="20002"/>
                    </a:ext>
                  </a:extLst>
                </a:gridCol>
                <a:gridCol w="1070660">
                  <a:extLst>
                    <a:ext uri="{9D8B030D-6E8A-4147-A177-3AD203B41FA5}">
                      <a16:colId xmlns:a16="http://schemas.microsoft.com/office/drawing/2014/main" val="20003"/>
                    </a:ext>
                  </a:extLst>
                </a:gridCol>
              </a:tblGrid>
              <a:tr h="449428">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600" b="1" u="none" strike="noStrike" kern="1200" dirty="0" smtClean="0">
                          <a:solidFill>
                            <a:srgbClr val="FFFFFF"/>
                          </a:solidFill>
                          <a:effectLst/>
                          <a:latin typeface="+mn-lt"/>
                          <a:ea typeface="+mn-ea"/>
                          <a:cs typeface="+mn-cs"/>
                        </a:rPr>
                        <a:t>Eixo Prioritário (EP)*</a:t>
                      </a:r>
                      <a:endParaRPr lang="pt-PT" sz="1600" b="1" u="none" strike="noStrike" kern="1200" dirty="0">
                        <a:solidFill>
                          <a:srgbClr val="FFFFFF"/>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i="0" u="none" strike="noStrike" dirty="0" smtClean="0">
                          <a:solidFill>
                            <a:srgbClr val="FFFFFF"/>
                          </a:solidFill>
                          <a:effectLst/>
                          <a:latin typeface="+mn-lt"/>
                        </a:rPr>
                        <a:t>FEDER (M€)</a:t>
                      </a:r>
                      <a:endParaRPr lang="pt-PT" sz="1400" b="1" i="0" u="none" strike="noStrike" dirty="0">
                        <a:solidFill>
                          <a:srgbClr val="FFFFFF"/>
                        </a:solidFill>
                        <a:effectLst/>
                        <a:latin typeface="+mn-lt"/>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algn="ctr" defTabSz="914400" rtl="0" eaLnBrk="1" fontAlgn="b" latinLnBrk="0" hangingPunct="1"/>
                      <a:r>
                        <a:rPr lang="pt-PT" sz="1400" b="1" u="none" strike="noStrike" kern="1200" dirty="0" smtClean="0">
                          <a:solidFill>
                            <a:srgbClr val="FFFFFF"/>
                          </a:solidFill>
                          <a:effectLst/>
                          <a:latin typeface="+mn-lt"/>
                          <a:ea typeface="+mn-ea"/>
                          <a:cs typeface="+mn-cs"/>
                        </a:rPr>
                        <a:t>FSE (M€)</a:t>
                      </a:r>
                      <a:endParaRPr lang="pt-PT" sz="1400" b="1" u="none" strike="noStrike" kern="1200" dirty="0">
                        <a:solidFill>
                          <a:srgbClr val="FFFFFF"/>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algn="ctr" defTabSz="914400" rtl="0" eaLnBrk="1" fontAlgn="b" latinLnBrk="0" hangingPunct="1"/>
                      <a:r>
                        <a:rPr lang="pt-PT" sz="1400" b="1" u="none" strike="noStrike" kern="1200" dirty="0" smtClean="0">
                          <a:solidFill>
                            <a:srgbClr val="FFFFFF"/>
                          </a:solidFill>
                          <a:effectLst/>
                          <a:latin typeface="+mn-lt"/>
                          <a:ea typeface="+mn-ea"/>
                          <a:cs typeface="+mn-cs"/>
                        </a:rPr>
                        <a:t>TOTAL (M€)</a:t>
                      </a:r>
                      <a:endParaRPr lang="pt-PT" sz="1400" b="1" u="none" strike="noStrike" kern="1200" dirty="0">
                        <a:solidFill>
                          <a:srgbClr val="FFFFFF"/>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0000"/>
                  </a:ext>
                </a:extLst>
              </a:tr>
              <a:tr h="443496">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EP1.</a:t>
                      </a:r>
                      <a:r>
                        <a:rPr lang="pt-PT" sz="1400" b="1" u="none" strike="noStrike" baseline="0" dirty="0" smtClean="0">
                          <a:solidFill>
                            <a:schemeClr val="accent6">
                              <a:lumMod val="50000"/>
                            </a:schemeClr>
                          </a:solidFill>
                          <a:effectLst/>
                        </a:rPr>
                        <a:t> </a:t>
                      </a:r>
                      <a:r>
                        <a:rPr lang="pt-PT" sz="1400" b="1" u="none" strike="noStrike" dirty="0" smtClean="0">
                          <a:solidFill>
                            <a:schemeClr val="accent6">
                              <a:lumMod val="50000"/>
                            </a:schemeClr>
                          </a:solidFill>
                          <a:effectLst/>
                        </a:rPr>
                        <a:t>Promover a Investigação e a Inovação Regional</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38,8</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38,8</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1"/>
                  </a:ext>
                </a:extLst>
              </a:tr>
              <a:tr h="556343">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EP2. Apoiar a Internacionalização, a Competitividade Empresarial e o Empreendedorismo qualificado</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85,7</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85,7</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2"/>
                  </a:ext>
                </a:extLst>
              </a:tr>
              <a:tr h="445075">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EP3. Promover a sustentabilidade e eficiência dos recursos</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pt-PT" sz="1400" b="1" u="none" strike="noStrike" kern="1200" dirty="0" smtClean="0">
                          <a:solidFill>
                            <a:schemeClr val="accent6">
                              <a:lumMod val="50000"/>
                            </a:schemeClr>
                          </a:solidFill>
                          <a:effectLst/>
                          <a:latin typeface="+mn-lt"/>
                          <a:ea typeface="+mn-ea"/>
                          <a:cs typeface="+mn-cs"/>
                        </a:rPr>
                        <a:t>20</a:t>
                      </a: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20</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3"/>
                  </a:ext>
                </a:extLst>
              </a:tr>
              <a:tr h="479550">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EP4. Reforçar a competitividade do Território</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pt-PT" sz="1400" b="1" u="none" strike="noStrike" kern="1200" dirty="0" smtClean="0">
                          <a:solidFill>
                            <a:schemeClr val="accent6">
                              <a:lumMod val="50000"/>
                            </a:schemeClr>
                          </a:solidFill>
                          <a:effectLst/>
                          <a:latin typeface="+mn-lt"/>
                          <a:ea typeface="+mn-ea"/>
                          <a:cs typeface="+mn-cs"/>
                        </a:rPr>
                        <a:t>25</a:t>
                      </a: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25</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4"/>
                  </a:ext>
                </a:extLst>
              </a:tr>
              <a:tr h="445104">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EP5. Investir no emprego </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12</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34</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46</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5"/>
                  </a:ext>
                </a:extLst>
              </a:tr>
              <a:tr h="445104">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EP6. Afirmar a coesão social e territorial</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pt-PT" sz="1400" b="1" u="none" strike="noStrike" kern="1200" dirty="0" smtClean="0">
                          <a:solidFill>
                            <a:schemeClr val="accent6">
                              <a:lumMod val="50000"/>
                            </a:schemeClr>
                          </a:solidFill>
                          <a:effectLst/>
                          <a:latin typeface="+mn-lt"/>
                          <a:ea typeface="+mn-ea"/>
                          <a:cs typeface="+mn-cs"/>
                        </a:rPr>
                        <a:t>12,5</a:t>
                      </a: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31,2</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43,7</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6"/>
                  </a:ext>
                </a:extLst>
              </a:tr>
              <a:tr h="370920">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EP7. Reforçar as competências</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pt-PT" sz="1400" b="1" u="none" strike="noStrike" kern="1200" dirty="0" smtClean="0">
                          <a:solidFill>
                            <a:schemeClr val="accent6">
                              <a:lumMod val="50000"/>
                            </a:schemeClr>
                          </a:solidFill>
                          <a:effectLst/>
                          <a:latin typeface="+mn-lt"/>
                          <a:ea typeface="+mn-ea"/>
                          <a:cs typeface="+mn-cs"/>
                        </a:rPr>
                        <a:t>10,5</a:t>
                      </a: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21,1</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31,6</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7"/>
                  </a:ext>
                </a:extLst>
              </a:tr>
              <a:tr h="519254">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EP8. Modernizar e capacitar a Administração </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marL="0" marR="0" indent="0" algn="ctr" defTabSz="914400" rtl="0" eaLnBrk="1" fontAlgn="b" latinLnBrk="0" hangingPunct="1">
                        <a:lnSpc>
                          <a:spcPct val="100000"/>
                        </a:lnSpc>
                        <a:spcBef>
                          <a:spcPts val="0"/>
                        </a:spcBef>
                        <a:spcAft>
                          <a:spcPts val="0"/>
                        </a:spcAft>
                        <a:buClrTx/>
                        <a:buSzTx/>
                        <a:buFontTx/>
                        <a:buNone/>
                        <a:tabLst/>
                        <a:defRPr/>
                      </a:pPr>
                      <a:r>
                        <a:rPr lang="pt-PT" sz="1400" b="1" u="none" strike="noStrike" kern="1200" dirty="0" smtClean="0">
                          <a:solidFill>
                            <a:schemeClr val="accent6">
                              <a:lumMod val="50000"/>
                            </a:schemeClr>
                          </a:solidFill>
                          <a:effectLst/>
                          <a:latin typeface="+mn-lt"/>
                          <a:ea typeface="+mn-ea"/>
                          <a:cs typeface="+mn-cs"/>
                        </a:rPr>
                        <a:t>9,8</a:t>
                      </a: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8</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17,8</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8"/>
                  </a:ext>
                </a:extLst>
              </a:tr>
              <a:tr h="377675">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dirty="0" smtClean="0">
                          <a:solidFill>
                            <a:schemeClr val="accent6">
                              <a:lumMod val="50000"/>
                            </a:schemeClr>
                          </a:solidFill>
                          <a:effectLst/>
                        </a:rPr>
                        <a:t>EP9.</a:t>
                      </a:r>
                      <a:r>
                        <a:rPr lang="pt-PT" sz="1400" b="1" u="none" strike="noStrike" baseline="0" dirty="0" smtClean="0">
                          <a:solidFill>
                            <a:schemeClr val="accent6">
                              <a:lumMod val="50000"/>
                            </a:schemeClr>
                          </a:solidFill>
                          <a:effectLst/>
                        </a:rPr>
                        <a:t> </a:t>
                      </a:r>
                      <a:r>
                        <a:rPr lang="pt-PT" sz="1400" b="1" u="none" strike="noStrike" dirty="0" smtClean="0">
                          <a:solidFill>
                            <a:schemeClr val="accent6">
                              <a:lumMod val="50000"/>
                            </a:schemeClr>
                          </a:solidFill>
                          <a:effectLst/>
                        </a:rPr>
                        <a:t>Assistência </a:t>
                      </a:r>
                      <a:r>
                        <a:rPr lang="pt-PT" sz="1400" b="1" u="none" strike="noStrike" dirty="0">
                          <a:solidFill>
                            <a:schemeClr val="accent6">
                              <a:lumMod val="50000"/>
                            </a:schemeClr>
                          </a:solidFill>
                          <a:effectLst/>
                        </a:rPr>
                        <a:t>técnica</a:t>
                      </a:r>
                      <a:endParaRPr lang="pt-PT" sz="1400" b="1" i="0" u="none" strike="noStrike" dirty="0">
                        <a:solidFill>
                          <a:schemeClr val="accent6">
                            <a:lumMod val="50000"/>
                          </a:schemeClr>
                        </a:solidFill>
                        <a:effectLst/>
                        <a:latin typeface="Times New Roman"/>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10</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400" b="1" u="none" strike="noStrike" kern="1200" dirty="0" smtClean="0">
                          <a:solidFill>
                            <a:schemeClr val="accent6">
                              <a:lumMod val="50000"/>
                            </a:schemeClr>
                          </a:solidFill>
                          <a:effectLst/>
                          <a:latin typeface="+mn-lt"/>
                          <a:ea typeface="+mn-ea"/>
                          <a:cs typeface="+mn-cs"/>
                        </a:rPr>
                        <a:t>10</a:t>
                      </a:r>
                      <a:endParaRPr lang="pt-PT" sz="14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0D8E8"/>
                    </a:solidFill>
                  </a:tcPr>
                </a:tc>
                <a:extLst>
                  <a:ext uri="{0D108BD9-81ED-4DB2-BD59-A6C34878D82A}">
                    <a16:rowId xmlns:a16="http://schemas.microsoft.com/office/drawing/2014/main" val="10009"/>
                  </a:ext>
                </a:extLst>
              </a:tr>
              <a:tr h="377675">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l" fontAlgn="b"/>
                      <a:r>
                        <a:rPr lang="pt-PT" sz="1400" b="1" u="none" strike="noStrike" kern="1200" dirty="0" smtClean="0">
                          <a:solidFill>
                            <a:schemeClr val="accent6">
                              <a:lumMod val="50000"/>
                            </a:schemeClr>
                          </a:solidFill>
                          <a:effectLst/>
                          <a:latin typeface="Calibri"/>
                          <a:ea typeface="+mn-ea"/>
                          <a:cs typeface="+mn-cs"/>
                        </a:rPr>
                        <a:t>TOTAL (FEDER + FSE)</a:t>
                      </a:r>
                      <a:endParaRPr lang="pt-PT" sz="1400" b="1" u="none" strike="noStrike" kern="1200" dirty="0">
                        <a:solidFill>
                          <a:schemeClr val="accent6">
                            <a:lumMod val="50000"/>
                          </a:schemeClr>
                        </a:solidFill>
                        <a:effectLst/>
                        <a:latin typeface="Calibri"/>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75000"/>
                      </a:schemeClr>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600" b="1" u="none" strike="noStrike" kern="1200" dirty="0" smtClean="0">
                          <a:solidFill>
                            <a:schemeClr val="accent6">
                              <a:lumMod val="50000"/>
                            </a:schemeClr>
                          </a:solidFill>
                          <a:effectLst/>
                          <a:latin typeface="+mn-lt"/>
                          <a:ea typeface="+mn-ea"/>
                          <a:cs typeface="+mn-cs"/>
                        </a:rPr>
                        <a:t>224,3</a:t>
                      </a:r>
                      <a:endParaRPr lang="pt-PT" sz="16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75000"/>
                      </a:schemeClr>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600" b="1" u="none" strike="noStrike" kern="1200" dirty="0" smtClean="0">
                          <a:solidFill>
                            <a:schemeClr val="accent6">
                              <a:lumMod val="50000"/>
                            </a:schemeClr>
                          </a:solidFill>
                          <a:effectLst/>
                          <a:latin typeface="+mn-lt"/>
                          <a:ea typeface="+mn-ea"/>
                          <a:cs typeface="+mn-cs"/>
                        </a:rPr>
                        <a:t>94.3</a:t>
                      </a:r>
                      <a:endParaRPr lang="pt-PT" sz="16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75000"/>
                      </a:schemeClr>
                    </a:solidFill>
                  </a:tcPr>
                </a:tc>
                <a:tc>
                  <a:txBody>
                    <a:bodyPr/>
                    <a:lstStyle>
                      <a:lvl1pPr marL="0" algn="l" defTabSz="801654" rtl="0" eaLnBrk="1" latinLnBrk="0" hangingPunct="1">
                        <a:defRPr sz="1600" kern="1200">
                          <a:solidFill>
                            <a:schemeClr val="dk1"/>
                          </a:solidFill>
                          <a:latin typeface="Calibri"/>
                        </a:defRPr>
                      </a:lvl1pPr>
                      <a:lvl2pPr marL="400827" algn="l" defTabSz="801654" rtl="0" eaLnBrk="1" latinLnBrk="0" hangingPunct="1">
                        <a:defRPr sz="1600" kern="1200">
                          <a:solidFill>
                            <a:schemeClr val="dk1"/>
                          </a:solidFill>
                          <a:latin typeface="Calibri"/>
                        </a:defRPr>
                      </a:lvl2pPr>
                      <a:lvl3pPr marL="801654" algn="l" defTabSz="801654" rtl="0" eaLnBrk="1" latinLnBrk="0" hangingPunct="1">
                        <a:defRPr sz="1600" kern="1200">
                          <a:solidFill>
                            <a:schemeClr val="dk1"/>
                          </a:solidFill>
                          <a:latin typeface="Calibri"/>
                        </a:defRPr>
                      </a:lvl3pPr>
                      <a:lvl4pPr marL="1202482" algn="l" defTabSz="801654" rtl="0" eaLnBrk="1" latinLnBrk="0" hangingPunct="1">
                        <a:defRPr sz="1600" kern="1200">
                          <a:solidFill>
                            <a:schemeClr val="dk1"/>
                          </a:solidFill>
                          <a:latin typeface="Calibri"/>
                        </a:defRPr>
                      </a:lvl4pPr>
                      <a:lvl5pPr marL="1603309" algn="l" defTabSz="801654" rtl="0" eaLnBrk="1" latinLnBrk="0" hangingPunct="1">
                        <a:defRPr sz="1600" kern="1200">
                          <a:solidFill>
                            <a:schemeClr val="dk1"/>
                          </a:solidFill>
                          <a:latin typeface="Calibri"/>
                        </a:defRPr>
                      </a:lvl5pPr>
                      <a:lvl6pPr marL="2004136" algn="l" defTabSz="801654" rtl="0" eaLnBrk="1" latinLnBrk="0" hangingPunct="1">
                        <a:defRPr sz="1600" kern="1200">
                          <a:solidFill>
                            <a:schemeClr val="dk1"/>
                          </a:solidFill>
                          <a:latin typeface="Calibri"/>
                        </a:defRPr>
                      </a:lvl6pPr>
                      <a:lvl7pPr marL="2404963" algn="l" defTabSz="801654" rtl="0" eaLnBrk="1" latinLnBrk="0" hangingPunct="1">
                        <a:defRPr sz="1600" kern="1200">
                          <a:solidFill>
                            <a:schemeClr val="dk1"/>
                          </a:solidFill>
                          <a:latin typeface="Calibri"/>
                        </a:defRPr>
                      </a:lvl7pPr>
                      <a:lvl8pPr marL="2805791" algn="l" defTabSz="801654" rtl="0" eaLnBrk="1" latinLnBrk="0" hangingPunct="1">
                        <a:defRPr sz="1600" kern="1200">
                          <a:solidFill>
                            <a:schemeClr val="dk1"/>
                          </a:solidFill>
                          <a:latin typeface="Calibri"/>
                        </a:defRPr>
                      </a:lvl8pPr>
                      <a:lvl9pPr marL="3206618" algn="l" defTabSz="801654" rtl="0" eaLnBrk="1" latinLnBrk="0" hangingPunct="1">
                        <a:defRPr sz="1600" kern="1200">
                          <a:solidFill>
                            <a:schemeClr val="dk1"/>
                          </a:solidFill>
                          <a:latin typeface="Calibri"/>
                        </a:defRPr>
                      </a:lvl9pPr>
                    </a:lstStyle>
                    <a:p>
                      <a:pPr algn="ctr" fontAlgn="b"/>
                      <a:r>
                        <a:rPr lang="pt-PT" sz="1600" b="1" u="none" strike="noStrike" kern="1200" dirty="0" smtClean="0">
                          <a:solidFill>
                            <a:schemeClr val="accent6">
                              <a:lumMod val="50000"/>
                            </a:schemeClr>
                          </a:solidFill>
                          <a:effectLst/>
                          <a:latin typeface="+mn-lt"/>
                          <a:ea typeface="+mn-ea"/>
                          <a:cs typeface="+mn-cs"/>
                        </a:rPr>
                        <a:t>318,6</a:t>
                      </a:r>
                      <a:endParaRPr lang="pt-PT" sz="1600" b="1" u="none" strike="noStrike" kern="1200" dirty="0">
                        <a:solidFill>
                          <a:schemeClr val="accent6">
                            <a:lumMod val="50000"/>
                          </a:schemeClr>
                        </a:solidFill>
                        <a:effectLst/>
                        <a:latin typeface="+mn-lt"/>
                        <a:ea typeface="+mn-ea"/>
                        <a:cs typeface="+mn-cs"/>
                      </a:endParaRPr>
                    </a:p>
                  </a:txBody>
                  <a:tcPr marL="108012" marR="9526" marT="9524"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10010"/>
                  </a:ext>
                </a:extLst>
              </a:tr>
            </a:tbl>
          </a:graphicData>
        </a:graphic>
      </p:graphicFrame>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1322367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4" name="Rectângulo 5"/>
          <p:cNvSpPr/>
          <p:nvPr/>
        </p:nvSpPr>
        <p:spPr>
          <a:xfrm>
            <a:off x="1331640" y="5016951"/>
            <a:ext cx="7704856" cy="923330"/>
          </a:xfrm>
          <a:prstGeom prst="rect">
            <a:avLst/>
          </a:prstGeom>
        </p:spPr>
        <p:txBody>
          <a:bodyPr wrap="square">
            <a:spAutoFit/>
          </a:bodyPr>
          <a:lstStyle/>
          <a:p>
            <a:pPr>
              <a:lnSpc>
                <a:spcPct val="150000"/>
              </a:lnSpc>
              <a:buFont typeface="Arial" pitchFamily="34" charset="0"/>
              <a:buChar char="•"/>
            </a:pPr>
            <a:r>
              <a:rPr lang="pt-PT" b="1" dirty="0" smtClean="0">
                <a:latin typeface="Calibri" panose="020F0502020204030204" pitchFamily="34" charset="0"/>
              </a:rPr>
              <a:t> </a:t>
            </a:r>
            <a:r>
              <a:rPr lang="pt-PT" dirty="0">
                <a:ln w="3175">
                  <a:noFill/>
                </a:ln>
                <a:solidFill>
                  <a:srgbClr val="002060"/>
                </a:solidFill>
                <a:latin typeface="Calibri" panose="020F0502020204030204" pitchFamily="34" charset="0"/>
                <a:ea typeface="+mj-ea"/>
                <a:cs typeface="Arial" charset="0"/>
              </a:rPr>
              <a:t>Objetivo Temático 10 – Investir na educação, na formação, nomeadamente profissional, nas competências e na aprendizagem ao longo da vida</a:t>
            </a:r>
          </a:p>
        </p:txBody>
      </p:sp>
      <p:sp>
        <p:nvSpPr>
          <p:cNvPr id="5" name="Rectângulo 6"/>
          <p:cNvSpPr/>
          <p:nvPr/>
        </p:nvSpPr>
        <p:spPr>
          <a:xfrm>
            <a:off x="1331640" y="1052736"/>
            <a:ext cx="7344816" cy="553998"/>
          </a:xfrm>
          <a:prstGeom prst="rect">
            <a:avLst/>
          </a:prstGeom>
          <a:solidFill>
            <a:schemeClr val="accent3"/>
          </a:solidFill>
        </p:spPr>
        <p:txBody>
          <a:bodyPr wrap="square">
            <a:spAutoFit/>
          </a:bodyPr>
          <a:lstStyle/>
          <a:p>
            <a:pPr>
              <a:lnSpc>
                <a:spcPct val="150000"/>
              </a:lnSpc>
            </a:pPr>
            <a:r>
              <a:rPr lang="pt-PT" sz="2000" b="1" dirty="0">
                <a:ln w="3175">
                  <a:noFill/>
                </a:ln>
                <a:solidFill>
                  <a:srgbClr val="002060"/>
                </a:solidFill>
                <a:latin typeface="Calibri" panose="020F0502020204030204" pitchFamily="34" charset="0"/>
                <a:ea typeface="+mj-ea"/>
                <a:cs typeface="Arial" charset="0"/>
              </a:rPr>
              <a:t>EIXO PRIORITÁRIO 5 – Investir no Emprego</a:t>
            </a:r>
          </a:p>
        </p:txBody>
      </p:sp>
      <p:sp>
        <p:nvSpPr>
          <p:cNvPr id="6" name="Rectângulo 7"/>
          <p:cNvSpPr/>
          <p:nvPr/>
        </p:nvSpPr>
        <p:spPr>
          <a:xfrm>
            <a:off x="1331640" y="1567312"/>
            <a:ext cx="7416824" cy="923330"/>
          </a:xfrm>
          <a:prstGeom prst="rect">
            <a:avLst/>
          </a:prstGeom>
        </p:spPr>
        <p:txBody>
          <a:bodyPr wrap="square">
            <a:spAutoFit/>
          </a:bodyPr>
          <a:lstStyle/>
          <a:p>
            <a:pPr>
              <a:lnSpc>
                <a:spcPct val="150000"/>
              </a:lnSpc>
              <a:buFont typeface="Arial" pitchFamily="34" charset="0"/>
              <a:buChar char="•"/>
            </a:pPr>
            <a:r>
              <a:rPr lang="pt-PT" sz="1600" b="1" dirty="0" smtClean="0">
                <a:latin typeface="Calibri" panose="020F0502020204030204" pitchFamily="34" charset="0"/>
                <a:cs typeface="Arial" pitchFamily="34" charset="0"/>
              </a:rPr>
              <a:t> </a:t>
            </a:r>
            <a:r>
              <a:rPr lang="pt-PT" dirty="0">
                <a:ln w="3175">
                  <a:noFill/>
                </a:ln>
                <a:solidFill>
                  <a:srgbClr val="002060"/>
                </a:solidFill>
                <a:latin typeface="Calibri" panose="020F0502020204030204" pitchFamily="34" charset="0"/>
                <a:ea typeface="+mj-ea"/>
                <a:cs typeface="Arial" charset="0"/>
              </a:rPr>
              <a:t>Objetivo Temático 8 – Promover a sustentabilidade e a qualidade do emprego e apoiar a mobilidade dos trabalhadores </a:t>
            </a:r>
            <a:endParaRPr lang="pt-PT" sz="2000" dirty="0">
              <a:ln w="3175">
                <a:noFill/>
              </a:ln>
              <a:solidFill>
                <a:srgbClr val="002060"/>
              </a:solidFill>
              <a:latin typeface="Calibri" panose="020F0502020204030204" pitchFamily="34" charset="0"/>
              <a:ea typeface="+mj-ea"/>
              <a:cs typeface="Arial" charset="0"/>
            </a:endParaRPr>
          </a:p>
        </p:txBody>
      </p:sp>
      <p:sp>
        <p:nvSpPr>
          <p:cNvPr id="7" name="Rectângulo 8"/>
          <p:cNvSpPr/>
          <p:nvPr/>
        </p:nvSpPr>
        <p:spPr>
          <a:xfrm>
            <a:off x="1300760" y="2808463"/>
            <a:ext cx="7344816" cy="553998"/>
          </a:xfrm>
          <a:prstGeom prst="rect">
            <a:avLst/>
          </a:prstGeom>
          <a:solidFill>
            <a:schemeClr val="bg1"/>
          </a:solidFill>
        </p:spPr>
        <p:txBody>
          <a:bodyPr wrap="square">
            <a:spAutoFit/>
          </a:bodyPr>
          <a:lstStyle/>
          <a:p>
            <a:pPr>
              <a:lnSpc>
                <a:spcPct val="150000"/>
              </a:lnSpc>
            </a:pPr>
            <a:r>
              <a:rPr lang="pt-PT" sz="2000" b="1" dirty="0">
                <a:ln w="3175">
                  <a:noFill/>
                </a:ln>
                <a:solidFill>
                  <a:srgbClr val="002060"/>
                </a:solidFill>
                <a:latin typeface="Calibri" panose="020F0502020204030204" pitchFamily="34" charset="0"/>
                <a:ea typeface="+mj-ea"/>
                <a:cs typeface="Arial" charset="0"/>
              </a:rPr>
              <a:t>EIXO PRIORITÁRIO 6 – Afirmar a Coesão Social e Territorial   </a:t>
            </a:r>
          </a:p>
        </p:txBody>
      </p:sp>
      <p:sp>
        <p:nvSpPr>
          <p:cNvPr id="8" name="Rectângulo 9"/>
          <p:cNvSpPr/>
          <p:nvPr/>
        </p:nvSpPr>
        <p:spPr>
          <a:xfrm>
            <a:off x="1331640" y="3288759"/>
            <a:ext cx="7560840" cy="923330"/>
          </a:xfrm>
          <a:prstGeom prst="rect">
            <a:avLst/>
          </a:prstGeom>
        </p:spPr>
        <p:txBody>
          <a:bodyPr wrap="square">
            <a:spAutoFit/>
          </a:bodyPr>
          <a:lstStyle/>
          <a:p>
            <a:pPr>
              <a:lnSpc>
                <a:spcPct val="150000"/>
              </a:lnSpc>
              <a:buFont typeface="Arial" pitchFamily="34" charset="0"/>
              <a:buChar char="•"/>
            </a:pPr>
            <a:r>
              <a:rPr lang="pt-PT" sz="1600" b="1" dirty="0" smtClean="0">
                <a:latin typeface="Calibri" panose="020F0502020204030204" pitchFamily="34" charset="0"/>
                <a:cs typeface="Arial" pitchFamily="34" charset="0"/>
              </a:rPr>
              <a:t> </a:t>
            </a:r>
            <a:r>
              <a:rPr lang="pt-PT" dirty="0">
                <a:ln w="3175">
                  <a:noFill/>
                </a:ln>
                <a:solidFill>
                  <a:srgbClr val="002060"/>
                </a:solidFill>
                <a:latin typeface="Calibri" panose="020F0502020204030204" pitchFamily="34" charset="0"/>
                <a:ea typeface="+mj-ea"/>
                <a:cs typeface="Arial" charset="0"/>
              </a:rPr>
              <a:t>Objetivo Temático 9 – Promover a inclusão social e combater a pobreza e qualquer tipo de discriminação</a:t>
            </a:r>
          </a:p>
        </p:txBody>
      </p:sp>
      <p:sp>
        <p:nvSpPr>
          <p:cNvPr id="9" name="Rectângulo 10"/>
          <p:cNvSpPr/>
          <p:nvPr/>
        </p:nvSpPr>
        <p:spPr>
          <a:xfrm>
            <a:off x="1331640" y="4512895"/>
            <a:ext cx="7416824" cy="553998"/>
          </a:xfrm>
          <a:prstGeom prst="rect">
            <a:avLst/>
          </a:prstGeom>
          <a:solidFill>
            <a:schemeClr val="accent3">
              <a:lumMod val="60000"/>
              <a:lumOff val="40000"/>
            </a:schemeClr>
          </a:solidFill>
        </p:spPr>
        <p:txBody>
          <a:bodyPr wrap="square">
            <a:spAutoFit/>
          </a:bodyPr>
          <a:lstStyle/>
          <a:p>
            <a:pPr>
              <a:lnSpc>
                <a:spcPct val="150000"/>
              </a:lnSpc>
            </a:pPr>
            <a:r>
              <a:rPr lang="pt-PT" sz="2000" b="1" dirty="0">
                <a:ln w="3175">
                  <a:noFill/>
                </a:ln>
                <a:solidFill>
                  <a:srgbClr val="002060"/>
                </a:solidFill>
                <a:latin typeface="Calibri" panose="020F0502020204030204" pitchFamily="34" charset="0"/>
                <a:ea typeface="+mj-ea"/>
                <a:cs typeface="Arial" charset="0"/>
              </a:rPr>
              <a:t>EIXO PRIORITÁRIO 7 – Reforçar as competências  </a:t>
            </a:r>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ítulo 1"/>
          <p:cNvSpPr txBox="1">
            <a:spLocks/>
          </p:cNvSpPr>
          <p:nvPr/>
        </p:nvSpPr>
        <p:spPr bwMode="auto">
          <a:xfrm>
            <a:off x="186121" y="167202"/>
            <a:ext cx="8455610" cy="7070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914400" rtl="0" eaLnBrk="1" fontAlgn="auto" latinLnBrk="0" hangingPunct="1">
              <a:lnSpc>
                <a:spcPct val="100000"/>
              </a:lnSpc>
              <a:spcBef>
                <a:spcPts val="0"/>
              </a:spcBef>
              <a:spcAft>
                <a:spcPts val="0"/>
              </a:spcAft>
              <a:buClrTx/>
              <a:buSzTx/>
              <a:buFont typeface="Times New Roman" pitchFamily="16" charset="0"/>
              <a:buNone/>
              <a:tabLst/>
              <a:defRPr/>
            </a:pPr>
            <a:r>
              <a:rPr kumimoji="0" lang="pt-PT" sz="24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Eixos Prioritários (FSE)</a:t>
            </a:r>
            <a:endParaRPr kumimoji="0" lang="pt-PT" sz="2800" b="0"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12" name="Oval 11"/>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13" name="Imagem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
        <p:nvSpPr>
          <p:cNvPr id="15" name="Retângulo arredondado 14"/>
          <p:cNvSpPr/>
          <p:nvPr/>
        </p:nvSpPr>
        <p:spPr bwMode="auto">
          <a:xfrm>
            <a:off x="1115617" y="1159007"/>
            <a:ext cx="6894766" cy="432048"/>
          </a:xfrm>
          <a:prstGeom prst="roundRect">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16" name="Retângulo arredondado 15"/>
          <p:cNvSpPr/>
          <p:nvPr/>
        </p:nvSpPr>
        <p:spPr bwMode="auto">
          <a:xfrm>
            <a:off x="1259633" y="2893585"/>
            <a:ext cx="6750750" cy="432048"/>
          </a:xfrm>
          <a:prstGeom prst="roundRect">
            <a:avLst/>
          </a:prstGeom>
          <a:noFill/>
          <a:ln w="38100" cap="flat" cmpd="sng" algn="ctr">
            <a:solidFill>
              <a:srgbClr val="FFC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
        <p:nvSpPr>
          <p:cNvPr id="17" name="Retângulo arredondado 16"/>
          <p:cNvSpPr/>
          <p:nvPr/>
        </p:nvSpPr>
        <p:spPr bwMode="auto">
          <a:xfrm>
            <a:off x="1259631" y="4593798"/>
            <a:ext cx="6750751" cy="432048"/>
          </a:xfrm>
          <a:prstGeom prst="roundRect">
            <a:avLst/>
          </a:prstGeom>
          <a:noFill/>
          <a:ln w="38100" cap="flat" cmpd="sng" algn="ctr">
            <a:solidFill>
              <a:srgbClr val="92D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r>
              <a:rPr kumimoji="0" lang="pt-PT" sz="1800" b="0" i="0" u="none" strike="noStrike" cap="none" normalizeH="0" baseline="0" dirty="0" smtClean="0">
                <a:ln>
                  <a:noFill/>
                </a:ln>
                <a:noFill/>
                <a:effectLst/>
                <a:latin typeface="Arial" charset="0"/>
                <a:cs typeface="Arial Unicode MS" charset="0"/>
              </a:rPr>
              <a:t>1</a:t>
            </a:r>
          </a:p>
        </p:txBody>
      </p:sp>
    </p:spTree>
    <p:extLst>
      <p:ext uri="{BB962C8B-B14F-4D97-AF65-F5344CB8AC3E}">
        <p14:creationId xmlns:p14="http://schemas.microsoft.com/office/powerpoint/2010/main" val="199261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ângulo 1"/>
          <p:cNvSpPr>
            <a:spLocks noChangeArrowheads="1"/>
          </p:cNvSpPr>
          <p:nvPr/>
        </p:nvSpPr>
        <p:spPr bwMode="auto">
          <a:xfrm>
            <a:off x="1115616" y="1268760"/>
            <a:ext cx="6984776" cy="1711366"/>
          </a:xfrm>
          <a:prstGeom prst="rect">
            <a:avLst/>
          </a:prstGeom>
          <a:noFill/>
          <a:ln w="9525">
            <a:noFill/>
            <a:miter lim="800000"/>
            <a:headEnd/>
            <a:tailEnd/>
          </a:ln>
        </p:spPr>
        <p:txBody>
          <a:bodyPr wrap="square">
            <a:spAutoFit/>
          </a:bodyPr>
          <a:lstStyle/>
          <a:p>
            <a:pPr algn="just">
              <a:lnSpc>
                <a:spcPct val="150000"/>
              </a:lnSpc>
            </a:pPr>
            <a:r>
              <a:rPr lang="pt-PT" dirty="0">
                <a:ln w="3175">
                  <a:noFill/>
                </a:ln>
                <a:solidFill>
                  <a:srgbClr val="002060"/>
                </a:solidFill>
                <a:latin typeface="Calibri" panose="020F0502020204030204" pitchFamily="34" charset="0"/>
                <a:ea typeface="+mj-ea"/>
                <a:cs typeface="Arial" charset="0"/>
              </a:rPr>
              <a:t>De acordo com a estratégia de desenvolvimento da região, o CRESC ALGARVE 2020, mobilizou para os eixos prioritários, com financiamento FSE, muitas das prioridades de investimento e tipologias de operação dos domínios Inclusão Social e Emprego (ISE) e Capital Humano (CH). </a:t>
            </a:r>
          </a:p>
        </p:txBody>
      </p:sp>
      <p:graphicFrame>
        <p:nvGraphicFramePr>
          <p:cNvPr id="11" name="Tabela 10"/>
          <p:cNvGraphicFramePr>
            <a:graphicFrameLocks noGrp="1"/>
          </p:cNvGraphicFramePr>
          <p:nvPr>
            <p:extLst>
              <p:ext uri="{D42A27DB-BD31-4B8C-83A1-F6EECF244321}">
                <p14:modId xmlns:p14="http://schemas.microsoft.com/office/powerpoint/2010/main" val="2981484390"/>
              </p:ext>
            </p:extLst>
          </p:nvPr>
        </p:nvGraphicFramePr>
        <p:xfrm>
          <a:off x="1511055" y="3717032"/>
          <a:ext cx="6096000" cy="1752600"/>
        </p:xfrm>
        <a:graphic>
          <a:graphicData uri="http://schemas.openxmlformats.org/drawingml/2006/table">
            <a:tbl>
              <a:tblPr firstRow="1" bandRow="1">
                <a:tableStyleId>{073A0DAA-6AF3-43AB-8588-CEC1D06C72B9}</a:tableStyleId>
              </a:tblPr>
              <a:tblGrid>
                <a:gridCol w="4704184">
                  <a:extLst>
                    <a:ext uri="{9D8B030D-6E8A-4147-A177-3AD203B41FA5}">
                      <a16:colId xmlns:a16="http://schemas.microsoft.com/office/drawing/2014/main" val="20000"/>
                    </a:ext>
                  </a:extLst>
                </a:gridCol>
                <a:gridCol w="1391816">
                  <a:extLst>
                    <a:ext uri="{9D8B030D-6E8A-4147-A177-3AD203B41FA5}">
                      <a16:colId xmlns:a16="http://schemas.microsoft.com/office/drawing/2014/main" val="20001"/>
                    </a:ext>
                  </a:extLst>
                </a:gridCol>
              </a:tblGrid>
              <a:tr h="370840">
                <a:tc>
                  <a:txBody>
                    <a:bodyPr/>
                    <a:lstStyle/>
                    <a:p>
                      <a:pPr algn="ctr"/>
                      <a:r>
                        <a:rPr lang="pt-PT" sz="1800" b="1" kern="1200" dirty="0" smtClean="0">
                          <a:solidFill>
                            <a:schemeClr val="lt1"/>
                          </a:solidFill>
                          <a:latin typeface="+mn-lt"/>
                          <a:ea typeface="+mn-ea"/>
                          <a:cs typeface="+mn-cs"/>
                        </a:rPr>
                        <a:t>Eixo de Intervenção do CRESC ALGARVE 2020</a:t>
                      </a:r>
                      <a:endParaRPr lang="pt-PT" dirty="0"/>
                    </a:p>
                  </a:txBody>
                  <a:tcPr>
                    <a:solidFill>
                      <a:schemeClr val="accent2">
                        <a:lumMod val="50000"/>
                      </a:schemeClr>
                    </a:solidFill>
                  </a:tcPr>
                </a:tc>
                <a:tc>
                  <a:txBody>
                    <a:bodyPr/>
                    <a:lstStyle/>
                    <a:p>
                      <a:pPr algn="ctr"/>
                      <a:r>
                        <a:rPr lang="pt-PT" sz="1800" b="1" kern="1200" dirty="0" smtClean="0">
                          <a:solidFill>
                            <a:schemeClr val="lt1"/>
                          </a:solidFill>
                          <a:latin typeface="+mn-lt"/>
                          <a:ea typeface="+mn-ea"/>
                          <a:cs typeface="+mn-cs"/>
                        </a:rPr>
                        <a:t>Domínio</a:t>
                      </a:r>
                      <a:endParaRPr lang="pt-PT" dirty="0"/>
                    </a:p>
                  </a:txBody>
                  <a:tcPr>
                    <a:solidFill>
                      <a:schemeClr val="accent2">
                        <a:lumMod val="50000"/>
                      </a:schemeClr>
                    </a:solidFill>
                  </a:tcPr>
                </a:tc>
                <a:extLst>
                  <a:ext uri="{0D108BD9-81ED-4DB2-BD59-A6C34878D82A}">
                    <a16:rowId xmlns:a16="http://schemas.microsoft.com/office/drawing/2014/main" val="10000"/>
                  </a:ext>
                </a:extLst>
              </a:tr>
              <a:tr h="370840">
                <a:tc>
                  <a:txBody>
                    <a:bodyPr/>
                    <a:lstStyle/>
                    <a:p>
                      <a:r>
                        <a:rPr lang="pt-PT" sz="1500" b="1" u="none" strike="noStrike" kern="1200" dirty="0" smtClean="0">
                          <a:solidFill>
                            <a:schemeClr val="accent6">
                              <a:lumMod val="50000"/>
                            </a:schemeClr>
                          </a:solidFill>
                          <a:effectLst/>
                          <a:latin typeface="Calibri"/>
                          <a:ea typeface="+mn-ea"/>
                          <a:cs typeface="+mn-cs"/>
                        </a:rPr>
                        <a:t>Eixo 5 – Investir no emprego</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tc>
                  <a:txBody>
                    <a:bodyPr/>
                    <a:lstStyle/>
                    <a:p>
                      <a:pPr algn="ctr"/>
                      <a:r>
                        <a:rPr lang="pt-PT" sz="1500" b="1" u="none" strike="noStrike" kern="1200" dirty="0" smtClean="0">
                          <a:solidFill>
                            <a:schemeClr val="accent6">
                              <a:lumMod val="50000"/>
                            </a:schemeClr>
                          </a:solidFill>
                          <a:effectLst/>
                          <a:latin typeface="Calibri"/>
                          <a:ea typeface="+mn-ea"/>
                          <a:cs typeface="+mn-cs"/>
                        </a:rPr>
                        <a:t>ISE</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extLst>
                  <a:ext uri="{0D108BD9-81ED-4DB2-BD59-A6C34878D82A}">
                    <a16:rowId xmlns:a16="http://schemas.microsoft.com/office/drawing/2014/main" val="10001"/>
                  </a:ext>
                </a:extLst>
              </a:tr>
              <a:tr h="370840">
                <a:tc>
                  <a:txBody>
                    <a:bodyPr/>
                    <a:lstStyle/>
                    <a:p>
                      <a:r>
                        <a:rPr lang="pt-PT" sz="1500" b="1" u="none" strike="noStrike" kern="1200" dirty="0" smtClean="0">
                          <a:solidFill>
                            <a:schemeClr val="accent6">
                              <a:lumMod val="50000"/>
                            </a:schemeClr>
                          </a:solidFill>
                          <a:effectLst/>
                          <a:latin typeface="Calibri"/>
                          <a:ea typeface="+mn-ea"/>
                          <a:cs typeface="+mn-cs"/>
                        </a:rPr>
                        <a:t>Eixo 6 – Afirmar a coesão social e territorial</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tc>
                  <a:txBody>
                    <a:bodyPr/>
                    <a:lstStyle/>
                    <a:p>
                      <a:pPr algn="ctr"/>
                      <a:r>
                        <a:rPr lang="pt-PT" sz="1500" b="1" u="none" strike="noStrike" kern="1200" dirty="0" smtClean="0">
                          <a:solidFill>
                            <a:schemeClr val="accent6">
                              <a:lumMod val="50000"/>
                            </a:schemeClr>
                          </a:solidFill>
                          <a:effectLst/>
                          <a:latin typeface="Calibri"/>
                          <a:ea typeface="+mn-ea"/>
                          <a:cs typeface="+mn-cs"/>
                        </a:rPr>
                        <a:t>ISE</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extLst>
                  <a:ext uri="{0D108BD9-81ED-4DB2-BD59-A6C34878D82A}">
                    <a16:rowId xmlns:a16="http://schemas.microsoft.com/office/drawing/2014/main" val="10002"/>
                  </a:ext>
                </a:extLst>
              </a:tr>
              <a:tr h="370840">
                <a:tc>
                  <a:txBody>
                    <a:bodyPr/>
                    <a:lstStyle/>
                    <a:p>
                      <a:r>
                        <a:rPr lang="pt-PT" sz="1500" b="1" u="none" strike="noStrike" kern="1200" dirty="0" smtClean="0">
                          <a:solidFill>
                            <a:schemeClr val="accent6">
                              <a:lumMod val="50000"/>
                            </a:schemeClr>
                          </a:solidFill>
                          <a:effectLst/>
                          <a:latin typeface="Calibri"/>
                          <a:ea typeface="+mn-ea"/>
                          <a:cs typeface="+mn-cs"/>
                        </a:rPr>
                        <a:t>Eixo 7 – Reforçar as competências</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tc>
                  <a:txBody>
                    <a:bodyPr/>
                    <a:lstStyle/>
                    <a:p>
                      <a:pPr algn="ctr"/>
                      <a:r>
                        <a:rPr lang="pt-PT" sz="1500" b="1" u="none" strike="noStrike" kern="1200" dirty="0" smtClean="0">
                          <a:solidFill>
                            <a:schemeClr val="accent6">
                              <a:lumMod val="50000"/>
                            </a:schemeClr>
                          </a:solidFill>
                          <a:effectLst/>
                          <a:latin typeface="Calibri"/>
                          <a:ea typeface="+mn-ea"/>
                          <a:cs typeface="+mn-cs"/>
                        </a:rPr>
                        <a:t>CH</a:t>
                      </a:r>
                      <a:endParaRPr lang="pt-PT" sz="1500" b="1" u="none" strike="noStrike" kern="1200" dirty="0">
                        <a:solidFill>
                          <a:schemeClr val="accent6">
                            <a:lumMod val="50000"/>
                          </a:schemeClr>
                        </a:solidFill>
                        <a:effectLst/>
                        <a:latin typeface="Calibri"/>
                        <a:ea typeface="+mn-ea"/>
                        <a:cs typeface="+mn-cs"/>
                      </a:endParaRPr>
                    </a:p>
                  </a:txBody>
                  <a:tcP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9" descr="Logo_CRESC_cmyk"/>
          <p:cNvPicPr/>
          <p:nvPr/>
        </p:nvPicPr>
        <p:blipFill rotWithShape="1">
          <a:blip r:embed="rId4"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14" name="Título 1"/>
          <p:cNvSpPr txBox="1">
            <a:spLocks/>
          </p:cNvSpPr>
          <p:nvPr/>
        </p:nvSpPr>
        <p:spPr bwMode="auto">
          <a:xfrm>
            <a:off x="186121" y="167202"/>
            <a:ext cx="8455610" cy="7070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914400" rtl="0" eaLnBrk="1" fontAlgn="auto" latinLnBrk="0" hangingPunct="1">
              <a:lnSpc>
                <a:spcPct val="100000"/>
              </a:lnSpc>
              <a:spcBef>
                <a:spcPts val="0"/>
              </a:spcBef>
              <a:spcAft>
                <a:spcPts val="0"/>
              </a:spcAft>
              <a:buClrTx/>
              <a:buSzTx/>
              <a:buFont typeface="Times New Roman" pitchFamily="16" charset="0"/>
              <a:buNone/>
              <a:tabLst/>
              <a:defRPr/>
            </a:pPr>
            <a:r>
              <a:rPr kumimoji="0" lang="pt-PT" sz="24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Eixos Prioritários (FSE)</a:t>
            </a:r>
            <a:endParaRPr kumimoji="0" lang="pt-PT" sz="2800" b="0"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15" name="Oval 14"/>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16" name="Imagem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2440868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67544" y="1250879"/>
            <a:ext cx="8227563" cy="4524955"/>
          </a:xfrm>
        </p:spPr>
        <p:txBody>
          <a:bodyPr/>
          <a:lstStyle/>
          <a:p>
            <a:r>
              <a:rPr lang="pt-PT" sz="2400" b="1" kern="1200" dirty="0">
                <a:ln w="3175">
                  <a:noFill/>
                </a:ln>
                <a:solidFill>
                  <a:srgbClr val="002060"/>
                </a:solidFill>
                <a:latin typeface="Calibri" panose="020F0502020204030204" pitchFamily="34" charset="0"/>
                <a:ea typeface="+mj-ea"/>
                <a:cs typeface="Arial" charset="0"/>
              </a:rPr>
              <a:t>Prioridades de Investimento</a:t>
            </a:r>
            <a:r>
              <a:rPr lang="pt-PT" sz="2400" b="1" kern="1200" dirty="0" smtClean="0">
                <a:ln w="3175">
                  <a:noFill/>
                </a:ln>
                <a:solidFill>
                  <a:srgbClr val="002060"/>
                </a:solidFill>
                <a:latin typeface="Calibri" panose="020F0502020204030204" pitchFamily="34" charset="0"/>
                <a:ea typeface="+mj-ea"/>
                <a:cs typeface="Arial" charset="0"/>
              </a:rPr>
              <a:t>:</a:t>
            </a:r>
          </a:p>
          <a:p>
            <a:endParaRPr lang="pt-PT" sz="900" b="1" kern="1200" dirty="0">
              <a:ln w="3175">
                <a:noFill/>
              </a:ln>
              <a:solidFill>
                <a:srgbClr val="002060"/>
              </a:solidFill>
              <a:latin typeface="Calibri" panose="020F0502020204030204" pitchFamily="34" charset="0"/>
              <a:ea typeface="+mj-ea"/>
              <a:cs typeface="Arial" charset="0"/>
            </a:endParaRPr>
          </a:p>
          <a:p>
            <a:pPr marL="342900" indent="-342900">
              <a:buFont typeface="Arial" panose="020B0604020202020204" pitchFamily="34" charset="0"/>
              <a:buChar char="•"/>
            </a:pPr>
            <a:r>
              <a:rPr lang="pt-PT" sz="2000" kern="1200" dirty="0">
                <a:ln w="3175">
                  <a:noFill/>
                </a:ln>
                <a:solidFill>
                  <a:srgbClr val="002060"/>
                </a:solidFill>
                <a:latin typeface="Calibri" panose="020F0502020204030204" pitchFamily="34" charset="0"/>
                <a:ea typeface="+mj-ea"/>
                <a:cs typeface="Arial" charset="0"/>
              </a:rPr>
              <a:t>9.1- Inclusão Ativa</a:t>
            </a:r>
            <a:r>
              <a:rPr lang="pt-PT" sz="2000" kern="1200" dirty="0" smtClean="0">
                <a:ln w="3175">
                  <a:noFill/>
                </a:ln>
                <a:solidFill>
                  <a:srgbClr val="002060"/>
                </a:solidFill>
                <a:latin typeface="Calibri" panose="020F0502020204030204" pitchFamily="34" charset="0"/>
                <a:ea typeface="+mj-ea"/>
                <a:cs typeface="Arial" charset="0"/>
              </a:rPr>
              <a:t>;</a:t>
            </a:r>
          </a:p>
          <a:p>
            <a:pPr marL="342900" indent="-342900">
              <a:buFont typeface="Arial" panose="020B0604020202020204" pitchFamily="34" charset="0"/>
              <a:buChar char="•"/>
            </a:pPr>
            <a:endParaRPr lang="pt-PT" sz="2000" kern="1200" dirty="0">
              <a:ln w="3175">
                <a:noFill/>
              </a:ln>
              <a:solidFill>
                <a:srgbClr val="002060"/>
              </a:solidFill>
              <a:latin typeface="Calibri" panose="020F0502020204030204" pitchFamily="34" charset="0"/>
              <a:ea typeface="+mj-ea"/>
              <a:cs typeface="Arial" charset="0"/>
            </a:endParaRPr>
          </a:p>
          <a:p>
            <a:pPr marL="342900" indent="-342900">
              <a:buFont typeface="Arial" panose="020B0604020202020204" pitchFamily="34" charset="0"/>
              <a:buChar char="•"/>
            </a:pPr>
            <a:r>
              <a:rPr lang="pt-PT" sz="2000" kern="1200" dirty="0">
                <a:ln w="3175">
                  <a:noFill/>
                </a:ln>
                <a:solidFill>
                  <a:srgbClr val="002060"/>
                </a:solidFill>
                <a:latin typeface="Calibri" panose="020F0502020204030204" pitchFamily="34" charset="0"/>
                <a:ea typeface="+mj-ea"/>
                <a:cs typeface="Arial" charset="0"/>
              </a:rPr>
              <a:t>9.3 – Luta Contra Todas as Formas de Discriminação e Promoção da Igualdade de Oportunidades;</a:t>
            </a:r>
          </a:p>
          <a:p>
            <a:pPr marL="342900" indent="-342900">
              <a:buFont typeface="Arial" panose="020B0604020202020204" pitchFamily="34" charset="0"/>
              <a:buChar char="•"/>
            </a:pPr>
            <a:endParaRPr lang="pt-PT" sz="2000" b="1" kern="1200" dirty="0" smtClean="0">
              <a:ln w="3175">
                <a:noFill/>
              </a:ln>
              <a:solidFill>
                <a:srgbClr val="002060"/>
              </a:solidFill>
              <a:latin typeface="Calibri" panose="020F0502020204030204" pitchFamily="34" charset="0"/>
              <a:ea typeface="+mj-ea"/>
              <a:cs typeface="Arial" charset="0"/>
            </a:endParaRPr>
          </a:p>
          <a:p>
            <a:pPr marL="342900" indent="-342900">
              <a:buFont typeface="Arial" panose="020B0604020202020204" pitchFamily="34" charset="0"/>
              <a:buChar char="•"/>
            </a:pPr>
            <a:r>
              <a:rPr lang="pt-PT" sz="2000" b="1" kern="1200" dirty="0" smtClean="0">
                <a:ln w="3175">
                  <a:noFill/>
                </a:ln>
                <a:solidFill>
                  <a:srgbClr val="002060"/>
                </a:solidFill>
                <a:latin typeface="Calibri" panose="020F0502020204030204" pitchFamily="34" charset="0"/>
                <a:ea typeface="+mj-ea"/>
                <a:cs typeface="Arial" charset="0"/>
              </a:rPr>
              <a:t>9.4 </a:t>
            </a:r>
            <a:r>
              <a:rPr lang="pt-PT" sz="2000" b="1" kern="1200" dirty="0">
                <a:ln w="3175">
                  <a:noFill/>
                </a:ln>
                <a:solidFill>
                  <a:srgbClr val="002060"/>
                </a:solidFill>
                <a:latin typeface="Calibri" panose="020F0502020204030204" pitchFamily="34" charset="0"/>
                <a:ea typeface="+mj-ea"/>
                <a:cs typeface="Arial" charset="0"/>
              </a:rPr>
              <a:t>– Melhoria do Acesso a Serviços Sustentáveis, de Grande Qualidade e a Preços Comportáveis, Mormente Cuidados de Saúde e Serviços Sociais de Interesse Geral</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9" descr="Logo_CRESC_cmyk"/>
          <p:cNvPicPr/>
          <p:nvPr/>
        </p:nvPicPr>
        <p:blipFill rotWithShape="1">
          <a:blip r:embed="rId3"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6" name="Título 1"/>
          <p:cNvSpPr txBox="1">
            <a:spLocks/>
          </p:cNvSpPr>
          <p:nvPr/>
        </p:nvSpPr>
        <p:spPr bwMode="auto">
          <a:xfrm>
            <a:off x="186121" y="167202"/>
            <a:ext cx="8455610" cy="7070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914400" rtl="0" eaLnBrk="1" fontAlgn="auto" latinLnBrk="0" hangingPunct="1">
              <a:lnSpc>
                <a:spcPct val="100000"/>
              </a:lnSpc>
              <a:spcBef>
                <a:spcPts val="0"/>
              </a:spcBef>
              <a:spcAft>
                <a:spcPts val="0"/>
              </a:spcAft>
              <a:buClrTx/>
              <a:buSzTx/>
              <a:buFont typeface="Times New Roman" pitchFamily="16" charset="0"/>
              <a:buNone/>
              <a:tabLst/>
              <a:defRPr/>
            </a:pPr>
            <a:r>
              <a:rPr kumimoji="0" lang="pt-PT" sz="24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 6 – Afirmar</a:t>
            </a:r>
            <a:r>
              <a:rPr kumimoji="0" lang="pt-PT" sz="2400" b="1" i="0" u="none" strike="noStrike" kern="1200" cap="none" spc="0" normalizeH="0" noProof="0" dirty="0" smtClean="0">
                <a:ln w="3175">
                  <a:noFill/>
                </a:ln>
                <a:solidFill>
                  <a:srgbClr val="002060"/>
                </a:solidFill>
                <a:effectLst/>
                <a:uLnTx/>
                <a:uFillTx/>
                <a:latin typeface="GeoSlab703 Md BT" pitchFamily="18" charset="0"/>
                <a:ea typeface="+mj-ea"/>
                <a:cs typeface="Arial" charset="0"/>
              </a:rPr>
              <a:t> a </a:t>
            </a:r>
            <a:r>
              <a:rPr lang="pt-PT" sz="2400" b="1" dirty="0" smtClean="0">
                <a:ln w="3175">
                  <a:noFill/>
                </a:ln>
                <a:solidFill>
                  <a:srgbClr val="002060"/>
                </a:solidFill>
                <a:latin typeface="GeoSlab703 Md BT" pitchFamily="18" charset="0"/>
                <a:cs typeface="Arial" charset="0"/>
              </a:rPr>
              <a:t>c</a:t>
            </a:r>
            <a:r>
              <a:rPr kumimoji="0" lang="pt-PT" sz="2400" b="1" i="0" u="none" strike="noStrike" kern="1200" cap="none" spc="0" normalizeH="0" noProof="0" dirty="0" err="1" smtClean="0">
                <a:ln w="3175">
                  <a:noFill/>
                </a:ln>
                <a:solidFill>
                  <a:srgbClr val="002060"/>
                </a:solidFill>
                <a:effectLst/>
                <a:uLnTx/>
                <a:uFillTx/>
                <a:latin typeface="GeoSlab703 Md BT" pitchFamily="18" charset="0"/>
                <a:ea typeface="+mj-ea"/>
                <a:cs typeface="Arial" charset="0"/>
              </a:rPr>
              <a:t>oesão</a:t>
            </a:r>
            <a:r>
              <a:rPr kumimoji="0" lang="pt-PT" sz="2400" b="1" i="0" u="none" strike="noStrike" kern="1200" cap="none" spc="0" normalizeH="0" noProof="0" dirty="0" smtClean="0">
                <a:ln w="3175">
                  <a:noFill/>
                </a:ln>
                <a:solidFill>
                  <a:srgbClr val="002060"/>
                </a:solidFill>
                <a:effectLst/>
                <a:uLnTx/>
                <a:uFillTx/>
                <a:latin typeface="GeoSlab703 Md BT" pitchFamily="18" charset="0"/>
                <a:ea typeface="+mj-ea"/>
                <a:cs typeface="Arial" charset="0"/>
              </a:rPr>
              <a:t> social e territorial</a:t>
            </a:r>
            <a:endParaRPr kumimoji="0" lang="pt-PT" sz="2800" b="0"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sp>
        <p:nvSpPr>
          <p:cNvPr id="7" name="Oval 6"/>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8" name="Image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Tree>
    <p:extLst>
      <p:ext uri="{BB962C8B-B14F-4D97-AF65-F5344CB8AC3E}">
        <p14:creationId xmlns:p14="http://schemas.microsoft.com/office/powerpoint/2010/main" val="259570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9" descr="Logo_CRESC_cmyk"/>
          <p:cNvPicPr/>
          <p:nvPr/>
        </p:nvPicPr>
        <p:blipFill rotWithShape="1">
          <a:blip r:embed="rId2" cstate="print">
            <a:extLst>
              <a:ext uri="{28A0092B-C50C-407E-A947-70E740481C1C}">
                <a14:useLocalDpi xmlns:a14="http://schemas.microsoft.com/office/drawing/2010/main" val="0"/>
              </a:ext>
            </a:extLst>
          </a:blip>
          <a:srcRect l="81563" t="784" r="9893" b="38453"/>
          <a:stretch/>
        </p:blipFill>
        <p:spPr bwMode="auto">
          <a:xfrm>
            <a:off x="-1" y="46366"/>
            <a:ext cx="8010383" cy="824610"/>
          </a:xfrm>
          <a:prstGeom prst="rect">
            <a:avLst/>
          </a:prstGeom>
          <a:noFill/>
          <a:ln>
            <a:noFill/>
          </a:ln>
          <a:extLst>
            <a:ext uri="{53640926-AAD7-44D8-BBD7-CCE9431645EC}">
              <a14:shadowObscured xmlns:a14="http://schemas.microsoft.com/office/drawing/2010/main"/>
            </a:ext>
          </a:extLst>
        </p:spPr>
      </p:pic>
      <p:sp>
        <p:nvSpPr>
          <p:cNvPr id="7" name="Título 1"/>
          <p:cNvSpPr txBox="1">
            <a:spLocks/>
          </p:cNvSpPr>
          <p:nvPr/>
        </p:nvSpPr>
        <p:spPr bwMode="auto">
          <a:xfrm>
            <a:off x="144463" y="366274"/>
            <a:ext cx="8539282" cy="5047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mj-lt"/>
                <a:ea typeface="+mj-ea"/>
                <a:cs typeface="+mj-cs"/>
              </a:defRPr>
            </a:lvl1pPr>
            <a:lvl2pPr marL="651344" indent="-250517"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2pPr>
            <a:lvl3pPr marL="1002068"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3pPr>
            <a:lvl4pPr marL="1402895"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4pPr>
            <a:lvl5pPr marL="1803723"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5pPr>
            <a:lvl6pPr marL="2204550"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6pPr>
            <a:lvl7pPr marL="2605377"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7pPr>
            <a:lvl8pPr marL="3006204"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8pPr>
            <a:lvl9pPr marL="3407032" indent="-200414" algn="ctr" defTabSz="393869" rtl="0" fontAlgn="base" hangingPunct="0">
              <a:lnSpc>
                <a:spcPct val="93000"/>
              </a:lnSpc>
              <a:spcBef>
                <a:spcPct val="0"/>
              </a:spcBef>
              <a:spcAft>
                <a:spcPct val="0"/>
              </a:spcAft>
              <a:buClr>
                <a:srgbClr val="000000"/>
              </a:buClr>
              <a:buSzPct val="100000"/>
              <a:buFont typeface="Times New Roman" pitchFamily="16" charset="0"/>
              <a:defRPr sz="3900">
                <a:solidFill>
                  <a:srgbClr val="000000"/>
                </a:solidFill>
                <a:latin typeface="Arial" charset="0"/>
                <a:cs typeface="Arial Unicode MS" charset="0"/>
              </a:defRPr>
            </a:lvl9pPr>
          </a:lstStyle>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CRESC Algarve 2020</a:t>
            </a:r>
          </a:p>
          <a:p>
            <a:pPr marL="0" marR="0" lvl="0" indent="0" algn="l" defTabSz="393869" rtl="0" eaLnBrk="1" fontAlgn="base" latinLnBrk="0" hangingPunct="0">
              <a:lnSpc>
                <a:spcPct val="93000"/>
              </a:lnSpc>
              <a:spcBef>
                <a:spcPct val="0"/>
              </a:spcBef>
              <a:spcAft>
                <a:spcPct val="0"/>
              </a:spcAft>
              <a:buClr>
                <a:srgbClr val="000000"/>
              </a:buClr>
              <a:buSzPct val="100000"/>
              <a:buFont typeface="Times New Roman" pitchFamily="16" charset="0"/>
              <a:buNone/>
              <a:tabLst/>
              <a:defRPr/>
            </a:pP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Eixo Prioritário 6 – Objetivo </a:t>
            </a:r>
            <a:r>
              <a:rPr lang="pt-PT" sz="2000" b="1" dirty="0">
                <a:ln w="3175">
                  <a:noFill/>
                </a:ln>
                <a:solidFill>
                  <a:srgbClr val="002060"/>
                </a:solidFill>
                <a:latin typeface="GeoSlab703 Md BT" pitchFamily="18" charset="0"/>
                <a:cs typeface="Arial" charset="0"/>
              </a:rPr>
              <a:t>T</a:t>
            </a:r>
            <a:r>
              <a:rPr kumimoji="0" lang="pt-PT" sz="2000" b="1" i="0" u="none" strike="noStrike" kern="1200" cap="none" spc="0" normalizeH="0" baseline="0" noProof="0" dirty="0" err="1" smtClean="0">
                <a:ln w="3175">
                  <a:noFill/>
                </a:ln>
                <a:solidFill>
                  <a:srgbClr val="002060"/>
                </a:solidFill>
                <a:effectLst/>
                <a:uLnTx/>
                <a:uFillTx/>
                <a:latin typeface="GeoSlab703 Md BT" pitchFamily="18" charset="0"/>
                <a:ea typeface="+mj-ea"/>
                <a:cs typeface="Arial" charset="0"/>
              </a:rPr>
              <a:t>emático</a:t>
            </a:r>
            <a:r>
              <a:rPr kumimoji="0" lang="pt-PT" sz="2000" b="1" i="0" u="none" strike="noStrike" kern="1200" cap="none" spc="0" normalizeH="0" baseline="0" noProof="0" dirty="0" smtClean="0">
                <a:ln w="3175">
                  <a:noFill/>
                </a:ln>
                <a:solidFill>
                  <a:srgbClr val="002060"/>
                </a:solidFill>
                <a:effectLst/>
                <a:uLnTx/>
                <a:uFillTx/>
                <a:latin typeface="GeoSlab703 Md BT" pitchFamily="18" charset="0"/>
                <a:ea typeface="+mj-ea"/>
                <a:cs typeface="Arial" charset="0"/>
              </a:rPr>
              <a:t> 9</a:t>
            </a:r>
            <a:endParaRPr kumimoji="0" lang="pt-PT" sz="2000" b="1" i="0" u="none" strike="noStrike" kern="1200" cap="none" spc="0" normalizeH="0" baseline="0" noProof="0" dirty="0">
              <a:ln w="3175">
                <a:noFill/>
              </a:ln>
              <a:solidFill>
                <a:srgbClr val="002060"/>
              </a:solidFill>
              <a:effectLst/>
              <a:uLnTx/>
              <a:uFillTx/>
              <a:latin typeface="GeoSlab703 Md BT" pitchFamily="18" charset="0"/>
              <a:ea typeface="+mj-ea"/>
              <a:cs typeface="Arial"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99" y="6461366"/>
            <a:ext cx="2737513"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Oval 9"/>
          <p:cNvSpPr/>
          <p:nvPr/>
        </p:nvSpPr>
        <p:spPr>
          <a:xfrm>
            <a:off x="7740353" y="0"/>
            <a:ext cx="540060" cy="870975"/>
          </a:xfrm>
          <a:prstGeom prst="ellipse">
            <a:avLst/>
          </a:prstGeom>
          <a:solidFill>
            <a:sysClr val="window" lastClr="FFFFFF"/>
          </a:solidFill>
          <a:ln w="25400" cap="flat" cmpd="sng" algn="ctr">
            <a:solidFill>
              <a:sysClr val="window" lastClr="FFFFFF"/>
            </a:solidFill>
            <a:prstDash val="solid"/>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pt-PT" sz="1800" b="0" i="0" u="none" strike="noStrike" kern="0" cap="none" spc="0" normalizeH="0" baseline="0" noProof="0" smtClean="0">
              <a:ln>
                <a:noFill/>
              </a:ln>
              <a:solidFill>
                <a:prstClr val="white"/>
              </a:solidFill>
              <a:effectLst/>
              <a:uLnTx/>
              <a:uFillTx/>
              <a:latin typeface="Calibri"/>
              <a:ea typeface="+mn-ea"/>
              <a:cs typeface="Arial Unicode MS"/>
            </a:endParaRPr>
          </a:p>
        </p:txBody>
      </p:sp>
      <p:pic>
        <p:nvPicPr>
          <p:cNvPr id="5" name="Image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12360" y="154477"/>
            <a:ext cx="1259856" cy="565347"/>
          </a:xfrm>
          <a:prstGeom prst="rect">
            <a:avLst/>
          </a:prstGeom>
        </p:spPr>
      </p:pic>
      <p:sp>
        <p:nvSpPr>
          <p:cNvPr id="11" name="Rectângulo 16"/>
          <p:cNvSpPr>
            <a:spLocks noChangeArrowheads="1"/>
          </p:cNvSpPr>
          <p:nvPr/>
        </p:nvSpPr>
        <p:spPr bwMode="auto">
          <a:xfrm>
            <a:off x="250928" y="927912"/>
            <a:ext cx="7812360" cy="353943"/>
          </a:xfrm>
          <a:prstGeom prst="rect">
            <a:avLst/>
          </a:prstGeom>
          <a:noFill/>
          <a:ln w="9525">
            <a:noFill/>
            <a:miter lim="800000"/>
            <a:headEnd/>
            <a:tailEnd/>
          </a:ln>
        </p:spPr>
        <p:txBody>
          <a:bodyPr wrap="square">
            <a:spAutoFit/>
          </a:bodyPr>
          <a:lstStyle/>
          <a:p>
            <a:pPr fontAlgn="base">
              <a:spcBef>
                <a:spcPct val="0"/>
              </a:spcBef>
              <a:spcAft>
                <a:spcPct val="0"/>
              </a:spcAft>
            </a:pPr>
            <a:r>
              <a:rPr lang="pt-PT" sz="1700" b="1" dirty="0">
                <a:solidFill>
                  <a:srgbClr val="0070C0"/>
                </a:solidFill>
                <a:cs typeface="Arial" charset="0"/>
              </a:rPr>
              <a:t>Prioridade de Investimento 9.4 – Acesso a serviços </a:t>
            </a:r>
            <a:r>
              <a:rPr lang="pt-PT" sz="1700" b="1" dirty="0" smtClean="0">
                <a:solidFill>
                  <a:srgbClr val="0070C0"/>
                </a:solidFill>
                <a:cs typeface="Arial" charset="0"/>
              </a:rPr>
              <a:t>sustentáveis</a:t>
            </a:r>
            <a:endParaRPr lang="pt-PT" sz="1700" b="1" dirty="0">
              <a:solidFill>
                <a:srgbClr val="0070C0"/>
              </a:solidFill>
              <a:cs typeface="Arial" charset="0"/>
            </a:endParaRPr>
          </a:p>
        </p:txBody>
      </p:sp>
      <p:graphicFrame>
        <p:nvGraphicFramePr>
          <p:cNvPr id="12" name="Tabela 11"/>
          <p:cNvGraphicFramePr>
            <a:graphicFrameLocks noGrp="1"/>
          </p:cNvGraphicFramePr>
          <p:nvPr>
            <p:extLst>
              <p:ext uri="{D42A27DB-BD31-4B8C-83A1-F6EECF244321}">
                <p14:modId xmlns:p14="http://schemas.microsoft.com/office/powerpoint/2010/main" val="3194157085"/>
              </p:ext>
            </p:extLst>
          </p:nvPr>
        </p:nvGraphicFramePr>
        <p:xfrm>
          <a:off x="395536" y="1862362"/>
          <a:ext cx="7698310" cy="3470600"/>
        </p:xfrm>
        <a:graphic>
          <a:graphicData uri="http://schemas.openxmlformats.org/drawingml/2006/table">
            <a:tbl>
              <a:tblPr>
                <a:tableStyleId>{284E427A-3D55-4303-BF80-6455036E1DE7}</a:tableStyleId>
              </a:tblPr>
              <a:tblGrid>
                <a:gridCol w="4101166">
                  <a:extLst>
                    <a:ext uri="{9D8B030D-6E8A-4147-A177-3AD203B41FA5}">
                      <a16:colId xmlns:a16="http://schemas.microsoft.com/office/drawing/2014/main" val="20000"/>
                    </a:ext>
                  </a:extLst>
                </a:gridCol>
                <a:gridCol w="1820235">
                  <a:extLst>
                    <a:ext uri="{9D8B030D-6E8A-4147-A177-3AD203B41FA5}">
                      <a16:colId xmlns:a16="http://schemas.microsoft.com/office/drawing/2014/main" val="20001"/>
                    </a:ext>
                  </a:extLst>
                </a:gridCol>
                <a:gridCol w="1776909">
                  <a:extLst>
                    <a:ext uri="{9D8B030D-6E8A-4147-A177-3AD203B41FA5}">
                      <a16:colId xmlns:a16="http://schemas.microsoft.com/office/drawing/2014/main" val="20002"/>
                    </a:ext>
                  </a:extLst>
                </a:gridCol>
              </a:tblGrid>
              <a:tr h="6325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Tipologia de operação</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Destinatários</a:t>
                      </a:r>
                      <a:endParaRPr kumimoji="0" lang="pt-PT" sz="1400" b="1" i="0" u="none" strike="noStrike" cap="none" normalizeH="0" baseline="0" dirty="0" smtClean="0">
                        <a:ln>
                          <a:noFill/>
                        </a:ln>
                        <a:solidFill>
                          <a:srgbClr val="FFFFFF"/>
                        </a:solidFill>
                        <a:effectLst/>
                        <a:latin typeface="Arial" charset="0"/>
                        <a:cs typeface="Arial" charset="0"/>
                      </a:endParaRPr>
                    </a:p>
                  </a:txBody>
                  <a:tcPr anchor="ctr" horzOverflow="overflow">
                    <a:solidFill>
                      <a:srgbClr val="CDDEF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1400" b="1" u="none" strike="noStrike" cap="none" normalizeH="0" baseline="0" dirty="0" smtClean="0">
                          <a:ln>
                            <a:noFill/>
                          </a:ln>
                          <a:effectLst/>
                        </a:rPr>
                        <a:t>Indicador resultado</a:t>
                      </a:r>
                      <a:endParaRPr kumimoji="0" lang="pt-PT" sz="1400" b="1" i="0" u="none" strike="noStrike" cap="none" normalizeH="0" baseline="0" dirty="0" smtClean="0">
                        <a:ln>
                          <a:noFill/>
                        </a:ln>
                        <a:solidFill>
                          <a:srgbClr val="FFFFFF"/>
                        </a:solidFill>
                        <a:effectLst/>
                        <a:latin typeface="Arial" charset="0"/>
                      </a:endParaRPr>
                    </a:p>
                  </a:txBody>
                  <a:tcPr anchor="ctr" horzOverflow="overflow">
                    <a:solidFill>
                      <a:srgbClr val="CDDEF3"/>
                    </a:solidFill>
                  </a:tcPr>
                </a:tc>
                <a:extLst>
                  <a:ext uri="{0D108BD9-81ED-4DB2-BD59-A6C34878D82A}">
                    <a16:rowId xmlns:a16="http://schemas.microsoft.com/office/drawing/2014/main" val="10000"/>
                  </a:ext>
                </a:extLst>
              </a:tr>
              <a:tr h="3765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latin typeface="+mn-lt"/>
                        </a:rPr>
                        <a:t>Cuidados especializados - prematuros/demência </a:t>
                      </a:r>
                    </a:p>
                  </a:txBody>
                  <a:tcPr anchor="ctr" horzOverflow="overflow">
                    <a:solidFill>
                      <a:srgbClr val="CDDEF3"/>
                    </a:solidFill>
                  </a:tcPr>
                </a:tc>
                <a:tc row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latin typeface="+mn-lt"/>
                        </a:rPr>
                        <a:t>Grupos vulneráveis, técnicos e voluntários de projetos de intervenção social, funcionários da administração pública, em diversas áreas, entidades sem fins lucrativos</a:t>
                      </a:r>
                      <a:endParaRPr kumimoji="0" lang="pt-PT" sz="1400" b="0" i="0" u="none" strike="noStrike" cap="none" normalizeH="0" baseline="0" dirty="0" smtClean="0">
                        <a:ln>
                          <a:noFill/>
                        </a:ln>
                        <a:solidFill>
                          <a:srgbClr val="000000"/>
                        </a:solidFill>
                        <a:effectLst/>
                        <a:latin typeface="+mn-lt"/>
                        <a:cs typeface="Arial" charset="0"/>
                      </a:endParaRPr>
                    </a:p>
                  </a:txBody>
                  <a:tcPr anchor="ctr" horzOverflow="overflow">
                    <a:solidFill>
                      <a:srgbClr val="CDDEF3"/>
                    </a:solidFill>
                  </a:tcPr>
                </a:tc>
                <a:tc row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latin typeface="+mn-lt"/>
                        </a:rPr>
                        <a:t>Projetos concluídos de diversificação da oferta de serviços sociais e de saúde e aumento da qualidade das respostas sociais e de saúde disponíveis</a:t>
                      </a:r>
                      <a:endParaRPr kumimoji="0" lang="pt-PT" sz="1400" b="0" i="0" u="none" strike="noStrike" cap="none" normalizeH="0" baseline="0" dirty="0" smtClean="0">
                        <a:ln>
                          <a:noFill/>
                        </a:ln>
                        <a:solidFill>
                          <a:srgbClr val="FF0000"/>
                        </a:solidFill>
                        <a:effectLst/>
                        <a:latin typeface="+mn-lt"/>
                        <a:cs typeface="Arial" charset="0"/>
                      </a:endParaRPr>
                    </a:p>
                  </a:txBody>
                  <a:tcPr anchor="ctr" horzOverflow="overflow">
                    <a:solidFill>
                      <a:srgbClr val="CDDEF3"/>
                    </a:solidFill>
                  </a:tcPr>
                </a:tc>
                <a:extLst>
                  <a:ext uri="{0D108BD9-81ED-4DB2-BD59-A6C34878D82A}">
                    <a16:rowId xmlns:a16="http://schemas.microsoft.com/office/drawing/2014/main" val="10001"/>
                  </a:ext>
                </a:extLst>
              </a:tr>
              <a:tr h="3562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solidFill>
                            <a:srgbClr val="0070C0"/>
                          </a:solidFill>
                          <a:effectLst/>
                          <a:latin typeface="+mn-lt"/>
                        </a:rPr>
                        <a:t>Modelos de Apoio à Vida Independente – MAVI</a:t>
                      </a:r>
                      <a:endParaRPr kumimoji="0" lang="pt-PT" sz="1400" b="0" i="0" u="none" strike="noStrike" cap="none" normalizeH="0" baseline="0" dirty="0" smtClean="0">
                        <a:ln>
                          <a:noFill/>
                        </a:ln>
                        <a:solidFill>
                          <a:srgbClr val="0070C0"/>
                        </a:solidFill>
                        <a:effectLst/>
                        <a:latin typeface="+mn-lt"/>
                        <a:cs typeface="Arial" charset="0"/>
                      </a:endParaRP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2"/>
                  </a:ext>
                </a:extLst>
              </a:tr>
              <a:tr h="3562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latin typeface="+mn-lt"/>
                        </a:rPr>
                        <a:t>Rede de cuidados de proximidade (ISS)</a:t>
                      </a: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3"/>
                  </a:ext>
                </a:extLst>
              </a:tr>
              <a:tr h="3562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b="0" i="0" u="none" strike="noStrike" cap="none" normalizeH="0" baseline="0" dirty="0" smtClean="0">
                          <a:ln>
                            <a:noFill/>
                          </a:ln>
                          <a:solidFill>
                            <a:srgbClr val="000000"/>
                          </a:solidFill>
                          <a:effectLst/>
                          <a:latin typeface="+mn-lt"/>
                          <a:cs typeface="Arial" charset="0"/>
                        </a:rPr>
                        <a:t>Rede Local de Intervenção Social – RLIS (ISS)</a:t>
                      </a: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4"/>
                  </a:ext>
                </a:extLst>
              </a:tr>
              <a:tr h="3562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u="none" strike="noStrike" cap="none" normalizeH="0" baseline="0" dirty="0" smtClean="0">
                          <a:ln>
                            <a:noFill/>
                          </a:ln>
                          <a:effectLst/>
                          <a:latin typeface="+mn-lt"/>
                        </a:rPr>
                        <a:t>Idade + (ISS)</a:t>
                      </a:r>
                      <a:endParaRPr kumimoji="0" lang="pt-PT" sz="1400" b="1" i="0" u="none" strike="noStrike" cap="none" normalizeH="0" baseline="0" dirty="0" smtClean="0">
                        <a:ln>
                          <a:noFill/>
                        </a:ln>
                        <a:solidFill>
                          <a:srgbClr val="00B050"/>
                        </a:solidFill>
                        <a:effectLst/>
                        <a:latin typeface="+mn-lt"/>
                        <a:cs typeface="Arial" charset="0"/>
                      </a:endParaRP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5"/>
                  </a:ext>
                </a:extLst>
              </a:tr>
              <a:tr h="5169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t-PT" sz="1400" u="none" strike="noStrike" kern="1200" cap="none" normalizeH="0" baseline="0" dirty="0" smtClean="0">
                          <a:ln>
                            <a:noFill/>
                          </a:ln>
                          <a:solidFill>
                            <a:schemeClr val="tx1"/>
                          </a:solidFill>
                          <a:effectLst/>
                          <a:latin typeface="+mn-lt"/>
                          <a:ea typeface="+mn-ea"/>
                          <a:cs typeface="+mn-cs"/>
                        </a:rPr>
                        <a:t>Qualificação do apoio institucional a crianças e jovens (ISS)</a:t>
                      </a:r>
                      <a:endParaRPr kumimoji="0" lang="pt-PT" sz="1400" b="1" i="0" u="none" strike="noStrike" cap="none" normalizeH="0" baseline="0" dirty="0" smtClean="0">
                        <a:ln>
                          <a:noFill/>
                        </a:ln>
                        <a:solidFill>
                          <a:schemeClr val="tx1"/>
                        </a:solidFill>
                        <a:effectLst/>
                        <a:latin typeface="+mn-lt"/>
                        <a:cs typeface="Arial" charset="0"/>
                      </a:endParaRPr>
                    </a:p>
                  </a:txBody>
                  <a:tcPr anchor="ctr" horzOverflow="overflow">
                    <a:solidFill>
                      <a:srgbClr val="CDDEF3"/>
                    </a:solidFill>
                  </a:tcPr>
                </a:tc>
                <a:tc vMerge="1">
                  <a:txBody>
                    <a:bodyPr/>
                    <a:lstStyle/>
                    <a:p>
                      <a:endParaRPr lang="pt-PT"/>
                    </a:p>
                  </a:txBody>
                  <a:tcPr/>
                </a:tc>
                <a:tc vMerge="1">
                  <a:txBody>
                    <a:bodyPr/>
                    <a:lstStyle/>
                    <a:p>
                      <a:endParaRPr lang="pt-PT"/>
                    </a:p>
                  </a:txBody>
                  <a:tcPr/>
                </a:tc>
                <a:extLst>
                  <a:ext uri="{0D108BD9-81ED-4DB2-BD59-A6C34878D82A}">
                    <a16:rowId xmlns:a16="http://schemas.microsoft.com/office/drawing/2014/main" val="10006"/>
                  </a:ext>
                </a:extLst>
              </a:tr>
              <a:tr h="5169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400" b="0" i="0" u="none" strike="noStrike" cap="none" normalizeH="0" baseline="0" dirty="0" smtClean="0">
                          <a:ln>
                            <a:noFill/>
                          </a:ln>
                          <a:solidFill>
                            <a:srgbClr val="000000"/>
                          </a:solidFill>
                          <a:effectLst/>
                          <a:latin typeface="+mn-lt"/>
                          <a:cs typeface="Arial" charset="0"/>
                        </a:rPr>
                        <a:t>Suporte ao doente em casa/na comunidade através do uso de tecnologias (ACSS)</a:t>
                      </a:r>
                      <a:endParaRPr kumimoji="0" lang="pt-PT" sz="1400" b="1" i="0" u="none" strike="noStrike" cap="none" normalizeH="0" baseline="0" dirty="0" smtClean="0">
                        <a:ln>
                          <a:noFill/>
                        </a:ln>
                        <a:solidFill>
                          <a:srgbClr val="00B050"/>
                        </a:solidFill>
                        <a:effectLst/>
                        <a:latin typeface="+mn-lt"/>
                        <a:cs typeface="Arial" charset="0"/>
                      </a:endParaRPr>
                    </a:p>
                  </a:txBody>
                  <a:tcPr anchor="ctr" horzOverflow="overflow">
                    <a:solidFill>
                      <a:srgbClr val="CDDEF3"/>
                    </a:solidFill>
                  </a:tcPr>
                </a:tc>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400" b="0" i="0" u="none" strike="noStrike" cap="none" normalizeH="0" baseline="0" dirty="0" smtClean="0">
                        <a:ln>
                          <a:noFill/>
                        </a:ln>
                        <a:solidFill>
                          <a:srgbClr val="000000"/>
                        </a:solidFill>
                        <a:effectLst/>
                        <a:latin typeface="Arial" charset="0"/>
                        <a:cs typeface="Arial" charset="0"/>
                      </a:endParaRPr>
                    </a:p>
                  </a:txBody>
                  <a:tcPr anchor="ctr" horzOverflow="overflow">
                    <a:solidFill>
                      <a:srgbClr val="CDDEF3"/>
                    </a:solidFill>
                  </a:tcPr>
                </a:tc>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050" b="0" i="0" u="none" strike="noStrike" cap="none" normalizeH="0" baseline="0" dirty="0" smtClean="0">
                        <a:ln>
                          <a:noFill/>
                        </a:ln>
                        <a:solidFill>
                          <a:srgbClr val="FF0000"/>
                        </a:solidFill>
                        <a:effectLst/>
                        <a:latin typeface="Arial" charset="0"/>
                        <a:cs typeface="Arial" charset="0"/>
                      </a:endParaRPr>
                    </a:p>
                  </a:txBody>
                  <a:tcPr anchor="ctr" horzOverflow="overflow">
                    <a:solidFill>
                      <a:srgbClr val="CDDEF3"/>
                    </a:solidFill>
                  </a:tcPr>
                </a:tc>
                <a:extLst>
                  <a:ext uri="{0D108BD9-81ED-4DB2-BD59-A6C34878D82A}">
                    <a16:rowId xmlns:a16="http://schemas.microsoft.com/office/drawing/2014/main" val="10007"/>
                  </a:ext>
                </a:extLst>
              </a:tr>
            </a:tbl>
          </a:graphicData>
        </a:graphic>
      </p:graphicFrame>
      <p:sp>
        <p:nvSpPr>
          <p:cNvPr id="13" name="Rectângulo 19"/>
          <p:cNvSpPr>
            <a:spLocks noChangeArrowheads="1"/>
          </p:cNvSpPr>
          <p:nvPr/>
        </p:nvSpPr>
        <p:spPr bwMode="auto">
          <a:xfrm>
            <a:off x="395538" y="1278750"/>
            <a:ext cx="7488238" cy="523220"/>
          </a:xfrm>
          <a:prstGeom prst="rect">
            <a:avLst/>
          </a:prstGeom>
          <a:noFill/>
          <a:ln w="9525">
            <a:noFill/>
            <a:miter lim="800000"/>
            <a:headEnd/>
            <a:tailEnd/>
          </a:ln>
        </p:spPr>
        <p:txBody>
          <a:bodyPr>
            <a:spAutoFit/>
          </a:bodyPr>
          <a:lstStyle/>
          <a:p>
            <a:pPr fontAlgn="base">
              <a:spcBef>
                <a:spcPct val="0"/>
              </a:spcBef>
              <a:spcAft>
                <a:spcPct val="0"/>
              </a:spcAft>
            </a:pPr>
            <a:r>
              <a:rPr lang="pt-PT" sz="1400" b="1" dirty="0">
                <a:solidFill>
                  <a:srgbClr val="000000"/>
                </a:solidFill>
              </a:rPr>
              <a:t>Objetivo específico 9.4.1</a:t>
            </a:r>
            <a:r>
              <a:rPr lang="pt-PT" sz="1400" dirty="0">
                <a:solidFill>
                  <a:srgbClr val="000000"/>
                </a:solidFill>
              </a:rPr>
              <a:t> – Aumentar a qualidade e diversificar a oferta de serviços e de respostas sociais e de </a:t>
            </a:r>
            <a:r>
              <a:rPr lang="pt-PT" sz="1400" dirty="0" smtClean="0">
                <a:solidFill>
                  <a:srgbClr val="000000"/>
                </a:solidFill>
              </a:rPr>
              <a:t>saúde </a:t>
            </a:r>
            <a:r>
              <a:rPr lang="pt-PT" sz="1400" b="1" dirty="0" smtClean="0">
                <a:solidFill>
                  <a:srgbClr val="000000"/>
                </a:solidFill>
              </a:rPr>
              <a:t>(</a:t>
            </a:r>
            <a:r>
              <a:rPr lang="pt-PT" sz="1400" b="1" dirty="0" err="1" smtClean="0">
                <a:solidFill>
                  <a:srgbClr val="000000"/>
                </a:solidFill>
              </a:rPr>
              <a:t>cont</a:t>
            </a:r>
            <a:r>
              <a:rPr lang="pt-PT" sz="1400" b="1" dirty="0" smtClean="0">
                <a:solidFill>
                  <a:srgbClr val="000000"/>
                </a:solidFill>
              </a:rPr>
              <a:t>.)</a:t>
            </a:r>
            <a:endParaRPr lang="pt-PT" sz="1400" b="1" dirty="0">
              <a:solidFill>
                <a:srgbClr val="000000"/>
              </a:solidFill>
              <a:cs typeface="Arial" charset="0"/>
            </a:endParaRPr>
          </a:p>
        </p:txBody>
      </p:sp>
      <p:sp>
        <p:nvSpPr>
          <p:cNvPr id="14" name="Caixa de Texto 2"/>
          <p:cNvSpPr>
            <a:spLocks noChangeArrowheads="1"/>
          </p:cNvSpPr>
          <p:nvPr/>
        </p:nvSpPr>
        <p:spPr bwMode="auto">
          <a:xfrm rot="10800000" flipH="1" flipV="1">
            <a:off x="390102" y="5460086"/>
            <a:ext cx="7703745" cy="792089"/>
          </a:xfrm>
          <a:prstGeom prst="flowChartManualInput">
            <a:avLst/>
          </a:prstGeom>
          <a:solidFill>
            <a:srgbClr val="A2E8BE"/>
          </a:solidFill>
          <a:ln w="9525">
            <a:noFill/>
            <a:miter lim="800000"/>
            <a:headEnd/>
            <a:tailEnd/>
          </a:ln>
        </p:spPr>
        <p:txBody>
          <a:bodyPr anchor="ctr"/>
          <a:lstStyle/>
          <a:p>
            <a:pPr fontAlgn="base">
              <a:spcBef>
                <a:spcPts val="1200"/>
              </a:spcBef>
              <a:spcAft>
                <a:spcPct val="0"/>
              </a:spcAft>
            </a:pPr>
            <a:r>
              <a:rPr lang="pt-PT" altLang="pt-PT" sz="1400" b="1" u="sng" dirty="0" smtClean="0">
                <a:solidFill>
                  <a:srgbClr val="000000"/>
                </a:solidFill>
                <a:cs typeface="Arial" pitchFamily="34" charset="0"/>
              </a:rPr>
              <a:t>Beneficiários:</a:t>
            </a:r>
            <a:r>
              <a:rPr lang="pt-PT" altLang="pt-PT" sz="1400" b="1" dirty="0" smtClean="0">
                <a:solidFill>
                  <a:srgbClr val="000000"/>
                </a:solidFill>
                <a:cs typeface="Arial" pitchFamily="34" charset="0"/>
              </a:rPr>
              <a:t> </a:t>
            </a:r>
            <a:r>
              <a:rPr lang="pt-PT" altLang="pt-PT" sz="1400" dirty="0">
                <a:solidFill>
                  <a:srgbClr val="000000"/>
                </a:solidFill>
                <a:cs typeface="Arial" pitchFamily="34" charset="0"/>
              </a:rPr>
              <a:t>Entidades </a:t>
            </a:r>
            <a:r>
              <a:rPr lang="pt-PT" altLang="pt-PT" sz="1400" dirty="0" smtClean="0">
                <a:solidFill>
                  <a:srgbClr val="000000"/>
                </a:solidFill>
                <a:cs typeface="Arial" pitchFamily="34" charset="0"/>
              </a:rPr>
              <a:t>Públicas e Privadas sem fins lucrativos</a:t>
            </a:r>
            <a:endParaRPr lang="pt-PT" altLang="pt-PT" sz="1400" b="1" dirty="0">
              <a:solidFill>
                <a:srgbClr val="FF0000"/>
              </a:solidFill>
              <a:cs typeface="Arial" pitchFamily="34" charset="0"/>
            </a:endParaRPr>
          </a:p>
        </p:txBody>
      </p:sp>
    </p:spTree>
    <p:extLst>
      <p:ext uri="{BB962C8B-B14F-4D97-AF65-F5344CB8AC3E}">
        <p14:creationId xmlns:p14="http://schemas.microsoft.com/office/powerpoint/2010/main" val="3906711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theme/theme1.xml><?xml version="1.0" encoding="utf-8"?>
<a:theme xmlns:a="http://schemas.openxmlformats.org/drawingml/2006/main" name="3_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pt-PT"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pt-PT" sz="1800" b="0" i="0" u="none" strike="noStrike" cap="none" normalizeH="0" baseline="0" smtClean="0">
            <a:ln>
              <a:noFill/>
            </a:ln>
            <a:effectLst/>
            <a:latin typeface="Arial" charset="0"/>
            <a:cs typeface="Arial Unicode MS"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539</TotalTime>
  <Words>1693</Words>
  <Application>Microsoft Office PowerPoint</Application>
  <PresentationFormat>Apresentação no Ecrã (4:3)</PresentationFormat>
  <Paragraphs>257</Paragraphs>
  <Slides>20</Slides>
  <Notes>7</Notes>
  <HiddenSlides>0</HiddenSlides>
  <MMClips>0</MMClips>
  <ScaleCrop>false</ScaleCrop>
  <HeadingPairs>
    <vt:vector size="6" baseType="variant">
      <vt:variant>
        <vt:lpstr>Tipos de letra usados</vt:lpstr>
      </vt:variant>
      <vt:variant>
        <vt:i4>6</vt:i4>
      </vt:variant>
      <vt:variant>
        <vt:lpstr>Tema</vt:lpstr>
      </vt:variant>
      <vt:variant>
        <vt:i4>1</vt:i4>
      </vt:variant>
      <vt:variant>
        <vt:lpstr>Títulos dos diapositivos</vt:lpstr>
      </vt:variant>
      <vt:variant>
        <vt:i4>20</vt:i4>
      </vt:variant>
    </vt:vector>
  </HeadingPairs>
  <TitlesOfParts>
    <vt:vector size="27" baseType="lpstr">
      <vt:lpstr>Arial Unicode MS</vt:lpstr>
      <vt:lpstr>Arial</vt:lpstr>
      <vt:lpstr>Arial Narrow</vt:lpstr>
      <vt:lpstr>Calibri</vt:lpstr>
      <vt:lpstr>GeoSlab703 Md BT</vt:lpstr>
      <vt:lpstr>Times New Roman</vt:lpstr>
      <vt:lpstr>3_Tema do Office</vt:lpstr>
      <vt:lpstr>Sessão de Esclarecimento  MAVI – Modelo de Apoio à Vida Independente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Sessão de Esclarecimento  MAVI – Modelo de Apoio à Vida Independente</vt:lpstr>
    </vt:vector>
  </TitlesOfParts>
  <Company>CCDR Algarve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Aquiles Marreiros</dc:creator>
  <cp:lastModifiedBy>Marta Fagulha</cp:lastModifiedBy>
  <cp:revision>39</cp:revision>
  <dcterms:created xsi:type="dcterms:W3CDTF">2017-05-29T11:45:21Z</dcterms:created>
  <dcterms:modified xsi:type="dcterms:W3CDTF">2018-05-03T13:41:54Z</dcterms:modified>
</cp:coreProperties>
</file>